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 Id="rId4" Type="http://schemas.openxmlformats.org/officeDocument/2006/relationships/custom-properties" Target="docProps/custom.xml" />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2192000" cy="8382000"/>
  <p:notesSz cx="8382000" cy="12192000"/>
  <p:embeddedFontLst>
    <p:embeddedFont>
      <p:font typeface="MiSans" charset="-122" pitchFamily="34"/>
      <p:regular r:id="rId27"/>
    </p:embeddedFont>
    <p:embeddedFont>
      <p:font typeface="Noto Sans SC" charset="-122" pitchFamily="34"/>
      <p:regular r:id="rId2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27" Type="http://schemas.openxmlformats.org/officeDocument/2006/relationships/font" Target="fonts/font1.fntdata"/><Relationship Id="rId28" Type="http://schemas.openxmlformats.org/officeDocument/2006/relationships/font" Target="fonts/font2.fntdata"/></Relationships>
</file>

<file path=ppt/media/>
</file>

<file path=ppt/media/image-11-1.png>
</file>

<file path=ppt/media/image-12-1.png>
</file>

<file path=ppt/media/image-12-2.png>
</file>

<file path=ppt/media/image-13-1.png>
</file>

<file path=ppt/media/image-13-2.png>
</file>

<file path=ppt/media/image-14-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9FAFB"/>
        </a:solidFill>
      </p:bgPr>
    </p:bg>
    <p:spTree>
      <p:nvGrpSpPr>
        <p:cNvPr id="1" name=""/>
        <p:cNvGrpSpPr/>
        <p:nvPr/>
      </p:nvGrpSpPr>
      <p:grpSpPr>
        <a:xfrm>
          <a:off x="0" y="0"/>
          <a:ext cx="0" cy="0"/>
          <a:chOff x="0" y="0"/>
          <a:chExt cx="0" cy="0"/>
        </a:xfrm>
      </p:grpSpPr>
      <p:sp>
        <p:nvSpPr>
          <p:cNvPr id="2" name="Shape 0"/>
          <p:cNvSpPr/>
          <p:nvPr/>
        </p:nvSpPr>
        <p:spPr>
          <a:xfrm>
            <a:off x="0" y="0"/>
            <a:ext cx="12192000" cy="8382000"/>
          </a:xfrm>
          <a:custGeom>
            <a:avLst/>
            <a:gdLst/>
            <a:ahLst/>
            <a:cxnLst/>
            <a:rect l="l" t="t" r="r" b="b"/>
            <a:pathLst>
              <a:path w="12192000" h="8382000">
                <a:moveTo>
                  <a:pt x="0" y="0"/>
                </a:moveTo>
                <a:lnTo>
                  <a:pt x="12192000" y="0"/>
                </a:lnTo>
                <a:lnTo>
                  <a:pt x="12192000" y="8382000"/>
                </a:lnTo>
                <a:lnTo>
                  <a:pt x="0" y="8382000"/>
                </a:lnTo>
                <a:lnTo>
                  <a:pt x="0" y="0"/>
                </a:lnTo>
                <a:close/>
              </a:path>
            </a:pathLst>
          </a:custGeom>
          <a:gradFill rotWithShape="1" flip="none">
            <a:gsLst>
              <a:gs pos="0">
                <a:srgbClr val="1E3A5F"/>
              </a:gs>
              <a:gs pos="100000">
                <a:srgbClr val="0D2137"/>
              </a:gs>
            </a:gsLst>
            <a:lin ang="2700000" scaled="1"/>
          </a:gradFill>
          <a:ln/>
        </p:spPr>
      </p:sp>
      <p:sp>
        <p:nvSpPr>
          <p:cNvPr id="3" name="Shape 1"/>
          <p:cNvSpPr/>
          <p:nvPr/>
        </p:nvSpPr>
        <p:spPr>
          <a:xfrm>
            <a:off x="10668000" y="-1524000"/>
            <a:ext cx="3048000" cy="3048000"/>
          </a:xfrm>
          <a:custGeom>
            <a:avLst/>
            <a:gdLst/>
            <a:ahLst/>
            <a:cxnLst/>
            <a:rect l="l" t="t" r="r" b="b"/>
            <a:pathLst>
              <a:path w="3048000" h="3048000">
                <a:moveTo>
                  <a:pt x="1524000" y="0"/>
                </a:moveTo>
                <a:lnTo>
                  <a:pt x="1524000" y="0"/>
                </a:lnTo>
                <a:cubicBezTo>
                  <a:pt x="2365118" y="0"/>
                  <a:pt x="3048000" y="682882"/>
                  <a:pt x="3048000" y="1524000"/>
                </a:cubicBezTo>
                <a:lnTo>
                  <a:pt x="3048000" y="1524000"/>
                </a:lnTo>
                <a:cubicBezTo>
                  <a:pt x="3048000" y="2365118"/>
                  <a:pt x="2365118" y="3048000"/>
                  <a:pt x="1524000" y="3048000"/>
                </a:cubicBezTo>
                <a:lnTo>
                  <a:pt x="1524000" y="3048000"/>
                </a:lnTo>
                <a:cubicBezTo>
                  <a:pt x="682882" y="3048000"/>
                  <a:pt x="0" y="2365118"/>
                  <a:pt x="0" y="1524000"/>
                </a:cubicBezTo>
                <a:lnTo>
                  <a:pt x="0" y="1524000"/>
                </a:lnTo>
                <a:cubicBezTo>
                  <a:pt x="0" y="682882"/>
                  <a:pt x="682882" y="0"/>
                  <a:pt x="1524000" y="0"/>
                </a:cubicBezTo>
                <a:close/>
              </a:path>
            </a:pathLst>
          </a:custGeom>
          <a:solidFill>
            <a:srgbClr val="51A2FF"/>
          </a:solidFill>
          <a:ln/>
        </p:spPr>
      </p:sp>
      <p:sp>
        <p:nvSpPr>
          <p:cNvPr id="4" name="Shape 2"/>
          <p:cNvSpPr/>
          <p:nvPr/>
        </p:nvSpPr>
        <p:spPr>
          <a:xfrm>
            <a:off x="-1270000" y="7112000"/>
            <a:ext cx="2540000" cy="2540000"/>
          </a:xfrm>
          <a:custGeom>
            <a:avLst/>
            <a:gdLst/>
            <a:ahLst/>
            <a:cxnLst/>
            <a:rect l="l" t="t" r="r" b="b"/>
            <a:pathLst>
              <a:path w="2540000" h="2540000">
                <a:moveTo>
                  <a:pt x="1270000" y="0"/>
                </a:moveTo>
                <a:lnTo>
                  <a:pt x="1270000" y="0"/>
                </a:lnTo>
                <a:cubicBezTo>
                  <a:pt x="1970932" y="0"/>
                  <a:pt x="2540000" y="569068"/>
                  <a:pt x="2540000" y="1270000"/>
                </a:cubicBezTo>
                <a:lnTo>
                  <a:pt x="2540000" y="1270000"/>
                </a:lnTo>
                <a:cubicBezTo>
                  <a:pt x="2540000" y="1970932"/>
                  <a:pt x="1970932" y="2540000"/>
                  <a:pt x="1270000" y="2540000"/>
                </a:cubicBezTo>
                <a:lnTo>
                  <a:pt x="1270000" y="2540000"/>
                </a:lnTo>
                <a:cubicBezTo>
                  <a:pt x="569068" y="2540000"/>
                  <a:pt x="0" y="1970932"/>
                  <a:pt x="0" y="1270000"/>
                </a:cubicBezTo>
                <a:lnTo>
                  <a:pt x="0" y="1270000"/>
                </a:lnTo>
                <a:cubicBezTo>
                  <a:pt x="0" y="569068"/>
                  <a:pt x="569068" y="0"/>
                  <a:pt x="1270000" y="0"/>
                </a:cubicBezTo>
                <a:close/>
              </a:path>
            </a:pathLst>
          </a:custGeom>
          <a:solidFill>
            <a:srgbClr val="00D3F2"/>
          </a:solidFill>
          <a:ln/>
        </p:spPr>
      </p:sp>
      <p:sp>
        <p:nvSpPr>
          <p:cNvPr id="5" name="Text 3"/>
          <p:cNvSpPr/>
          <p:nvPr/>
        </p:nvSpPr>
        <p:spPr>
          <a:xfrm>
            <a:off x="317500" y="317500"/>
            <a:ext cx="2039938" cy="222250"/>
          </a:xfrm>
          <a:prstGeom prst="rect">
            <a:avLst/>
          </a:prstGeom>
          <a:noFill/>
          <a:ln/>
        </p:spPr>
        <p:txBody>
          <a:bodyPr wrap="square" lIns="0" tIns="0" rIns="0" bIns="0" rtlCol="0" anchor="ctr"/>
          <a:lstStyle/>
          <a:p>
            <a:pPr>
              <a:lnSpc>
                <a:spcPct val="130000"/>
              </a:lnSpc>
            </a:pPr>
            <a:r>
              <a:rPr lang="en-US" sz="1125" b="1" spc="56" kern="0" dirty="0">
                <a:solidFill>
                  <a:srgbClr val="BEDBFF"/>
                </a:solidFill>
                <a:latin typeface="MiSans" pitchFamily="34" charset="0"/>
                <a:ea typeface="MiSans" pitchFamily="34" charset="-122"/>
                <a:cs typeface="MiSans" pitchFamily="34" charset="-120"/>
              </a:rPr>
              <a:t>21CSA697A – Minor Project</a:t>
            </a:r>
            <a:endParaRPr lang="en-US" sz="1600" dirty="0"/>
          </a:p>
        </p:txBody>
      </p:sp>
      <p:sp>
        <p:nvSpPr>
          <p:cNvPr id="6" name="Text 4"/>
          <p:cNvSpPr/>
          <p:nvPr/>
        </p:nvSpPr>
        <p:spPr>
          <a:xfrm>
            <a:off x="11048504" y="333375"/>
            <a:ext cx="889000" cy="190500"/>
          </a:xfrm>
          <a:prstGeom prst="rect">
            <a:avLst/>
          </a:prstGeom>
          <a:noFill/>
          <a:ln/>
        </p:spPr>
        <p:txBody>
          <a:bodyPr wrap="square" lIns="0" tIns="0" rIns="0" bIns="0" rtlCol="0" anchor="ctr"/>
          <a:lstStyle/>
          <a:p>
            <a:pPr>
              <a:lnSpc>
                <a:spcPct val="130000"/>
              </a:lnSpc>
            </a:pPr>
            <a:r>
              <a:rPr lang="en-US" sz="1000" dirty="0">
                <a:solidFill>
                  <a:srgbClr val="BEDBFF"/>
                </a:solidFill>
                <a:latin typeface="MiSans" pitchFamily="34" charset="0"/>
                <a:ea typeface="MiSans" pitchFamily="34" charset="-122"/>
                <a:cs typeface="MiSans" pitchFamily="34" charset="-120"/>
              </a:rPr>
              <a:t>February 2026</a:t>
            </a:r>
            <a:endParaRPr lang="en-US" sz="1600" dirty="0"/>
          </a:p>
        </p:txBody>
      </p:sp>
      <p:sp>
        <p:nvSpPr>
          <p:cNvPr id="7" name="Shape 5"/>
          <p:cNvSpPr/>
          <p:nvPr/>
        </p:nvSpPr>
        <p:spPr>
          <a:xfrm>
            <a:off x="321469" y="2643188"/>
            <a:ext cx="2238375" cy="325438"/>
          </a:xfrm>
          <a:custGeom>
            <a:avLst/>
            <a:gdLst/>
            <a:ahLst/>
            <a:cxnLst/>
            <a:rect l="l" t="t" r="r" b="b"/>
            <a:pathLst>
              <a:path w="2238375" h="325438">
                <a:moveTo>
                  <a:pt x="63499" y="0"/>
                </a:moveTo>
                <a:lnTo>
                  <a:pt x="2174876" y="0"/>
                </a:lnTo>
                <a:cubicBezTo>
                  <a:pt x="2209945" y="0"/>
                  <a:pt x="2238375" y="28430"/>
                  <a:pt x="2238375" y="63499"/>
                </a:cubicBezTo>
                <a:lnTo>
                  <a:pt x="2238375" y="261938"/>
                </a:lnTo>
                <a:cubicBezTo>
                  <a:pt x="2238375" y="297008"/>
                  <a:pt x="2209945" y="325438"/>
                  <a:pt x="2174876" y="325438"/>
                </a:cubicBezTo>
                <a:lnTo>
                  <a:pt x="63499" y="325438"/>
                </a:lnTo>
                <a:cubicBezTo>
                  <a:pt x="28430" y="325438"/>
                  <a:pt x="0" y="297008"/>
                  <a:pt x="0" y="261938"/>
                </a:cubicBezTo>
                <a:lnTo>
                  <a:pt x="0" y="63499"/>
                </a:lnTo>
                <a:cubicBezTo>
                  <a:pt x="0" y="28453"/>
                  <a:pt x="28453" y="0"/>
                  <a:pt x="63499" y="0"/>
                </a:cubicBezTo>
                <a:close/>
              </a:path>
            </a:pathLst>
          </a:custGeom>
          <a:solidFill>
            <a:srgbClr val="2B7FFF">
              <a:alpha val="20000"/>
            </a:srgbClr>
          </a:solidFill>
          <a:ln w="12700">
            <a:solidFill>
              <a:srgbClr val="51A2FF">
                <a:alpha val="30196"/>
              </a:srgbClr>
            </a:solidFill>
            <a:prstDash val="solid"/>
          </a:ln>
        </p:spPr>
      </p:sp>
      <p:sp>
        <p:nvSpPr>
          <p:cNvPr id="8" name="Text 6"/>
          <p:cNvSpPr/>
          <p:nvPr/>
        </p:nvSpPr>
        <p:spPr>
          <a:xfrm>
            <a:off x="452438" y="2734469"/>
            <a:ext cx="2040310" cy="134938"/>
          </a:xfrm>
          <a:prstGeom prst="rect">
            <a:avLst/>
          </a:prstGeom>
          <a:noFill/>
          <a:ln/>
        </p:spPr>
        <p:txBody>
          <a:bodyPr wrap="square" lIns="0" tIns="0" rIns="0" bIns="0" rtlCol="0" anchor="ctr"/>
          <a:lstStyle/>
          <a:p>
            <a:pPr>
              <a:lnSpc>
                <a:spcPct val="130000"/>
              </a:lnSpc>
            </a:pPr>
            <a:r>
              <a:rPr lang="en-US" sz="1000" b="1" dirty="0">
                <a:solidFill>
                  <a:srgbClr val="DBEAFE"/>
                </a:solidFill>
                <a:latin typeface="MiSans" pitchFamily="34" charset="0"/>
                <a:ea typeface="MiSans" pitchFamily="34" charset="-122"/>
                <a:cs typeface="MiSans" pitchFamily="34" charset="-120"/>
              </a:rPr>
              <a:t>Machine Learning &amp; Explainable AI</a:t>
            </a:r>
            <a:endParaRPr lang="en-US" sz="1600" dirty="0"/>
          </a:p>
        </p:txBody>
      </p:sp>
      <p:sp>
        <p:nvSpPr>
          <p:cNvPr id="9" name="Text 7"/>
          <p:cNvSpPr/>
          <p:nvPr/>
        </p:nvSpPr>
        <p:spPr>
          <a:xfrm>
            <a:off x="317500" y="3353594"/>
            <a:ext cx="11842750" cy="1428750"/>
          </a:xfrm>
          <a:prstGeom prst="rect">
            <a:avLst/>
          </a:prstGeom>
          <a:noFill/>
          <a:ln/>
        </p:spPr>
        <p:txBody>
          <a:bodyPr wrap="square" lIns="0" tIns="0" rIns="0" bIns="0" rtlCol="0" anchor="ctr"/>
          <a:lstStyle/>
          <a:p>
            <a:pPr>
              <a:lnSpc>
                <a:spcPct val="100000"/>
              </a:lnSpc>
            </a:pPr>
            <a:r>
              <a:rPr lang="en-US" sz="4500" b="1" dirty="0">
                <a:solidFill>
                  <a:srgbClr val="FFFFFF"/>
                </a:solidFill>
                <a:latin typeface="Noto Sans SC" pitchFamily="34" charset="0"/>
                <a:ea typeface="Noto Sans SC" pitchFamily="34" charset="-122"/>
                <a:cs typeface="Noto Sans SC" pitchFamily="34" charset="-120"/>
              </a:rPr>
              <a:t>Employee Attrition</a:t>
            </a:r>
            <a:endParaRPr lang="en-US" sz="1600" dirty="0"/>
          </a:p>
          <a:p>
            <a:pPr>
              <a:lnSpc>
                <a:spcPct val="100000"/>
              </a:lnSpc>
            </a:pPr>
            <a:r>
              <a:rPr lang="en-US" sz="4500" b="1" dirty="0">
                <a:solidFill>
                  <a:srgbClr val="FFFFFF"/>
                </a:solidFill>
                <a:latin typeface="Noto Sans SC" pitchFamily="34" charset="0"/>
                <a:ea typeface="Noto Sans SC" pitchFamily="34" charset="-122"/>
                <a:cs typeface="Noto Sans SC" pitchFamily="34" charset="-120"/>
              </a:rPr>
              <a:t>Prediction</a:t>
            </a:r>
            <a:endParaRPr lang="en-US" sz="1600" dirty="0"/>
          </a:p>
        </p:txBody>
      </p:sp>
      <p:sp>
        <p:nvSpPr>
          <p:cNvPr id="10" name="Text 8"/>
          <p:cNvSpPr/>
          <p:nvPr/>
        </p:nvSpPr>
        <p:spPr>
          <a:xfrm>
            <a:off x="317500" y="4972844"/>
            <a:ext cx="6191250" cy="309563"/>
          </a:xfrm>
          <a:prstGeom prst="rect">
            <a:avLst/>
          </a:prstGeom>
          <a:noFill/>
          <a:ln/>
        </p:spPr>
        <p:txBody>
          <a:bodyPr wrap="square" lIns="0" tIns="0" rIns="0" bIns="0" rtlCol="0" anchor="ctr"/>
          <a:lstStyle/>
          <a:p>
            <a:pPr>
              <a:lnSpc>
                <a:spcPct val="140000"/>
              </a:lnSpc>
            </a:pPr>
            <a:r>
              <a:rPr lang="en-US" sz="1500" dirty="0">
                <a:solidFill>
                  <a:srgbClr val="DBEAFE"/>
                </a:solidFill>
                <a:latin typeface="Noto Sans SC" pitchFamily="34" charset="0"/>
                <a:ea typeface="Noto Sans SC" pitchFamily="34" charset="-122"/>
                <a:cs typeface="Noto Sans SC" pitchFamily="34" charset="-120"/>
              </a:rPr>
              <a:t>A Comprehensive Machine Learning Approach for HR Analytics</a:t>
            </a:r>
            <a:endParaRPr lang="en-US" sz="1600" dirty="0"/>
          </a:p>
        </p:txBody>
      </p:sp>
      <p:sp>
        <p:nvSpPr>
          <p:cNvPr id="11" name="Shape 9"/>
          <p:cNvSpPr/>
          <p:nvPr/>
        </p:nvSpPr>
        <p:spPr>
          <a:xfrm>
            <a:off x="321469" y="7385844"/>
            <a:ext cx="3714750" cy="674688"/>
          </a:xfrm>
          <a:custGeom>
            <a:avLst/>
            <a:gdLst/>
            <a:ahLst/>
            <a:cxnLst/>
            <a:rect l="l" t="t" r="r" b="b"/>
            <a:pathLst>
              <a:path w="3714750" h="674688">
                <a:moveTo>
                  <a:pt x="95252" y="0"/>
                </a:moveTo>
                <a:lnTo>
                  <a:pt x="3619498" y="0"/>
                </a:lnTo>
                <a:cubicBezTo>
                  <a:pt x="3672104" y="0"/>
                  <a:pt x="3714750" y="42646"/>
                  <a:pt x="3714750" y="95252"/>
                </a:cubicBezTo>
                <a:lnTo>
                  <a:pt x="3714750" y="579435"/>
                </a:lnTo>
                <a:cubicBezTo>
                  <a:pt x="3714750" y="632042"/>
                  <a:pt x="3672104" y="674687"/>
                  <a:pt x="3619498" y="674688"/>
                </a:cubicBezTo>
                <a:lnTo>
                  <a:pt x="95252" y="674688"/>
                </a:lnTo>
                <a:cubicBezTo>
                  <a:pt x="42646" y="674688"/>
                  <a:pt x="0" y="632042"/>
                  <a:pt x="0" y="579435"/>
                </a:cubicBezTo>
                <a:lnTo>
                  <a:pt x="0" y="95252"/>
                </a:lnTo>
                <a:cubicBezTo>
                  <a:pt x="0" y="42681"/>
                  <a:pt x="42681" y="0"/>
                  <a:pt x="95252" y="0"/>
                </a:cubicBezTo>
                <a:close/>
              </a:path>
            </a:pathLst>
          </a:custGeom>
          <a:solidFill>
            <a:srgbClr val="FFFFFF">
              <a:alpha val="10196"/>
            </a:srgbClr>
          </a:solidFill>
          <a:ln w="12700">
            <a:solidFill>
              <a:srgbClr val="FFFFFF">
                <a:alpha val="20000"/>
              </a:srgbClr>
            </a:solidFill>
            <a:prstDash val="solid"/>
          </a:ln>
        </p:spPr>
      </p:sp>
      <p:sp>
        <p:nvSpPr>
          <p:cNvPr id="12" name="Text 10"/>
          <p:cNvSpPr/>
          <p:nvPr/>
        </p:nvSpPr>
        <p:spPr>
          <a:xfrm>
            <a:off x="452438" y="7516813"/>
            <a:ext cx="3508375" cy="158750"/>
          </a:xfrm>
          <a:prstGeom prst="rect">
            <a:avLst/>
          </a:prstGeom>
          <a:noFill/>
          <a:ln/>
        </p:spPr>
        <p:txBody>
          <a:bodyPr wrap="square" lIns="0" tIns="0" rIns="0" bIns="0" rtlCol="0" anchor="ctr"/>
          <a:lstStyle/>
          <a:p>
            <a:pPr>
              <a:lnSpc>
                <a:spcPct val="120000"/>
              </a:lnSpc>
            </a:pPr>
            <a:r>
              <a:rPr lang="en-US" sz="875" dirty="0">
                <a:solidFill>
                  <a:srgbClr val="BEDBFF"/>
                </a:solidFill>
                <a:latin typeface="MiSans" pitchFamily="34" charset="0"/>
                <a:ea typeface="MiSans" pitchFamily="34" charset="-122"/>
                <a:cs typeface="MiSans" pitchFamily="34" charset="-120"/>
              </a:rPr>
              <a:t>Student Name</a:t>
            </a:r>
            <a:endParaRPr lang="en-US" sz="1600" dirty="0"/>
          </a:p>
        </p:txBody>
      </p:sp>
      <p:sp>
        <p:nvSpPr>
          <p:cNvPr id="13" name="Text 11"/>
          <p:cNvSpPr/>
          <p:nvPr/>
        </p:nvSpPr>
        <p:spPr>
          <a:xfrm>
            <a:off x="452438" y="7707313"/>
            <a:ext cx="3532188"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Amruta Kumbar</a:t>
            </a:r>
            <a:endParaRPr lang="en-US" sz="1600" dirty="0"/>
          </a:p>
        </p:txBody>
      </p:sp>
      <p:sp>
        <p:nvSpPr>
          <p:cNvPr id="14" name="Shape 12"/>
          <p:cNvSpPr/>
          <p:nvPr/>
        </p:nvSpPr>
        <p:spPr>
          <a:xfrm>
            <a:off x="4237261" y="7385844"/>
            <a:ext cx="3714750" cy="674688"/>
          </a:xfrm>
          <a:custGeom>
            <a:avLst/>
            <a:gdLst/>
            <a:ahLst/>
            <a:cxnLst/>
            <a:rect l="l" t="t" r="r" b="b"/>
            <a:pathLst>
              <a:path w="3714750" h="674688">
                <a:moveTo>
                  <a:pt x="95252" y="0"/>
                </a:moveTo>
                <a:lnTo>
                  <a:pt x="3619498" y="0"/>
                </a:lnTo>
                <a:cubicBezTo>
                  <a:pt x="3672104" y="0"/>
                  <a:pt x="3714750" y="42646"/>
                  <a:pt x="3714750" y="95252"/>
                </a:cubicBezTo>
                <a:lnTo>
                  <a:pt x="3714750" y="579435"/>
                </a:lnTo>
                <a:cubicBezTo>
                  <a:pt x="3714750" y="632042"/>
                  <a:pt x="3672104" y="674687"/>
                  <a:pt x="3619498" y="674688"/>
                </a:cubicBezTo>
                <a:lnTo>
                  <a:pt x="95252" y="674688"/>
                </a:lnTo>
                <a:cubicBezTo>
                  <a:pt x="42646" y="674688"/>
                  <a:pt x="0" y="632042"/>
                  <a:pt x="0" y="579435"/>
                </a:cubicBezTo>
                <a:lnTo>
                  <a:pt x="0" y="95252"/>
                </a:lnTo>
                <a:cubicBezTo>
                  <a:pt x="0" y="42681"/>
                  <a:pt x="42681" y="0"/>
                  <a:pt x="95252" y="0"/>
                </a:cubicBezTo>
                <a:close/>
              </a:path>
            </a:pathLst>
          </a:custGeom>
          <a:solidFill>
            <a:srgbClr val="FFFFFF">
              <a:alpha val="10196"/>
            </a:srgbClr>
          </a:solidFill>
          <a:ln w="12700">
            <a:solidFill>
              <a:srgbClr val="FFFFFF">
                <a:alpha val="20000"/>
              </a:srgbClr>
            </a:solidFill>
            <a:prstDash val="solid"/>
          </a:ln>
        </p:spPr>
      </p:sp>
      <p:sp>
        <p:nvSpPr>
          <p:cNvPr id="15" name="Text 13"/>
          <p:cNvSpPr/>
          <p:nvPr/>
        </p:nvSpPr>
        <p:spPr>
          <a:xfrm>
            <a:off x="4368229" y="7516813"/>
            <a:ext cx="3508375" cy="158750"/>
          </a:xfrm>
          <a:prstGeom prst="rect">
            <a:avLst/>
          </a:prstGeom>
          <a:noFill/>
          <a:ln/>
        </p:spPr>
        <p:txBody>
          <a:bodyPr wrap="square" lIns="0" tIns="0" rIns="0" bIns="0" rtlCol="0" anchor="ctr"/>
          <a:lstStyle/>
          <a:p>
            <a:pPr>
              <a:lnSpc>
                <a:spcPct val="120000"/>
              </a:lnSpc>
            </a:pPr>
            <a:r>
              <a:rPr lang="en-US" sz="875" dirty="0">
                <a:solidFill>
                  <a:srgbClr val="BEDBFF"/>
                </a:solidFill>
                <a:latin typeface="MiSans" pitchFamily="34" charset="0"/>
                <a:ea typeface="MiSans" pitchFamily="34" charset="-122"/>
                <a:cs typeface="MiSans" pitchFamily="34" charset="-120"/>
              </a:rPr>
              <a:t>Register Number</a:t>
            </a:r>
            <a:endParaRPr lang="en-US" sz="1600" dirty="0"/>
          </a:p>
        </p:txBody>
      </p:sp>
      <p:sp>
        <p:nvSpPr>
          <p:cNvPr id="16" name="Text 14"/>
          <p:cNvSpPr/>
          <p:nvPr/>
        </p:nvSpPr>
        <p:spPr>
          <a:xfrm>
            <a:off x="4368229" y="7707313"/>
            <a:ext cx="3532188"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AA.SC.P2MCA24074031</a:t>
            </a:r>
            <a:endParaRPr lang="en-US" sz="1600" dirty="0"/>
          </a:p>
        </p:txBody>
      </p:sp>
      <p:sp>
        <p:nvSpPr>
          <p:cNvPr id="17" name="Shape 15"/>
          <p:cNvSpPr/>
          <p:nvPr/>
        </p:nvSpPr>
        <p:spPr>
          <a:xfrm>
            <a:off x="8153053" y="7385844"/>
            <a:ext cx="3714750" cy="674688"/>
          </a:xfrm>
          <a:custGeom>
            <a:avLst/>
            <a:gdLst/>
            <a:ahLst/>
            <a:cxnLst/>
            <a:rect l="l" t="t" r="r" b="b"/>
            <a:pathLst>
              <a:path w="3714750" h="674688">
                <a:moveTo>
                  <a:pt x="95252" y="0"/>
                </a:moveTo>
                <a:lnTo>
                  <a:pt x="3619498" y="0"/>
                </a:lnTo>
                <a:cubicBezTo>
                  <a:pt x="3672104" y="0"/>
                  <a:pt x="3714750" y="42646"/>
                  <a:pt x="3714750" y="95252"/>
                </a:cubicBezTo>
                <a:lnTo>
                  <a:pt x="3714750" y="579435"/>
                </a:lnTo>
                <a:cubicBezTo>
                  <a:pt x="3714750" y="632042"/>
                  <a:pt x="3672104" y="674687"/>
                  <a:pt x="3619498" y="674688"/>
                </a:cubicBezTo>
                <a:lnTo>
                  <a:pt x="95252" y="674688"/>
                </a:lnTo>
                <a:cubicBezTo>
                  <a:pt x="42646" y="674688"/>
                  <a:pt x="0" y="632042"/>
                  <a:pt x="0" y="579435"/>
                </a:cubicBezTo>
                <a:lnTo>
                  <a:pt x="0" y="95252"/>
                </a:lnTo>
                <a:cubicBezTo>
                  <a:pt x="0" y="42681"/>
                  <a:pt x="42681" y="0"/>
                  <a:pt x="95252" y="0"/>
                </a:cubicBezTo>
                <a:close/>
              </a:path>
            </a:pathLst>
          </a:custGeom>
          <a:solidFill>
            <a:srgbClr val="FFFFFF">
              <a:alpha val="10196"/>
            </a:srgbClr>
          </a:solidFill>
          <a:ln w="12700">
            <a:solidFill>
              <a:srgbClr val="FFFFFF">
                <a:alpha val="20000"/>
              </a:srgbClr>
            </a:solidFill>
            <a:prstDash val="solid"/>
          </a:ln>
        </p:spPr>
      </p:sp>
      <p:sp>
        <p:nvSpPr>
          <p:cNvPr id="18" name="Text 16"/>
          <p:cNvSpPr/>
          <p:nvPr/>
        </p:nvSpPr>
        <p:spPr>
          <a:xfrm>
            <a:off x="8284021" y="7516813"/>
            <a:ext cx="3508375" cy="158750"/>
          </a:xfrm>
          <a:prstGeom prst="rect">
            <a:avLst/>
          </a:prstGeom>
          <a:noFill/>
          <a:ln/>
        </p:spPr>
        <p:txBody>
          <a:bodyPr wrap="square" lIns="0" tIns="0" rIns="0" bIns="0" rtlCol="0" anchor="ctr"/>
          <a:lstStyle/>
          <a:p>
            <a:pPr>
              <a:lnSpc>
                <a:spcPct val="120000"/>
              </a:lnSpc>
            </a:pPr>
            <a:r>
              <a:rPr lang="en-US" sz="875" dirty="0">
                <a:solidFill>
                  <a:srgbClr val="BEDBFF"/>
                </a:solidFill>
                <a:latin typeface="MiSans" pitchFamily="34" charset="0"/>
                <a:ea typeface="MiSans" pitchFamily="34" charset="-122"/>
                <a:cs typeface="MiSans" pitchFamily="34" charset="-120"/>
              </a:rPr>
              <a:t>Program</a:t>
            </a:r>
            <a:endParaRPr lang="en-US" sz="1600" dirty="0"/>
          </a:p>
        </p:txBody>
      </p:sp>
      <p:sp>
        <p:nvSpPr>
          <p:cNvPr id="19" name="Text 17"/>
          <p:cNvSpPr/>
          <p:nvPr/>
        </p:nvSpPr>
        <p:spPr>
          <a:xfrm>
            <a:off x="8284021" y="7707313"/>
            <a:ext cx="3532188"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MCA AI</a:t>
            </a:r>
            <a:endParaRPr lang="en-US" sz="1600" dirty="0"/>
          </a:p>
        </p:txBody>
      </p:sp>
    </p:spTree>
  </p:cSld>
  <p:clrMapOvr>
    <a:masterClrMapping/>
  </p:clrMapOvr>
  <p:transition>
    <p:fade/>
    <p:spd val="med"/>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METHODOLOGY &amp; ALGORITHMS</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Machine Learning Approach</a:t>
            </a:r>
            <a:endParaRPr lang="en-US" sz="1600" dirty="0"/>
          </a:p>
        </p:txBody>
      </p:sp>
      <p:sp>
        <p:nvSpPr>
          <p:cNvPr id="4" name="Shape 2"/>
          <p:cNvSpPr/>
          <p:nvPr/>
        </p:nvSpPr>
        <p:spPr>
          <a:xfrm>
            <a:off x="400050" y="12954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400050" y="12954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155DFC"/>
          </a:solidFill>
          <a:ln/>
        </p:spPr>
      </p:sp>
      <p:sp>
        <p:nvSpPr>
          <p:cNvPr id="6" name="Shape 4"/>
          <p:cNvSpPr/>
          <p:nvPr/>
        </p:nvSpPr>
        <p:spPr>
          <a:xfrm>
            <a:off x="571500" y="14478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3B82F6"/>
              </a:gs>
              <a:gs pos="100000">
                <a:srgbClr val="1E40AF"/>
              </a:gs>
            </a:gsLst>
            <a:lin ang="2700000" scaled="1"/>
          </a:gradFill>
          <a:ln/>
        </p:spPr>
      </p:sp>
      <p:sp>
        <p:nvSpPr>
          <p:cNvPr id="7" name="Text 5"/>
          <p:cNvSpPr/>
          <p:nvPr/>
        </p:nvSpPr>
        <p:spPr>
          <a:xfrm>
            <a:off x="747117" y="1543050"/>
            <a:ext cx="200025" cy="266700"/>
          </a:xfrm>
          <a:prstGeom prst="rect">
            <a:avLst/>
          </a:prstGeom>
          <a:noFill/>
          <a:ln/>
        </p:spPr>
        <p:txBody>
          <a:bodyPr wrap="square" lIns="0" tIns="0" rIns="0" bIns="0" rtlCol="0" anchor="ctr"/>
          <a:lstStyle/>
          <a:p>
            <a:pPr>
              <a:lnSpc>
                <a:spcPct val="120000"/>
              </a:lnSpc>
            </a:pPr>
            <a:r>
              <a:rPr lang="en-US" sz="1500" b="1" dirty="0">
                <a:solidFill>
                  <a:srgbClr val="FFFFFF"/>
                </a:solidFill>
                <a:latin typeface="Noto Sans SC" pitchFamily="34" charset="0"/>
                <a:ea typeface="Noto Sans SC" pitchFamily="34" charset="-122"/>
                <a:cs typeface="Noto Sans SC" pitchFamily="34" charset="-120"/>
              </a:rPr>
              <a:t>1</a:t>
            </a:r>
            <a:endParaRPr lang="en-US" sz="1600" dirty="0"/>
          </a:p>
        </p:txBody>
      </p:sp>
      <p:sp>
        <p:nvSpPr>
          <p:cNvPr id="8" name="Text 6"/>
          <p:cNvSpPr/>
          <p:nvPr/>
        </p:nvSpPr>
        <p:spPr>
          <a:xfrm>
            <a:off x="1143000" y="1543050"/>
            <a:ext cx="191452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Logistic Regression</a:t>
            </a:r>
            <a:endParaRPr lang="en-US" sz="1600" dirty="0"/>
          </a:p>
        </p:txBody>
      </p:sp>
      <p:sp>
        <p:nvSpPr>
          <p:cNvPr id="9" name="Text 7"/>
          <p:cNvSpPr/>
          <p:nvPr/>
        </p:nvSpPr>
        <p:spPr>
          <a:xfrm>
            <a:off x="571500" y="20193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Statistical model for binary classification using logistic function</a:t>
            </a:r>
            <a:endParaRPr lang="en-US" sz="1600" dirty="0"/>
          </a:p>
        </p:txBody>
      </p:sp>
      <p:sp>
        <p:nvSpPr>
          <p:cNvPr id="10" name="Shape 8"/>
          <p:cNvSpPr/>
          <p:nvPr/>
        </p:nvSpPr>
        <p:spPr>
          <a:xfrm>
            <a:off x="571500" y="23241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11" name="Text 9"/>
          <p:cNvSpPr/>
          <p:nvPr/>
        </p:nvSpPr>
        <p:spPr>
          <a:xfrm>
            <a:off x="571500" y="23241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P(Y=1|X) = 1/(1 + e^-(β₀+β₁X₁+...))</a:t>
            </a:r>
            <a:endParaRPr lang="en-US" sz="1600" dirty="0"/>
          </a:p>
        </p:txBody>
      </p:sp>
      <p:sp>
        <p:nvSpPr>
          <p:cNvPr id="12" name="Shape 10"/>
          <p:cNvSpPr/>
          <p:nvPr/>
        </p:nvSpPr>
        <p:spPr>
          <a:xfrm>
            <a:off x="400050" y="29337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ECFDF5"/>
              </a:gs>
              <a:gs pos="100000">
                <a:srgbClr val="F0FDFA"/>
              </a:gs>
            </a:gsLst>
            <a:lin ang="2700000" scaled="1"/>
          </a:gradFill>
          <a:ln/>
        </p:spPr>
      </p:sp>
      <p:sp>
        <p:nvSpPr>
          <p:cNvPr id="13" name="Shape 11"/>
          <p:cNvSpPr/>
          <p:nvPr/>
        </p:nvSpPr>
        <p:spPr>
          <a:xfrm>
            <a:off x="400050" y="29337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009966"/>
          </a:solidFill>
          <a:ln/>
        </p:spPr>
      </p:sp>
      <p:sp>
        <p:nvSpPr>
          <p:cNvPr id="14" name="Shape 12"/>
          <p:cNvSpPr/>
          <p:nvPr/>
        </p:nvSpPr>
        <p:spPr>
          <a:xfrm>
            <a:off x="571500" y="30861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00BC7D"/>
              </a:gs>
              <a:gs pos="100000">
                <a:srgbClr val="009689"/>
              </a:gs>
            </a:gsLst>
            <a:lin ang="2700000" scaled="1"/>
          </a:gradFill>
          <a:ln/>
        </p:spPr>
      </p:sp>
      <p:sp>
        <p:nvSpPr>
          <p:cNvPr id="15" name="Text 13"/>
          <p:cNvSpPr/>
          <p:nvPr/>
        </p:nvSpPr>
        <p:spPr>
          <a:xfrm>
            <a:off x="747117" y="3181350"/>
            <a:ext cx="200025" cy="266700"/>
          </a:xfrm>
          <a:prstGeom prst="rect">
            <a:avLst/>
          </a:prstGeom>
          <a:noFill/>
          <a:ln/>
        </p:spPr>
        <p:txBody>
          <a:bodyPr wrap="square" lIns="0" tIns="0" rIns="0" bIns="0" rtlCol="0" anchor="ctr"/>
          <a:lstStyle/>
          <a:p>
            <a:pPr>
              <a:lnSpc>
                <a:spcPct val="120000"/>
              </a:lnSpc>
            </a:pPr>
            <a:r>
              <a:rPr lang="en-US" sz="1500" b="1" dirty="0">
                <a:solidFill>
                  <a:srgbClr val="FFFFFF"/>
                </a:solidFill>
                <a:latin typeface="Noto Sans SC" pitchFamily="34" charset="0"/>
                <a:ea typeface="Noto Sans SC" pitchFamily="34" charset="-122"/>
                <a:cs typeface="Noto Sans SC" pitchFamily="34" charset="-120"/>
              </a:rPr>
              <a:t>2</a:t>
            </a:r>
            <a:endParaRPr lang="en-US" sz="1600" dirty="0"/>
          </a:p>
        </p:txBody>
      </p:sp>
      <p:sp>
        <p:nvSpPr>
          <p:cNvPr id="16" name="Text 14"/>
          <p:cNvSpPr/>
          <p:nvPr/>
        </p:nvSpPr>
        <p:spPr>
          <a:xfrm>
            <a:off x="1143000" y="3181350"/>
            <a:ext cx="134302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Decision Tree</a:t>
            </a:r>
            <a:endParaRPr lang="en-US" sz="1600" dirty="0"/>
          </a:p>
        </p:txBody>
      </p:sp>
      <p:sp>
        <p:nvSpPr>
          <p:cNvPr id="17" name="Text 15"/>
          <p:cNvSpPr/>
          <p:nvPr/>
        </p:nvSpPr>
        <p:spPr>
          <a:xfrm>
            <a:off x="571500" y="36576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Tree-like model creating decisions based on feature values</a:t>
            </a:r>
            <a:endParaRPr lang="en-US" sz="1600" dirty="0"/>
          </a:p>
        </p:txBody>
      </p:sp>
      <p:sp>
        <p:nvSpPr>
          <p:cNvPr id="18" name="Shape 16"/>
          <p:cNvSpPr/>
          <p:nvPr/>
        </p:nvSpPr>
        <p:spPr>
          <a:xfrm>
            <a:off x="571500" y="39624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19" name="Shape 17"/>
          <p:cNvSpPr/>
          <p:nvPr/>
        </p:nvSpPr>
        <p:spPr>
          <a:xfrm>
            <a:off x="675084" y="4067175"/>
            <a:ext cx="116681" cy="133350"/>
          </a:xfrm>
          <a:custGeom>
            <a:avLst/>
            <a:gdLst/>
            <a:ahLst/>
            <a:cxnLst/>
            <a:rect l="l" t="t" r="r" b="b"/>
            <a:pathLst>
              <a:path w="116681" h="133350">
                <a:moveTo>
                  <a:pt x="113243" y="18257"/>
                </a:moveTo>
                <a:cubicBezTo>
                  <a:pt x="116968" y="20966"/>
                  <a:pt x="117801" y="26175"/>
                  <a:pt x="115093" y="29900"/>
                </a:cubicBezTo>
                <a:lnTo>
                  <a:pt x="48418" y="121578"/>
                </a:lnTo>
                <a:cubicBezTo>
                  <a:pt x="46985" y="123557"/>
                  <a:pt x="44771" y="124781"/>
                  <a:pt x="42323" y="124990"/>
                </a:cubicBezTo>
                <a:cubicBezTo>
                  <a:pt x="39875" y="125198"/>
                  <a:pt x="37505" y="124286"/>
                  <a:pt x="35786" y="122567"/>
                </a:cubicBezTo>
                <a:lnTo>
                  <a:pt x="2448" y="89230"/>
                </a:lnTo>
                <a:cubicBezTo>
                  <a:pt x="-807" y="85974"/>
                  <a:pt x="-807" y="80687"/>
                  <a:pt x="2448" y="77432"/>
                </a:cubicBezTo>
                <a:cubicBezTo>
                  <a:pt x="5704" y="74176"/>
                  <a:pt x="10991" y="74176"/>
                  <a:pt x="14247" y="77432"/>
                </a:cubicBezTo>
                <a:lnTo>
                  <a:pt x="40682" y="103867"/>
                </a:lnTo>
                <a:lnTo>
                  <a:pt x="101627" y="20081"/>
                </a:lnTo>
                <a:cubicBezTo>
                  <a:pt x="104336" y="16356"/>
                  <a:pt x="109545" y="15523"/>
                  <a:pt x="113269" y="18231"/>
                </a:cubicBezTo>
                <a:close/>
              </a:path>
            </a:pathLst>
          </a:custGeom>
          <a:solidFill>
            <a:srgbClr val="00BC7D"/>
          </a:solidFill>
          <a:ln/>
        </p:spPr>
      </p:sp>
      <p:sp>
        <p:nvSpPr>
          <p:cNvPr id="20" name="Text 18"/>
          <p:cNvSpPr/>
          <p:nvPr/>
        </p:nvSpPr>
        <p:spPr>
          <a:xfrm>
            <a:off x="890588" y="4038600"/>
            <a:ext cx="1800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Non-parametric, interpretable</a:t>
            </a:r>
            <a:endParaRPr lang="en-US" sz="1600" dirty="0"/>
          </a:p>
        </p:txBody>
      </p:sp>
      <p:sp>
        <p:nvSpPr>
          <p:cNvPr id="21" name="Shape 19"/>
          <p:cNvSpPr/>
          <p:nvPr/>
        </p:nvSpPr>
        <p:spPr>
          <a:xfrm>
            <a:off x="400050" y="45720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FAF5FF"/>
              </a:gs>
              <a:gs pos="100000">
                <a:srgbClr val="FDF2F8"/>
              </a:gs>
            </a:gsLst>
            <a:lin ang="2700000" scaled="1"/>
          </a:gradFill>
          <a:ln/>
        </p:spPr>
      </p:sp>
      <p:sp>
        <p:nvSpPr>
          <p:cNvPr id="22" name="Shape 20"/>
          <p:cNvSpPr/>
          <p:nvPr/>
        </p:nvSpPr>
        <p:spPr>
          <a:xfrm>
            <a:off x="400050" y="45720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9810FA"/>
          </a:solidFill>
          <a:ln/>
        </p:spPr>
      </p:sp>
      <p:sp>
        <p:nvSpPr>
          <p:cNvPr id="23" name="Shape 21"/>
          <p:cNvSpPr/>
          <p:nvPr/>
        </p:nvSpPr>
        <p:spPr>
          <a:xfrm>
            <a:off x="571500" y="47244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AD46FF"/>
              </a:gs>
              <a:gs pos="100000">
                <a:srgbClr val="E60076"/>
              </a:gs>
            </a:gsLst>
            <a:lin ang="2700000" scaled="1"/>
          </a:gradFill>
          <a:ln/>
        </p:spPr>
      </p:sp>
      <p:sp>
        <p:nvSpPr>
          <p:cNvPr id="24" name="Text 22"/>
          <p:cNvSpPr/>
          <p:nvPr/>
        </p:nvSpPr>
        <p:spPr>
          <a:xfrm>
            <a:off x="747117" y="4819650"/>
            <a:ext cx="200025" cy="266700"/>
          </a:xfrm>
          <a:prstGeom prst="rect">
            <a:avLst/>
          </a:prstGeom>
          <a:noFill/>
          <a:ln/>
        </p:spPr>
        <p:txBody>
          <a:bodyPr wrap="square" lIns="0" tIns="0" rIns="0" bIns="0" rtlCol="0" anchor="ctr"/>
          <a:lstStyle/>
          <a:p>
            <a:pPr>
              <a:lnSpc>
                <a:spcPct val="120000"/>
              </a:lnSpc>
            </a:pPr>
            <a:r>
              <a:rPr lang="en-US" sz="1500" b="1" dirty="0">
                <a:solidFill>
                  <a:srgbClr val="FFFFFF"/>
                </a:solidFill>
                <a:latin typeface="Noto Sans SC" pitchFamily="34" charset="0"/>
                <a:ea typeface="Noto Sans SC" pitchFamily="34" charset="-122"/>
                <a:cs typeface="Noto Sans SC" pitchFamily="34" charset="-120"/>
              </a:rPr>
              <a:t>3</a:t>
            </a:r>
            <a:endParaRPr lang="en-US" sz="1600" dirty="0"/>
          </a:p>
        </p:txBody>
      </p:sp>
      <p:sp>
        <p:nvSpPr>
          <p:cNvPr id="25" name="Text 23"/>
          <p:cNvSpPr/>
          <p:nvPr/>
        </p:nvSpPr>
        <p:spPr>
          <a:xfrm>
            <a:off x="1143000" y="4819650"/>
            <a:ext cx="149542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Random Forest</a:t>
            </a:r>
            <a:endParaRPr lang="en-US" sz="1600" dirty="0"/>
          </a:p>
        </p:txBody>
      </p:sp>
      <p:sp>
        <p:nvSpPr>
          <p:cNvPr id="26" name="Text 24"/>
          <p:cNvSpPr/>
          <p:nvPr/>
        </p:nvSpPr>
        <p:spPr>
          <a:xfrm>
            <a:off x="571500" y="52959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Ensemble method constructing multiple decision trees</a:t>
            </a:r>
            <a:endParaRPr lang="en-US" sz="1600" dirty="0"/>
          </a:p>
        </p:txBody>
      </p:sp>
      <p:sp>
        <p:nvSpPr>
          <p:cNvPr id="27" name="Shape 25"/>
          <p:cNvSpPr/>
          <p:nvPr/>
        </p:nvSpPr>
        <p:spPr>
          <a:xfrm>
            <a:off x="571500" y="56007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28" name="Text 26"/>
          <p:cNvSpPr/>
          <p:nvPr/>
        </p:nvSpPr>
        <p:spPr>
          <a:xfrm>
            <a:off x="571500" y="56007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ŷ = (1/N)∑ᵢ₌₁ᴺ fᵢ(x)</a:t>
            </a:r>
            <a:endParaRPr lang="en-US" sz="1600" dirty="0"/>
          </a:p>
        </p:txBody>
      </p:sp>
      <p:sp>
        <p:nvSpPr>
          <p:cNvPr id="29" name="Shape 27"/>
          <p:cNvSpPr/>
          <p:nvPr/>
        </p:nvSpPr>
        <p:spPr>
          <a:xfrm>
            <a:off x="6210300" y="12954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FFFBEB"/>
              </a:gs>
              <a:gs pos="100000">
                <a:srgbClr val="FFF7ED"/>
              </a:gs>
            </a:gsLst>
            <a:lin ang="2700000" scaled="1"/>
          </a:gradFill>
          <a:ln/>
        </p:spPr>
      </p:sp>
      <p:sp>
        <p:nvSpPr>
          <p:cNvPr id="30" name="Shape 28"/>
          <p:cNvSpPr/>
          <p:nvPr/>
        </p:nvSpPr>
        <p:spPr>
          <a:xfrm>
            <a:off x="6210300" y="12954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E17100"/>
          </a:solidFill>
          <a:ln/>
        </p:spPr>
      </p:sp>
      <p:sp>
        <p:nvSpPr>
          <p:cNvPr id="31" name="Shape 29"/>
          <p:cNvSpPr/>
          <p:nvPr/>
        </p:nvSpPr>
        <p:spPr>
          <a:xfrm>
            <a:off x="6381750" y="14478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FE9A00"/>
              </a:gs>
              <a:gs pos="100000">
                <a:srgbClr val="F54900"/>
              </a:gs>
            </a:gsLst>
            <a:lin ang="2700000" scaled="1"/>
          </a:gradFill>
          <a:ln/>
        </p:spPr>
      </p:sp>
      <p:sp>
        <p:nvSpPr>
          <p:cNvPr id="32" name="Text 30"/>
          <p:cNvSpPr/>
          <p:nvPr/>
        </p:nvSpPr>
        <p:spPr>
          <a:xfrm>
            <a:off x="6557367" y="1543050"/>
            <a:ext cx="200025" cy="266700"/>
          </a:xfrm>
          <a:prstGeom prst="rect">
            <a:avLst/>
          </a:prstGeom>
          <a:noFill/>
          <a:ln/>
        </p:spPr>
        <p:txBody>
          <a:bodyPr wrap="square" lIns="0" tIns="0" rIns="0" bIns="0" rtlCol="0" anchor="ctr"/>
          <a:lstStyle/>
          <a:p>
            <a:pPr>
              <a:lnSpc>
                <a:spcPct val="120000"/>
              </a:lnSpc>
            </a:pPr>
            <a:r>
              <a:rPr lang="en-US" sz="1500" b="1" dirty="0">
                <a:solidFill>
                  <a:srgbClr val="FFFFFF"/>
                </a:solidFill>
                <a:latin typeface="Noto Sans SC" pitchFamily="34" charset="0"/>
                <a:ea typeface="Noto Sans SC" pitchFamily="34" charset="-122"/>
                <a:cs typeface="Noto Sans SC" pitchFamily="34" charset="-120"/>
              </a:rPr>
              <a:t>4</a:t>
            </a:r>
            <a:endParaRPr lang="en-US" sz="1600" dirty="0"/>
          </a:p>
        </p:txBody>
      </p:sp>
      <p:sp>
        <p:nvSpPr>
          <p:cNvPr id="33" name="Text 31"/>
          <p:cNvSpPr/>
          <p:nvPr/>
        </p:nvSpPr>
        <p:spPr>
          <a:xfrm>
            <a:off x="6953250" y="1543050"/>
            <a:ext cx="914400"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XGBoost</a:t>
            </a:r>
            <a:endParaRPr lang="en-US" sz="1600" dirty="0"/>
          </a:p>
        </p:txBody>
      </p:sp>
      <p:sp>
        <p:nvSpPr>
          <p:cNvPr id="34" name="Text 32"/>
          <p:cNvSpPr/>
          <p:nvPr/>
        </p:nvSpPr>
        <p:spPr>
          <a:xfrm>
            <a:off x="6381750" y="20193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Optimized gradient boosting with sequential tree building</a:t>
            </a:r>
            <a:endParaRPr lang="en-US" sz="1600" dirty="0"/>
          </a:p>
        </p:txBody>
      </p:sp>
      <p:sp>
        <p:nvSpPr>
          <p:cNvPr id="35" name="Shape 33"/>
          <p:cNvSpPr/>
          <p:nvPr/>
        </p:nvSpPr>
        <p:spPr>
          <a:xfrm>
            <a:off x="6381750" y="23241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36" name="Text 34"/>
          <p:cNvSpPr/>
          <p:nvPr/>
        </p:nvSpPr>
        <p:spPr>
          <a:xfrm>
            <a:off x="6381750" y="23241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Fₘ(x) = Fₘ₋₁(x) + η·hₘ(x)</a:t>
            </a:r>
            <a:endParaRPr lang="en-US" sz="1600" dirty="0"/>
          </a:p>
        </p:txBody>
      </p:sp>
      <p:sp>
        <p:nvSpPr>
          <p:cNvPr id="37" name="Shape 35"/>
          <p:cNvSpPr/>
          <p:nvPr/>
        </p:nvSpPr>
        <p:spPr>
          <a:xfrm>
            <a:off x="6210300" y="29337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ECFEFF"/>
              </a:gs>
              <a:gs pos="100000">
                <a:srgbClr val="EFF6FF"/>
              </a:gs>
            </a:gsLst>
            <a:lin ang="2700000" scaled="1"/>
          </a:gradFill>
          <a:ln/>
        </p:spPr>
      </p:sp>
      <p:sp>
        <p:nvSpPr>
          <p:cNvPr id="38" name="Shape 36"/>
          <p:cNvSpPr/>
          <p:nvPr/>
        </p:nvSpPr>
        <p:spPr>
          <a:xfrm>
            <a:off x="6210300" y="29337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0092B8"/>
          </a:solidFill>
          <a:ln/>
        </p:spPr>
      </p:sp>
      <p:sp>
        <p:nvSpPr>
          <p:cNvPr id="39" name="Shape 37"/>
          <p:cNvSpPr/>
          <p:nvPr/>
        </p:nvSpPr>
        <p:spPr>
          <a:xfrm>
            <a:off x="6381750" y="30861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00B8DB"/>
              </a:gs>
              <a:gs pos="100000">
                <a:srgbClr val="155DFC"/>
              </a:gs>
            </a:gsLst>
            <a:lin ang="2700000" scaled="1"/>
          </a:gradFill>
          <a:ln/>
        </p:spPr>
      </p:sp>
      <p:sp>
        <p:nvSpPr>
          <p:cNvPr id="40" name="Text 38"/>
          <p:cNvSpPr/>
          <p:nvPr/>
        </p:nvSpPr>
        <p:spPr>
          <a:xfrm>
            <a:off x="6557367" y="3181350"/>
            <a:ext cx="200025" cy="266700"/>
          </a:xfrm>
          <a:prstGeom prst="rect">
            <a:avLst/>
          </a:prstGeom>
          <a:noFill/>
          <a:ln/>
        </p:spPr>
        <p:txBody>
          <a:bodyPr wrap="square" lIns="0" tIns="0" rIns="0" bIns="0" rtlCol="0" anchor="ctr"/>
          <a:lstStyle/>
          <a:p>
            <a:pPr>
              <a:lnSpc>
                <a:spcPct val="120000"/>
              </a:lnSpc>
            </a:pPr>
            <a:r>
              <a:rPr lang="en-US" sz="1500" b="1" dirty="0">
                <a:solidFill>
                  <a:srgbClr val="FFFFFF"/>
                </a:solidFill>
                <a:latin typeface="Noto Sans SC" pitchFamily="34" charset="0"/>
                <a:ea typeface="Noto Sans SC" pitchFamily="34" charset="-122"/>
                <a:cs typeface="Noto Sans SC" pitchFamily="34" charset="-120"/>
              </a:rPr>
              <a:t>5</a:t>
            </a:r>
            <a:endParaRPr lang="en-US" sz="1600" dirty="0"/>
          </a:p>
        </p:txBody>
      </p:sp>
      <p:sp>
        <p:nvSpPr>
          <p:cNvPr id="41" name="Text 39"/>
          <p:cNvSpPr/>
          <p:nvPr/>
        </p:nvSpPr>
        <p:spPr>
          <a:xfrm>
            <a:off x="6953250" y="3181350"/>
            <a:ext cx="1752600"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Gradient Boosting</a:t>
            </a:r>
            <a:endParaRPr lang="en-US" sz="1600" dirty="0"/>
          </a:p>
        </p:txBody>
      </p:sp>
      <p:sp>
        <p:nvSpPr>
          <p:cNvPr id="42" name="Text 40"/>
          <p:cNvSpPr/>
          <p:nvPr/>
        </p:nvSpPr>
        <p:spPr>
          <a:xfrm>
            <a:off x="6381750" y="36576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Stage-wise ensemble combining weak learners into strong learner</a:t>
            </a:r>
            <a:endParaRPr lang="en-US" sz="1600" dirty="0"/>
          </a:p>
        </p:txBody>
      </p:sp>
      <p:sp>
        <p:nvSpPr>
          <p:cNvPr id="43" name="Shape 41"/>
          <p:cNvSpPr/>
          <p:nvPr/>
        </p:nvSpPr>
        <p:spPr>
          <a:xfrm>
            <a:off x="6381750" y="39624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44" name="Shape 42"/>
          <p:cNvSpPr/>
          <p:nvPr/>
        </p:nvSpPr>
        <p:spPr>
          <a:xfrm>
            <a:off x="6485334" y="4067175"/>
            <a:ext cx="116681" cy="133350"/>
          </a:xfrm>
          <a:custGeom>
            <a:avLst/>
            <a:gdLst/>
            <a:ahLst/>
            <a:cxnLst/>
            <a:rect l="l" t="t" r="r" b="b"/>
            <a:pathLst>
              <a:path w="116681" h="133350">
                <a:moveTo>
                  <a:pt x="113243" y="18257"/>
                </a:moveTo>
                <a:cubicBezTo>
                  <a:pt x="116968" y="20966"/>
                  <a:pt x="117801" y="26175"/>
                  <a:pt x="115093" y="29900"/>
                </a:cubicBezTo>
                <a:lnTo>
                  <a:pt x="48418" y="121578"/>
                </a:lnTo>
                <a:cubicBezTo>
                  <a:pt x="46985" y="123557"/>
                  <a:pt x="44771" y="124781"/>
                  <a:pt x="42323" y="124990"/>
                </a:cubicBezTo>
                <a:cubicBezTo>
                  <a:pt x="39875" y="125198"/>
                  <a:pt x="37505" y="124286"/>
                  <a:pt x="35786" y="122567"/>
                </a:cubicBezTo>
                <a:lnTo>
                  <a:pt x="2448" y="89230"/>
                </a:lnTo>
                <a:cubicBezTo>
                  <a:pt x="-807" y="85974"/>
                  <a:pt x="-807" y="80687"/>
                  <a:pt x="2448" y="77432"/>
                </a:cubicBezTo>
                <a:cubicBezTo>
                  <a:pt x="5704" y="74176"/>
                  <a:pt x="10991" y="74176"/>
                  <a:pt x="14247" y="77432"/>
                </a:cubicBezTo>
                <a:lnTo>
                  <a:pt x="40682" y="103867"/>
                </a:lnTo>
                <a:lnTo>
                  <a:pt x="101627" y="20081"/>
                </a:lnTo>
                <a:cubicBezTo>
                  <a:pt x="104336" y="16356"/>
                  <a:pt x="109545" y="15523"/>
                  <a:pt x="113269" y="18231"/>
                </a:cubicBezTo>
                <a:close/>
              </a:path>
            </a:pathLst>
          </a:custGeom>
          <a:solidFill>
            <a:srgbClr val="00B8DB"/>
          </a:solidFill>
          <a:ln/>
        </p:spPr>
      </p:sp>
      <p:sp>
        <p:nvSpPr>
          <p:cNvPr id="45" name="Text 43"/>
          <p:cNvSpPr/>
          <p:nvPr/>
        </p:nvSpPr>
        <p:spPr>
          <a:xfrm>
            <a:off x="6700838" y="4038600"/>
            <a:ext cx="26670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Optimizes loss function via gradient descent</a:t>
            </a:r>
            <a:endParaRPr lang="en-US" sz="1600" dirty="0"/>
          </a:p>
        </p:txBody>
      </p:sp>
      <p:sp>
        <p:nvSpPr>
          <p:cNvPr id="46" name="Shape 44"/>
          <p:cNvSpPr/>
          <p:nvPr/>
        </p:nvSpPr>
        <p:spPr>
          <a:xfrm>
            <a:off x="6210300" y="4572000"/>
            <a:ext cx="5600700" cy="1524000"/>
          </a:xfrm>
          <a:custGeom>
            <a:avLst/>
            <a:gdLst/>
            <a:ahLst/>
            <a:cxnLst/>
            <a:rect l="l" t="t" r="r" b="b"/>
            <a:pathLst>
              <a:path w="5600700" h="1524000">
                <a:moveTo>
                  <a:pt x="38100" y="0"/>
                </a:moveTo>
                <a:lnTo>
                  <a:pt x="5486400" y="0"/>
                </a:lnTo>
                <a:cubicBezTo>
                  <a:pt x="5549484" y="0"/>
                  <a:pt x="5600700" y="51216"/>
                  <a:pt x="5600700" y="114300"/>
                </a:cubicBezTo>
                <a:lnTo>
                  <a:pt x="5600700" y="1409700"/>
                </a:lnTo>
                <a:cubicBezTo>
                  <a:pt x="5600700" y="1472784"/>
                  <a:pt x="5549484" y="1524000"/>
                  <a:pt x="5486400" y="1524000"/>
                </a:cubicBezTo>
                <a:lnTo>
                  <a:pt x="38100" y="1524000"/>
                </a:lnTo>
                <a:cubicBezTo>
                  <a:pt x="17072" y="1524000"/>
                  <a:pt x="0" y="1506928"/>
                  <a:pt x="0" y="1485900"/>
                </a:cubicBezTo>
                <a:lnTo>
                  <a:pt x="0" y="38100"/>
                </a:lnTo>
                <a:cubicBezTo>
                  <a:pt x="0" y="17072"/>
                  <a:pt x="17072" y="0"/>
                  <a:pt x="38100" y="0"/>
                </a:cubicBezTo>
                <a:close/>
              </a:path>
            </a:pathLst>
          </a:custGeom>
          <a:gradFill rotWithShape="1" flip="none">
            <a:gsLst>
              <a:gs pos="0">
                <a:srgbClr val="FFF1F2"/>
              </a:gs>
              <a:gs pos="100000">
                <a:srgbClr val="FEF2F2"/>
              </a:gs>
            </a:gsLst>
            <a:lin ang="2700000" scaled="1"/>
          </a:gradFill>
          <a:ln/>
        </p:spPr>
      </p:sp>
      <p:sp>
        <p:nvSpPr>
          <p:cNvPr id="47" name="Shape 45"/>
          <p:cNvSpPr/>
          <p:nvPr/>
        </p:nvSpPr>
        <p:spPr>
          <a:xfrm>
            <a:off x="6210300" y="4572000"/>
            <a:ext cx="38100" cy="1524000"/>
          </a:xfrm>
          <a:custGeom>
            <a:avLst/>
            <a:gdLst/>
            <a:ahLst/>
            <a:cxnLst/>
            <a:rect l="l" t="t" r="r" b="b"/>
            <a:pathLst>
              <a:path w="38100" h="1524000">
                <a:moveTo>
                  <a:pt x="38100" y="0"/>
                </a:moveTo>
                <a:lnTo>
                  <a:pt x="38100" y="0"/>
                </a:lnTo>
                <a:lnTo>
                  <a:pt x="38100" y="1524000"/>
                </a:lnTo>
                <a:lnTo>
                  <a:pt x="38100" y="1524000"/>
                </a:lnTo>
                <a:cubicBezTo>
                  <a:pt x="17072" y="1524000"/>
                  <a:pt x="0" y="1506928"/>
                  <a:pt x="0" y="1485900"/>
                </a:cubicBezTo>
                <a:lnTo>
                  <a:pt x="0" y="38100"/>
                </a:lnTo>
                <a:cubicBezTo>
                  <a:pt x="0" y="17072"/>
                  <a:pt x="17072" y="0"/>
                  <a:pt x="38100" y="0"/>
                </a:cubicBezTo>
                <a:close/>
              </a:path>
            </a:pathLst>
          </a:custGeom>
          <a:solidFill>
            <a:srgbClr val="EC003F"/>
          </a:solidFill>
          <a:ln/>
        </p:spPr>
      </p:sp>
      <p:sp>
        <p:nvSpPr>
          <p:cNvPr id="48" name="Shape 46"/>
          <p:cNvSpPr/>
          <p:nvPr/>
        </p:nvSpPr>
        <p:spPr>
          <a:xfrm>
            <a:off x="6381750" y="4724400"/>
            <a:ext cx="457200" cy="457200"/>
          </a:xfrm>
          <a:custGeom>
            <a:avLst/>
            <a:gdLst/>
            <a:ahLst/>
            <a:cxnLst/>
            <a:rect l="l" t="t" r="r" b="b"/>
            <a:pathLst>
              <a:path w="457200" h="457200">
                <a:moveTo>
                  <a:pt x="76202" y="0"/>
                </a:moveTo>
                <a:lnTo>
                  <a:pt x="380998" y="0"/>
                </a:lnTo>
                <a:cubicBezTo>
                  <a:pt x="423055" y="0"/>
                  <a:pt x="457200" y="34145"/>
                  <a:pt x="457200" y="76202"/>
                </a:cubicBezTo>
                <a:lnTo>
                  <a:pt x="457200" y="380998"/>
                </a:lnTo>
                <a:cubicBezTo>
                  <a:pt x="457200" y="423055"/>
                  <a:pt x="423055" y="457200"/>
                  <a:pt x="380998" y="457200"/>
                </a:cubicBezTo>
                <a:lnTo>
                  <a:pt x="76202" y="457200"/>
                </a:lnTo>
                <a:cubicBezTo>
                  <a:pt x="34145" y="457200"/>
                  <a:pt x="0" y="423055"/>
                  <a:pt x="0" y="380998"/>
                </a:cubicBezTo>
                <a:lnTo>
                  <a:pt x="0" y="76202"/>
                </a:lnTo>
                <a:cubicBezTo>
                  <a:pt x="0" y="34145"/>
                  <a:pt x="34145" y="0"/>
                  <a:pt x="76202" y="0"/>
                </a:cubicBezTo>
                <a:close/>
              </a:path>
            </a:pathLst>
          </a:custGeom>
          <a:gradFill rotWithShape="1" flip="none">
            <a:gsLst>
              <a:gs pos="0">
                <a:srgbClr val="FF2056"/>
              </a:gs>
              <a:gs pos="100000">
                <a:srgbClr val="E7000B"/>
              </a:gs>
            </a:gsLst>
            <a:lin ang="2700000" scaled="1"/>
          </a:gradFill>
          <a:ln/>
        </p:spPr>
      </p:sp>
      <p:sp>
        <p:nvSpPr>
          <p:cNvPr id="49" name="Shape 47"/>
          <p:cNvSpPr/>
          <p:nvPr/>
        </p:nvSpPr>
        <p:spPr>
          <a:xfrm>
            <a:off x="6515100" y="4857750"/>
            <a:ext cx="190500" cy="190500"/>
          </a:xfrm>
          <a:custGeom>
            <a:avLst/>
            <a:gdLst/>
            <a:ahLst/>
            <a:cxnLst/>
            <a:rect l="l" t="t" r="r" b="b"/>
            <a:pathLst>
              <a:path w="190500" h="190500">
                <a:moveTo>
                  <a:pt x="44648" y="20836"/>
                </a:moveTo>
                <a:cubicBezTo>
                  <a:pt x="44648" y="9339"/>
                  <a:pt x="53987" y="0"/>
                  <a:pt x="65484" y="0"/>
                </a:cubicBezTo>
                <a:lnTo>
                  <a:pt x="74414" y="0"/>
                </a:lnTo>
                <a:cubicBezTo>
                  <a:pt x="81000" y="0"/>
                  <a:pt x="86320" y="5321"/>
                  <a:pt x="86320" y="11906"/>
                </a:cubicBezTo>
                <a:lnTo>
                  <a:pt x="86320" y="178594"/>
                </a:lnTo>
                <a:cubicBezTo>
                  <a:pt x="86320" y="185179"/>
                  <a:pt x="81000" y="190500"/>
                  <a:pt x="74414" y="190500"/>
                </a:cubicBezTo>
                <a:lnTo>
                  <a:pt x="62508" y="190500"/>
                </a:lnTo>
                <a:cubicBezTo>
                  <a:pt x="51420" y="190500"/>
                  <a:pt x="42081" y="182910"/>
                  <a:pt x="39439" y="172641"/>
                </a:cubicBezTo>
                <a:cubicBezTo>
                  <a:pt x="39179" y="172641"/>
                  <a:pt x="38956" y="172641"/>
                  <a:pt x="38695" y="172641"/>
                </a:cubicBezTo>
                <a:cubicBezTo>
                  <a:pt x="22250" y="172641"/>
                  <a:pt x="8930" y="159321"/>
                  <a:pt x="8930" y="142875"/>
                </a:cubicBezTo>
                <a:cubicBezTo>
                  <a:pt x="8930" y="136178"/>
                  <a:pt x="11162" y="130001"/>
                  <a:pt x="14883" y="125016"/>
                </a:cubicBezTo>
                <a:cubicBezTo>
                  <a:pt x="7665" y="119583"/>
                  <a:pt x="2977" y="110951"/>
                  <a:pt x="2977" y="101203"/>
                </a:cubicBezTo>
                <a:cubicBezTo>
                  <a:pt x="2977" y="89706"/>
                  <a:pt x="9525" y="79697"/>
                  <a:pt x="19050" y="74749"/>
                </a:cubicBezTo>
                <a:cubicBezTo>
                  <a:pt x="16408" y="70284"/>
                  <a:pt x="14883" y="65075"/>
                  <a:pt x="14883" y="59531"/>
                </a:cubicBezTo>
                <a:cubicBezTo>
                  <a:pt x="14883" y="43086"/>
                  <a:pt x="28203" y="29766"/>
                  <a:pt x="44648" y="29766"/>
                </a:cubicBezTo>
                <a:lnTo>
                  <a:pt x="44648" y="20836"/>
                </a:lnTo>
                <a:close/>
                <a:moveTo>
                  <a:pt x="145852" y="20836"/>
                </a:moveTo>
                <a:lnTo>
                  <a:pt x="145852" y="29766"/>
                </a:lnTo>
                <a:cubicBezTo>
                  <a:pt x="162297" y="29766"/>
                  <a:pt x="175617" y="43086"/>
                  <a:pt x="175617" y="59531"/>
                </a:cubicBezTo>
                <a:cubicBezTo>
                  <a:pt x="175617" y="65112"/>
                  <a:pt x="174092" y="70321"/>
                  <a:pt x="171450" y="74749"/>
                </a:cubicBezTo>
                <a:cubicBezTo>
                  <a:pt x="181012" y="79697"/>
                  <a:pt x="187523" y="89669"/>
                  <a:pt x="187523" y="101203"/>
                </a:cubicBezTo>
                <a:cubicBezTo>
                  <a:pt x="187523" y="110951"/>
                  <a:pt x="182835" y="119583"/>
                  <a:pt x="175617" y="125016"/>
                </a:cubicBezTo>
                <a:cubicBezTo>
                  <a:pt x="179338" y="130001"/>
                  <a:pt x="181570" y="136178"/>
                  <a:pt x="181570" y="142875"/>
                </a:cubicBezTo>
                <a:cubicBezTo>
                  <a:pt x="181570" y="159321"/>
                  <a:pt x="168250" y="172641"/>
                  <a:pt x="151805" y="172641"/>
                </a:cubicBezTo>
                <a:cubicBezTo>
                  <a:pt x="151544" y="172641"/>
                  <a:pt x="151321" y="172641"/>
                  <a:pt x="151061" y="172641"/>
                </a:cubicBezTo>
                <a:cubicBezTo>
                  <a:pt x="148419" y="182910"/>
                  <a:pt x="139080" y="190500"/>
                  <a:pt x="127992" y="190500"/>
                </a:cubicBezTo>
                <a:lnTo>
                  <a:pt x="116086" y="190500"/>
                </a:lnTo>
                <a:cubicBezTo>
                  <a:pt x="109500" y="190500"/>
                  <a:pt x="104180" y="185179"/>
                  <a:pt x="104180" y="178594"/>
                </a:cubicBezTo>
                <a:lnTo>
                  <a:pt x="104180" y="11906"/>
                </a:lnTo>
                <a:cubicBezTo>
                  <a:pt x="104180" y="5321"/>
                  <a:pt x="109500" y="0"/>
                  <a:pt x="116086" y="0"/>
                </a:cubicBezTo>
                <a:lnTo>
                  <a:pt x="125016" y="0"/>
                </a:lnTo>
                <a:cubicBezTo>
                  <a:pt x="136513" y="0"/>
                  <a:pt x="145852" y="9339"/>
                  <a:pt x="145852" y="20836"/>
                </a:cubicBezTo>
                <a:close/>
              </a:path>
            </a:pathLst>
          </a:custGeom>
          <a:solidFill>
            <a:srgbClr val="FFFFFF"/>
          </a:solidFill>
          <a:ln/>
        </p:spPr>
      </p:sp>
      <p:sp>
        <p:nvSpPr>
          <p:cNvPr id="50" name="Text 48"/>
          <p:cNvSpPr/>
          <p:nvPr/>
        </p:nvSpPr>
        <p:spPr>
          <a:xfrm>
            <a:off x="6953250" y="4819650"/>
            <a:ext cx="145732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SHAP Analysis</a:t>
            </a:r>
            <a:endParaRPr lang="en-US" sz="1600" dirty="0"/>
          </a:p>
        </p:txBody>
      </p:sp>
      <p:sp>
        <p:nvSpPr>
          <p:cNvPr id="51" name="Text 49"/>
          <p:cNvSpPr/>
          <p:nvPr/>
        </p:nvSpPr>
        <p:spPr>
          <a:xfrm>
            <a:off x="6381750" y="5295900"/>
            <a:ext cx="53530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SHapley Additive exPlanations for model interpretability</a:t>
            </a:r>
            <a:endParaRPr lang="en-US" sz="1600" dirty="0"/>
          </a:p>
        </p:txBody>
      </p:sp>
      <p:sp>
        <p:nvSpPr>
          <p:cNvPr id="52" name="Shape 50"/>
          <p:cNvSpPr/>
          <p:nvPr/>
        </p:nvSpPr>
        <p:spPr>
          <a:xfrm>
            <a:off x="6381750" y="5600700"/>
            <a:ext cx="5276850" cy="342900"/>
          </a:xfrm>
          <a:custGeom>
            <a:avLst/>
            <a:gdLst/>
            <a:ahLst/>
            <a:cxnLst/>
            <a:rect l="l" t="t" r="r" b="b"/>
            <a:pathLst>
              <a:path w="5276850" h="342900">
                <a:moveTo>
                  <a:pt x="76199" y="0"/>
                </a:moveTo>
                <a:lnTo>
                  <a:pt x="5200651" y="0"/>
                </a:lnTo>
                <a:cubicBezTo>
                  <a:pt x="5242734" y="0"/>
                  <a:pt x="5276850" y="34116"/>
                  <a:pt x="5276850" y="76199"/>
                </a:cubicBezTo>
                <a:lnTo>
                  <a:pt x="5276850" y="266701"/>
                </a:lnTo>
                <a:cubicBezTo>
                  <a:pt x="5276850" y="308784"/>
                  <a:pt x="5242734" y="342900"/>
                  <a:pt x="52006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53" name="Shape 51"/>
          <p:cNvSpPr/>
          <p:nvPr/>
        </p:nvSpPr>
        <p:spPr>
          <a:xfrm>
            <a:off x="6485334" y="5705475"/>
            <a:ext cx="116681" cy="133350"/>
          </a:xfrm>
          <a:custGeom>
            <a:avLst/>
            <a:gdLst/>
            <a:ahLst/>
            <a:cxnLst/>
            <a:rect l="l" t="t" r="r" b="b"/>
            <a:pathLst>
              <a:path w="116681" h="133350">
                <a:moveTo>
                  <a:pt x="113243" y="18257"/>
                </a:moveTo>
                <a:cubicBezTo>
                  <a:pt x="116968" y="20966"/>
                  <a:pt x="117801" y="26175"/>
                  <a:pt x="115093" y="29900"/>
                </a:cubicBezTo>
                <a:lnTo>
                  <a:pt x="48418" y="121578"/>
                </a:lnTo>
                <a:cubicBezTo>
                  <a:pt x="46985" y="123557"/>
                  <a:pt x="44771" y="124781"/>
                  <a:pt x="42323" y="124990"/>
                </a:cubicBezTo>
                <a:cubicBezTo>
                  <a:pt x="39875" y="125198"/>
                  <a:pt x="37505" y="124286"/>
                  <a:pt x="35786" y="122567"/>
                </a:cubicBezTo>
                <a:lnTo>
                  <a:pt x="2448" y="89230"/>
                </a:lnTo>
                <a:cubicBezTo>
                  <a:pt x="-807" y="85974"/>
                  <a:pt x="-807" y="80687"/>
                  <a:pt x="2448" y="77432"/>
                </a:cubicBezTo>
                <a:cubicBezTo>
                  <a:pt x="5704" y="74176"/>
                  <a:pt x="10991" y="74176"/>
                  <a:pt x="14247" y="77432"/>
                </a:cubicBezTo>
                <a:lnTo>
                  <a:pt x="40682" y="103867"/>
                </a:lnTo>
                <a:lnTo>
                  <a:pt x="101627" y="20081"/>
                </a:lnTo>
                <a:cubicBezTo>
                  <a:pt x="104336" y="16356"/>
                  <a:pt x="109545" y="15523"/>
                  <a:pt x="113269" y="18231"/>
                </a:cubicBezTo>
                <a:close/>
              </a:path>
            </a:pathLst>
          </a:custGeom>
          <a:solidFill>
            <a:srgbClr val="FF2056"/>
          </a:solidFill>
          <a:ln/>
        </p:spPr>
      </p:sp>
      <p:sp>
        <p:nvSpPr>
          <p:cNvPr id="54" name="Text 52"/>
          <p:cNvSpPr/>
          <p:nvPr/>
        </p:nvSpPr>
        <p:spPr>
          <a:xfrm>
            <a:off x="6700838" y="5676900"/>
            <a:ext cx="26193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Feature importance &amp; individual predictions</a:t>
            </a:r>
            <a:endParaRPr lang="en-US" sz="1600" dirty="0"/>
          </a:p>
        </p:txBody>
      </p:sp>
    </p:spTree>
  </p:cSld>
  <p:clrMapOvr>
    <a:masterClrMapping/>
  </p:clrMapOvr>
  <p:transition>
    <p:fade/>
    <p:spd val="med"/>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RESULTS &amp; OUTPUT</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Actual Model Performance </a:t>
            </a:r>
            <a:endParaRPr lang="en-US" sz="1600" dirty="0"/>
          </a:p>
        </p:txBody>
      </p:sp>
      <p:sp>
        <p:nvSpPr>
          <p:cNvPr id="4" name="Shape 2"/>
          <p:cNvSpPr/>
          <p:nvPr/>
        </p:nvSpPr>
        <p:spPr>
          <a:xfrm>
            <a:off x="390525" y="1304925"/>
            <a:ext cx="11410950" cy="704850"/>
          </a:xfrm>
          <a:custGeom>
            <a:avLst/>
            <a:gdLst/>
            <a:ahLst/>
            <a:cxnLst/>
            <a:rect l="l" t="t" r="r" b="b"/>
            <a:pathLst>
              <a:path w="11410950" h="704850">
                <a:moveTo>
                  <a:pt x="114298" y="0"/>
                </a:moveTo>
                <a:lnTo>
                  <a:pt x="11296652" y="0"/>
                </a:lnTo>
                <a:cubicBezTo>
                  <a:pt x="11359777" y="0"/>
                  <a:pt x="11410950" y="51173"/>
                  <a:pt x="11410950" y="114298"/>
                </a:cubicBezTo>
                <a:lnTo>
                  <a:pt x="11410950" y="590552"/>
                </a:lnTo>
                <a:cubicBezTo>
                  <a:pt x="11410950" y="653677"/>
                  <a:pt x="11359777" y="704850"/>
                  <a:pt x="11296652" y="704850"/>
                </a:cubicBezTo>
                <a:lnTo>
                  <a:pt x="114298" y="704850"/>
                </a:lnTo>
                <a:cubicBezTo>
                  <a:pt x="51215" y="704850"/>
                  <a:pt x="0" y="653635"/>
                  <a:pt x="0" y="590552"/>
                </a:cubicBezTo>
                <a:lnTo>
                  <a:pt x="0" y="114298"/>
                </a:lnTo>
                <a:cubicBezTo>
                  <a:pt x="0" y="51173"/>
                  <a:pt x="51173" y="0"/>
                  <a:pt x="114298" y="0"/>
                </a:cubicBezTo>
                <a:close/>
              </a:path>
            </a:pathLst>
          </a:custGeom>
          <a:gradFill rotWithShape="1" flip="none">
            <a:gsLst>
              <a:gs pos="0">
                <a:srgbClr val="F8FAFC"/>
              </a:gs>
              <a:gs pos="100000">
                <a:srgbClr val="F9FAFB"/>
              </a:gs>
            </a:gsLst>
            <a:lin ang="2700000" scaled="1"/>
          </a:gradFill>
          <a:ln w="25400">
            <a:solidFill>
              <a:srgbClr val="E2E8F0"/>
            </a:solidFill>
            <a:prstDash val="solid"/>
          </a:ln>
        </p:spPr>
      </p:sp>
      <p:sp>
        <p:nvSpPr>
          <p:cNvPr id="5" name="Text 3"/>
          <p:cNvSpPr/>
          <p:nvPr/>
        </p:nvSpPr>
        <p:spPr>
          <a:xfrm>
            <a:off x="504825" y="1466850"/>
            <a:ext cx="1118235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Model Performance Comparison - Actual Results</a:t>
            </a:r>
            <a:endParaRPr lang="en-US" sz="1600" dirty="0"/>
          </a:p>
        </p:txBody>
      </p:sp>
      <p:pic>
        <p:nvPicPr>
          <p:cNvPr id="6" name="Image 0" descr="https://kimi-img.moonshot.cn/pub/slides/okc/yubihbjtun3ri/model_performance_table.png">    </p:cNvPr>
          <p:cNvPicPr>
            <a:picLocks noChangeAspect="1"/>
          </p:cNvPicPr>
          <p:nvPr/>
        </p:nvPicPr>
        <p:blipFill>
          <a:blip r:embed="rId1"/>
          <a:srcRect l="0" r="0" t="0" b="0"/>
          <a:stretch/>
        </p:blipFill>
        <p:spPr>
          <a:xfrm>
            <a:off x="552450" y="1847850"/>
            <a:ext cx="11087100" cy="914400"/>
          </a:xfrm>
          <a:prstGeom prst="roundRect">
            <a:avLst>
              <a:gd name="adj" fmla="val 0"/>
            </a:avLst>
          </a:prstGeom>
        </p:spPr>
      </p:pic>
      <p:sp>
        <p:nvSpPr>
          <p:cNvPr id="7" name="Shape 4"/>
          <p:cNvSpPr/>
          <p:nvPr/>
        </p:nvSpPr>
        <p:spPr>
          <a:xfrm>
            <a:off x="390525" y="2181225"/>
            <a:ext cx="2171700" cy="1009650"/>
          </a:xfrm>
          <a:custGeom>
            <a:avLst/>
            <a:gdLst/>
            <a:ahLst/>
            <a:cxnLst/>
            <a:rect l="l" t="t" r="r" b="b"/>
            <a:pathLst>
              <a:path w="2171700" h="1009650">
                <a:moveTo>
                  <a:pt x="114302" y="0"/>
                </a:moveTo>
                <a:lnTo>
                  <a:pt x="2057398" y="0"/>
                </a:lnTo>
                <a:cubicBezTo>
                  <a:pt x="2120525" y="0"/>
                  <a:pt x="2171700" y="51175"/>
                  <a:pt x="2171700" y="114302"/>
                </a:cubicBezTo>
                <a:lnTo>
                  <a:pt x="2171700" y="895348"/>
                </a:lnTo>
                <a:cubicBezTo>
                  <a:pt x="2171700" y="958475"/>
                  <a:pt x="2120525" y="1009650"/>
                  <a:pt x="2057398" y="1009650"/>
                </a:cubicBezTo>
                <a:lnTo>
                  <a:pt x="114302" y="1009650"/>
                </a:lnTo>
                <a:cubicBezTo>
                  <a:pt x="51175" y="1009650"/>
                  <a:pt x="0" y="958475"/>
                  <a:pt x="0" y="895348"/>
                </a:cubicBezTo>
                <a:lnTo>
                  <a:pt x="0" y="114302"/>
                </a:lnTo>
                <a:cubicBezTo>
                  <a:pt x="0" y="51175"/>
                  <a:pt x="51175" y="0"/>
                  <a:pt x="114302" y="0"/>
                </a:cubicBezTo>
                <a:close/>
              </a:path>
            </a:pathLst>
          </a:custGeom>
          <a:gradFill rotWithShape="1" flip="none">
            <a:gsLst>
              <a:gs pos="0">
                <a:srgbClr val="EFF6FF"/>
              </a:gs>
              <a:gs pos="100000">
                <a:srgbClr val="EEF2FF"/>
              </a:gs>
            </a:gsLst>
            <a:lin ang="2700000" scaled="1"/>
          </a:gradFill>
          <a:ln w="25400">
            <a:solidFill>
              <a:srgbClr val="8EC5FF"/>
            </a:solidFill>
            <a:prstDash val="solid"/>
          </a:ln>
        </p:spPr>
      </p:sp>
      <p:sp>
        <p:nvSpPr>
          <p:cNvPr id="8" name="Text 5"/>
          <p:cNvSpPr/>
          <p:nvPr/>
        </p:nvSpPr>
        <p:spPr>
          <a:xfrm>
            <a:off x="481012" y="2305050"/>
            <a:ext cx="199072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Best Accuracy</a:t>
            </a:r>
            <a:endParaRPr lang="en-US" sz="1600" dirty="0"/>
          </a:p>
        </p:txBody>
      </p:sp>
      <p:sp>
        <p:nvSpPr>
          <p:cNvPr id="9" name="Text 6"/>
          <p:cNvSpPr/>
          <p:nvPr/>
        </p:nvSpPr>
        <p:spPr>
          <a:xfrm>
            <a:off x="457200" y="2533650"/>
            <a:ext cx="2038350" cy="304800"/>
          </a:xfrm>
          <a:prstGeom prst="rect">
            <a:avLst/>
          </a:prstGeom>
          <a:noFill/>
          <a:ln/>
        </p:spPr>
        <p:txBody>
          <a:bodyPr wrap="square" lIns="0" tIns="0" rIns="0" bIns="0" rtlCol="0" anchor="ctr"/>
          <a:lstStyle/>
          <a:p>
            <a:pPr algn="ctr">
              <a:lnSpc>
                <a:spcPct val="110000"/>
              </a:lnSpc>
            </a:pPr>
            <a:r>
              <a:rPr lang="en-US" sz="1800" b="1" dirty="0">
                <a:solidFill>
                  <a:srgbClr val="155DFC"/>
                </a:solidFill>
                <a:latin typeface="Noto Sans SC" pitchFamily="34" charset="0"/>
                <a:ea typeface="Noto Sans SC" pitchFamily="34" charset="-122"/>
                <a:cs typeface="Noto Sans SC" pitchFamily="34" charset="-120"/>
              </a:rPr>
              <a:t>85.7%</a:t>
            </a:r>
            <a:endParaRPr lang="en-US" sz="1600" dirty="0"/>
          </a:p>
        </p:txBody>
      </p:sp>
      <p:sp>
        <p:nvSpPr>
          <p:cNvPr id="10" name="Text 7"/>
          <p:cNvSpPr/>
          <p:nvPr/>
        </p:nvSpPr>
        <p:spPr>
          <a:xfrm>
            <a:off x="481012" y="28765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XGBoost</a:t>
            </a:r>
            <a:endParaRPr lang="en-US" sz="1600" dirty="0"/>
          </a:p>
        </p:txBody>
      </p:sp>
      <p:sp>
        <p:nvSpPr>
          <p:cNvPr id="11" name="Shape 8"/>
          <p:cNvSpPr/>
          <p:nvPr/>
        </p:nvSpPr>
        <p:spPr>
          <a:xfrm>
            <a:off x="2699296" y="2181225"/>
            <a:ext cx="2171700" cy="1009650"/>
          </a:xfrm>
          <a:custGeom>
            <a:avLst/>
            <a:gdLst/>
            <a:ahLst/>
            <a:cxnLst/>
            <a:rect l="l" t="t" r="r" b="b"/>
            <a:pathLst>
              <a:path w="2171700" h="1009650">
                <a:moveTo>
                  <a:pt x="114302" y="0"/>
                </a:moveTo>
                <a:lnTo>
                  <a:pt x="2057398" y="0"/>
                </a:lnTo>
                <a:cubicBezTo>
                  <a:pt x="2120525" y="0"/>
                  <a:pt x="2171700" y="51175"/>
                  <a:pt x="2171700" y="114302"/>
                </a:cubicBezTo>
                <a:lnTo>
                  <a:pt x="2171700" y="895348"/>
                </a:lnTo>
                <a:cubicBezTo>
                  <a:pt x="2171700" y="958475"/>
                  <a:pt x="2120525" y="1009650"/>
                  <a:pt x="2057398" y="1009650"/>
                </a:cubicBezTo>
                <a:lnTo>
                  <a:pt x="114302" y="1009650"/>
                </a:lnTo>
                <a:cubicBezTo>
                  <a:pt x="51175" y="1009650"/>
                  <a:pt x="0" y="958475"/>
                  <a:pt x="0" y="895348"/>
                </a:cubicBezTo>
                <a:lnTo>
                  <a:pt x="0" y="114302"/>
                </a:lnTo>
                <a:cubicBezTo>
                  <a:pt x="0" y="51175"/>
                  <a:pt x="51175" y="0"/>
                  <a:pt x="114302" y="0"/>
                </a:cubicBezTo>
                <a:close/>
              </a:path>
            </a:pathLst>
          </a:custGeom>
          <a:gradFill rotWithShape="1" flip="none">
            <a:gsLst>
              <a:gs pos="0">
                <a:srgbClr val="ECFDF5"/>
              </a:gs>
              <a:gs pos="100000">
                <a:srgbClr val="F0FDFA"/>
              </a:gs>
            </a:gsLst>
            <a:lin ang="2700000" scaled="1"/>
          </a:gradFill>
          <a:ln w="25400">
            <a:solidFill>
              <a:srgbClr val="5EE9B5"/>
            </a:solidFill>
            <a:prstDash val="solid"/>
          </a:ln>
        </p:spPr>
      </p:sp>
      <p:sp>
        <p:nvSpPr>
          <p:cNvPr id="12" name="Text 9"/>
          <p:cNvSpPr/>
          <p:nvPr/>
        </p:nvSpPr>
        <p:spPr>
          <a:xfrm>
            <a:off x="2789783" y="2305050"/>
            <a:ext cx="199072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Best Precision</a:t>
            </a:r>
            <a:endParaRPr lang="en-US" sz="1600" dirty="0"/>
          </a:p>
        </p:txBody>
      </p:sp>
      <p:sp>
        <p:nvSpPr>
          <p:cNvPr id="13" name="Text 10"/>
          <p:cNvSpPr/>
          <p:nvPr/>
        </p:nvSpPr>
        <p:spPr>
          <a:xfrm>
            <a:off x="2765971" y="2533650"/>
            <a:ext cx="2038350" cy="304800"/>
          </a:xfrm>
          <a:prstGeom prst="rect">
            <a:avLst/>
          </a:prstGeom>
          <a:noFill/>
          <a:ln/>
        </p:spPr>
        <p:txBody>
          <a:bodyPr wrap="square" lIns="0" tIns="0" rIns="0" bIns="0" rtlCol="0" anchor="ctr"/>
          <a:lstStyle/>
          <a:p>
            <a:pPr algn="ctr">
              <a:lnSpc>
                <a:spcPct val="110000"/>
              </a:lnSpc>
            </a:pPr>
            <a:r>
              <a:rPr lang="en-US" sz="1800" b="1" dirty="0">
                <a:solidFill>
                  <a:srgbClr val="009966"/>
                </a:solidFill>
                <a:latin typeface="Noto Sans SC" pitchFamily="34" charset="0"/>
                <a:ea typeface="Noto Sans SC" pitchFamily="34" charset="-122"/>
                <a:cs typeface="Noto Sans SC" pitchFamily="34" charset="-120"/>
              </a:rPr>
              <a:t>66.7%</a:t>
            </a:r>
            <a:endParaRPr lang="en-US" sz="1600" dirty="0"/>
          </a:p>
        </p:txBody>
      </p:sp>
      <p:sp>
        <p:nvSpPr>
          <p:cNvPr id="14" name="Text 11"/>
          <p:cNvSpPr/>
          <p:nvPr/>
        </p:nvSpPr>
        <p:spPr>
          <a:xfrm>
            <a:off x="2789783" y="28765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XGBoost</a:t>
            </a:r>
            <a:endParaRPr lang="en-US" sz="1600" dirty="0"/>
          </a:p>
        </p:txBody>
      </p:sp>
      <p:sp>
        <p:nvSpPr>
          <p:cNvPr id="15" name="Shape 12"/>
          <p:cNvSpPr/>
          <p:nvPr/>
        </p:nvSpPr>
        <p:spPr>
          <a:xfrm>
            <a:off x="5008215" y="2181225"/>
            <a:ext cx="2171700" cy="1009650"/>
          </a:xfrm>
          <a:custGeom>
            <a:avLst/>
            <a:gdLst/>
            <a:ahLst/>
            <a:cxnLst/>
            <a:rect l="l" t="t" r="r" b="b"/>
            <a:pathLst>
              <a:path w="2171700" h="1009650">
                <a:moveTo>
                  <a:pt x="114302" y="0"/>
                </a:moveTo>
                <a:lnTo>
                  <a:pt x="2057398" y="0"/>
                </a:lnTo>
                <a:cubicBezTo>
                  <a:pt x="2120525" y="0"/>
                  <a:pt x="2171700" y="51175"/>
                  <a:pt x="2171700" y="114302"/>
                </a:cubicBezTo>
                <a:lnTo>
                  <a:pt x="2171700" y="895348"/>
                </a:lnTo>
                <a:cubicBezTo>
                  <a:pt x="2171700" y="958475"/>
                  <a:pt x="2120525" y="1009650"/>
                  <a:pt x="2057398" y="1009650"/>
                </a:cubicBezTo>
                <a:lnTo>
                  <a:pt x="114302" y="1009650"/>
                </a:lnTo>
                <a:cubicBezTo>
                  <a:pt x="51175" y="1009650"/>
                  <a:pt x="0" y="958475"/>
                  <a:pt x="0" y="895348"/>
                </a:cubicBezTo>
                <a:lnTo>
                  <a:pt x="0" y="114302"/>
                </a:lnTo>
                <a:cubicBezTo>
                  <a:pt x="0" y="51175"/>
                  <a:pt x="51175" y="0"/>
                  <a:pt x="114302" y="0"/>
                </a:cubicBezTo>
                <a:close/>
              </a:path>
            </a:pathLst>
          </a:custGeom>
          <a:gradFill rotWithShape="1" flip="none">
            <a:gsLst>
              <a:gs pos="0">
                <a:srgbClr val="FAF5FF"/>
              </a:gs>
              <a:gs pos="100000">
                <a:srgbClr val="FDF2F8"/>
              </a:gs>
            </a:gsLst>
            <a:lin ang="2700000" scaled="1"/>
          </a:gradFill>
          <a:ln w="25400">
            <a:solidFill>
              <a:srgbClr val="DAB2FF"/>
            </a:solidFill>
            <a:prstDash val="solid"/>
          </a:ln>
        </p:spPr>
      </p:sp>
      <p:sp>
        <p:nvSpPr>
          <p:cNvPr id="16" name="Text 13"/>
          <p:cNvSpPr/>
          <p:nvPr/>
        </p:nvSpPr>
        <p:spPr>
          <a:xfrm>
            <a:off x="5098703" y="2305050"/>
            <a:ext cx="199072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Best Recall</a:t>
            </a:r>
            <a:endParaRPr lang="en-US" sz="1600" dirty="0"/>
          </a:p>
        </p:txBody>
      </p:sp>
      <p:sp>
        <p:nvSpPr>
          <p:cNvPr id="17" name="Text 14"/>
          <p:cNvSpPr/>
          <p:nvPr/>
        </p:nvSpPr>
        <p:spPr>
          <a:xfrm>
            <a:off x="5074890" y="2533650"/>
            <a:ext cx="2038350" cy="304800"/>
          </a:xfrm>
          <a:prstGeom prst="rect">
            <a:avLst/>
          </a:prstGeom>
          <a:noFill/>
          <a:ln/>
        </p:spPr>
        <p:txBody>
          <a:bodyPr wrap="square" lIns="0" tIns="0" rIns="0" bIns="0" rtlCol="0" anchor="ctr"/>
          <a:lstStyle/>
          <a:p>
            <a:pPr algn="ctr">
              <a:lnSpc>
                <a:spcPct val="110000"/>
              </a:lnSpc>
            </a:pPr>
            <a:r>
              <a:rPr lang="en-US" sz="1800" b="1" dirty="0">
                <a:solidFill>
                  <a:srgbClr val="9810FA"/>
                </a:solidFill>
                <a:latin typeface="Noto Sans SC" pitchFamily="34" charset="0"/>
                <a:ea typeface="Noto Sans SC" pitchFamily="34" charset="-122"/>
                <a:cs typeface="Noto Sans SC" pitchFamily="34" charset="-120"/>
              </a:rPr>
              <a:t>76.6%</a:t>
            </a:r>
            <a:endParaRPr lang="en-US" sz="1600" dirty="0"/>
          </a:p>
        </p:txBody>
      </p:sp>
      <p:sp>
        <p:nvSpPr>
          <p:cNvPr id="18" name="Text 15"/>
          <p:cNvSpPr/>
          <p:nvPr/>
        </p:nvSpPr>
        <p:spPr>
          <a:xfrm>
            <a:off x="5098703" y="28765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Logistic Reg</a:t>
            </a:r>
            <a:endParaRPr lang="en-US" sz="1600" dirty="0"/>
          </a:p>
        </p:txBody>
      </p:sp>
      <p:sp>
        <p:nvSpPr>
          <p:cNvPr id="19" name="Shape 16"/>
          <p:cNvSpPr/>
          <p:nvPr/>
        </p:nvSpPr>
        <p:spPr>
          <a:xfrm>
            <a:off x="7316986" y="2181225"/>
            <a:ext cx="2171700" cy="1009650"/>
          </a:xfrm>
          <a:custGeom>
            <a:avLst/>
            <a:gdLst/>
            <a:ahLst/>
            <a:cxnLst/>
            <a:rect l="l" t="t" r="r" b="b"/>
            <a:pathLst>
              <a:path w="2171700" h="1009650">
                <a:moveTo>
                  <a:pt x="114302" y="0"/>
                </a:moveTo>
                <a:lnTo>
                  <a:pt x="2057398" y="0"/>
                </a:lnTo>
                <a:cubicBezTo>
                  <a:pt x="2120525" y="0"/>
                  <a:pt x="2171700" y="51175"/>
                  <a:pt x="2171700" y="114302"/>
                </a:cubicBezTo>
                <a:lnTo>
                  <a:pt x="2171700" y="895348"/>
                </a:lnTo>
                <a:cubicBezTo>
                  <a:pt x="2171700" y="958475"/>
                  <a:pt x="2120525" y="1009650"/>
                  <a:pt x="2057398" y="1009650"/>
                </a:cubicBezTo>
                <a:lnTo>
                  <a:pt x="114302" y="1009650"/>
                </a:lnTo>
                <a:cubicBezTo>
                  <a:pt x="51175" y="1009650"/>
                  <a:pt x="0" y="958475"/>
                  <a:pt x="0" y="895348"/>
                </a:cubicBezTo>
                <a:lnTo>
                  <a:pt x="0" y="114302"/>
                </a:lnTo>
                <a:cubicBezTo>
                  <a:pt x="0" y="51175"/>
                  <a:pt x="51175" y="0"/>
                  <a:pt x="114302"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20" name="Text 17"/>
          <p:cNvSpPr/>
          <p:nvPr/>
        </p:nvSpPr>
        <p:spPr>
          <a:xfrm>
            <a:off x="7407473" y="2305050"/>
            <a:ext cx="199072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Best F1-Score</a:t>
            </a:r>
            <a:endParaRPr lang="en-US" sz="1600" dirty="0"/>
          </a:p>
        </p:txBody>
      </p:sp>
      <p:sp>
        <p:nvSpPr>
          <p:cNvPr id="21" name="Text 18"/>
          <p:cNvSpPr/>
          <p:nvPr/>
        </p:nvSpPr>
        <p:spPr>
          <a:xfrm>
            <a:off x="7383661" y="2533650"/>
            <a:ext cx="2038350" cy="304800"/>
          </a:xfrm>
          <a:prstGeom prst="rect">
            <a:avLst/>
          </a:prstGeom>
          <a:noFill/>
          <a:ln/>
        </p:spPr>
        <p:txBody>
          <a:bodyPr wrap="square" lIns="0" tIns="0" rIns="0" bIns="0" rtlCol="0" anchor="ctr"/>
          <a:lstStyle/>
          <a:p>
            <a:pPr algn="ctr">
              <a:lnSpc>
                <a:spcPct val="110000"/>
              </a:lnSpc>
            </a:pPr>
            <a:r>
              <a:rPr lang="en-US" sz="1800" b="1" dirty="0">
                <a:solidFill>
                  <a:srgbClr val="E17100"/>
                </a:solidFill>
                <a:latin typeface="Noto Sans SC" pitchFamily="34" charset="0"/>
                <a:ea typeface="Noto Sans SC" pitchFamily="34" charset="-122"/>
                <a:cs typeface="Noto Sans SC" pitchFamily="34" charset="-120"/>
              </a:rPr>
              <a:t>49.3%</a:t>
            </a:r>
            <a:endParaRPr lang="en-US" sz="1600" dirty="0"/>
          </a:p>
        </p:txBody>
      </p:sp>
      <p:sp>
        <p:nvSpPr>
          <p:cNvPr id="22" name="Text 19"/>
          <p:cNvSpPr/>
          <p:nvPr/>
        </p:nvSpPr>
        <p:spPr>
          <a:xfrm>
            <a:off x="7407473" y="28765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Logistic Reg</a:t>
            </a:r>
            <a:endParaRPr lang="en-US" sz="1600" dirty="0"/>
          </a:p>
        </p:txBody>
      </p:sp>
      <p:sp>
        <p:nvSpPr>
          <p:cNvPr id="23" name="Shape 20"/>
          <p:cNvSpPr/>
          <p:nvPr/>
        </p:nvSpPr>
        <p:spPr>
          <a:xfrm>
            <a:off x="9625905" y="2181225"/>
            <a:ext cx="2171700" cy="1009650"/>
          </a:xfrm>
          <a:custGeom>
            <a:avLst/>
            <a:gdLst/>
            <a:ahLst/>
            <a:cxnLst/>
            <a:rect l="l" t="t" r="r" b="b"/>
            <a:pathLst>
              <a:path w="2171700" h="1009650">
                <a:moveTo>
                  <a:pt x="114302" y="0"/>
                </a:moveTo>
                <a:lnTo>
                  <a:pt x="2057398" y="0"/>
                </a:lnTo>
                <a:cubicBezTo>
                  <a:pt x="2120525" y="0"/>
                  <a:pt x="2171700" y="51175"/>
                  <a:pt x="2171700" y="114302"/>
                </a:cubicBezTo>
                <a:lnTo>
                  <a:pt x="2171700" y="895348"/>
                </a:lnTo>
                <a:cubicBezTo>
                  <a:pt x="2171700" y="958475"/>
                  <a:pt x="2120525" y="1009650"/>
                  <a:pt x="2057398" y="1009650"/>
                </a:cubicBezTo>
                <a:lnTo>
                  <a:pt x="114302" y="1009650"/>
                </a:lnTo>
                <a:cubicBezTo>
                  <a:pt x="51175" y="1009650"/>
                  <a:pt x="0" y="958475"/>
                  <a:pt x="0" y="895348"/>
                </a:cubicBezTo>
                <a:lnTo>
                  <a:pt x="0" y="114302"/>
                </a:lnTo>
                <a:cubicBezTo>
                  <a:pt x="0" y="51175"/>
                  <a:pt x="51175" y="0"/>
                  <a:pt x="114302" y="0"/>
                </a:cubicBezTo>
                <a:close/>
              </a:path>
            </a:pathLst>
          </a:custGeom>
          <a:gradFill rotWithShape="1" flip="none">
            <a:gsLst>
              <a:gs pos="0">
                <a:srgbClr val="ECFEFF"/>
              </a:gs>
              <a:gs pos="100000">
                <a:srgbClr val="EFF6FF"/>
              </a:gs>
            </a:gsLst>
            <a:lin ang="2700000" scaled="1"/>
          </a:gradFill>
          <a:ln w="25400">
            <a:solidFill>
              <a:srgbClr val="53EAFD"/>
            </a:solidFill>
            <a:prstDash val="solid"/>
          </a:ln>
        </p:spPr>
      </p:sp>
      <p:sp>
        <p:nvSpPr>
          <p:cNvPr id="24" name="Text 21"/>
          <p:cNvSpPr/>
          <p:nvPr/>
        </p:nvSpPr>
        <p:spPr>
          <a:xfrm>
            <a:off x="9716393" y="2305050"/>
            <a:ext cx="199072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Best ROC-AUC</a:t>
            </a:r>
            <a:endParaRPr lang="en-US" sz="1600" dirty="0"/>
          </a:p>
        </p:txBody>
      </p:sp>
      <p:sp>
        <p:nvSpPr>
          <p:cNvPr id="25" name="Text 22"/>
          <p:cNvSpPr/>
          <p:nvPr/>
        </p:nvSpPr>
        <p:spPr>
          <a:xfrm>
            <a:off x="9692580" y="2533650"/>
            <a:ext cx="2038350" cy="304800"/>
          </a:xfrm>
          <a:prstGeom prst="rect">
            <a:avLst/>
          </a:prstGeom>
          <a:noFill/>
          <a:ln/>
        </p:spPr>
        <p:txBody>
          <a:bodyPr wrap="square" lIns="0" tIns="0" rIns="0" bIns="0" rtlCol="0" anchor="ctr"/>
          <a:lstStyle/>
          <a:p>
            <a:pPr algn="ctr">
              <a:lnSpc>
                <a:spcPct val="110000"/>
              </a:lnSpc>
            </a:pPr>
            <a:r>
              <a:rPr lang="en-US" sz="1800" b="1" dirty="0">
                <a:solidFill>
                  <a:srgbClr val="0092B8"/>
                </a:solidFill>
                <a:latin typeface="Noto Sans SC" pitchFamily="34" charset="0"/>
                <a:ea typeface="Noto Sans SC" pitchFamily="34" charset="-122"/>
                <a:cs typeface="Noto Sans SC" pitchFamily="34" charset="-120"/>
              </a:rPr>
              <a:t>0.803</a:t>
            </a:r>
            <a:endParaRPr lang="en-US" sz="1600" dirty="0"/>
          </a:p>
        </p:txBody>
      </p:sp>
      <p:sp>
        <p:nvSpPr>
          <p:cNvPr id="26" name="Text 23"/>
          <p:cNvSpPr/>
          <p:nvPr/>
        </p:nvSpPr>
        <p:spPr>
          <a:xfrm>
            <a:off x="9716393" y="28765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Logistic Reg</a:t>
            </a:r>
            <a:endParaRPr lang="en-US" sz="1600" dirty="0"/>
          </a:p>
        </p:txBody>
      </p:sp>
      <p:sp>
        <p:nvSpPr>
          <p:cNvPr id="27" name="Shape 24"/>
          <p:cNvSpPr/>
          <p:nvPr/>
        </p:nvSpPr>
        <p:spPr>
          <a:xfrm>
            <a:off x="390525" y="3362325"/>
            <a:ext cx="11410950" cy="1123950"/>
          </a:xfrm>
          <a:custGeom>
            <a:avLst/>
            <a:gdLst/>
            <a:ahLst/>
            <a:cxnLst/>
            <a:rect l="l" t="t" r="r" b="b"/>
            <a:pathLst>
              <a:path w="11410950" h="1123950">
                <a:moveTo>
                  <a:pt x="114294" y="0"/>
                </a:moveTo>
                <a:lnTo>
                  <a:pt x="11296656" y="0"/>
                </a:lnTo>
                <a:cubicBezTo>
                  <a:pt x="11359779" y="0"/>
                  <a:pt x="11410950" y="51171"/>
                  <a:pt x="11410950" y="114294"/>
                </a:cubicBezTo>
                <a:lnTo>
                  <a:pt x="11410950" y="1009656"/>
                </a:lnTo>
                <a:cubicBezTo>
                  <a:pt x="11410950" y="1072779"/>
                  <a:pt x="11359779" y="1123950"/>
                  <a:pt x="11296656" y="1123950"/>
                </a:cubicBezTo>
                <a:lnTo>
                  <a:pt x="114294" y="1123950"/>
                </a:lnTo>
                <a:cubicBezTo>
                  <a:pt x="51171" y="1123950"/>
                  <a:pt x="0" y="1072779"/>
                  <a:pt x="0" y="1009656"/>
                </a:cubicBezTo>
                <a:lnTo>
                  <a:pt x="0" y="114294"/>
                </a:lnTo>
                <a:cubicBezTo>
                  <a:pt x="0" y="51171"/>
                  <a:pt x="51171" y="0"/>
                  <a:pt x="114294" y="0"/>
                </a:cubicBezTo>
                <a:close/>
              </a:path>
            </a:pathLst>
          </a:custGeom>
          <a:gradFill rotWithShape="1" flip="none">
            <a:gsLst>
              <a:gs pos="0">
                <a:srgbClr val="ECFDF5"/>
              </a:gs>
              <a:gs pos="100000">
                <a:srgbClr val="F0FDFA"/>
              </a:gs>
            </a:gsLst>
            <a:lin ang="0" scaled="1"/>
          </a:gradFill>
          <a:ln w="25400">
            <a:solidFill>
              <a:srgbClr val="5EE9B5"/>
            </a:solidFill>
            <a:prstDash val="solid"/>
          </a:ln>
        </p:spPr>
      </p:sp>
      <p:sp>
        <p:nvSpPr>
          <p:cNvPr id="28" name="Shape 25"/>
          <p:cNvSpPr/>
          <p:nvPr/>
        </p:nvSpPr>
        <p:spPr>
          <a:xfrm>
            <a:off x="576263" y="3781425"/>
            <a:ext cx="285750" cy="285750"/>
          </a:xfrm>
          <a:custGeom>
            <a:avLst/>
            <a:gdLst/>
            <a:ahLst/>
            <a:cxnLst/>
            <a:rect l="l" t="t" r="r" b="b"/>
            <a:pathLst>
              <a:path w="285750" h="285750">
                <a:moveTo>
                  <a:pt x="80535" y="0"/>
                </a:moveTo>
                <a:lnTo>
                  <a:pt x="205550" y="0"/>
                </a:lnTo>
                <a:cubicBezTo>
                  <a:pt x="220340" y="0"/>
                  <a:pt x="232395" y="12167"/>
                  <a:pt x="231837" y="26901"/>
                </a:cubicBezTo>
                <a:cubicBezTo>
                  <a:pt x="231725" y="29859"/>
                  <a:pt x="231614" y="32817"/>
                  <a:pt x="231446" y="35719"/>
                </a:cubicBezTo>
                <a:lnTo>
                  <a:pt x="259128" y="35719"/>
                </a:lnTo>
                <a:cubicBezTo>
                  <a:pt x="273695" y="35719"/>
                  <a:pt x="286531" y="47774"/>
                  <a:pt x="285415" y="63512"/>
                </a:cubicBezTo>
                <a:cubicBezTo>
                  <a:pt x="281229" y="121388"/>
                  <a:pt x="251650" y="153200"/>
                  <a:pt x="219559" y="169831"/>
                </a:cubicBezTo>
                <a:cubicBezTo>
                  <a:pt x="210741" y="174408"/>
                  <a:pt x="201755" y="177812"/>
                  <a:pt x="193216" y="180324"/>
                </a:cubicBezTo>
                <a:cubicBezTo>
                  <a:pt x="181942" y="196286"/>
                  <a:pt x="170222" y="204713"/>
                  <a:pt x="160902" y="209234"/>
                </a:cubicBezTo>
                <a:lnTo>
                  <a:pt x="160902" y="250031"/>
                </a:lnTo>
                <a:lnTo>
                  <a:pt x="196621" y="250031"/>
                </a:lnTo>
                <a:cubicBezTo>
                  <a:pt x="206499" y="250031"/>
                  <a:pt x="214480" y="258012"/>
                  <a:pt x="214480" y="267891"/>
                </a:cubicBezTo>
                <a:cubicBezTo>
                  <a:pt x="214480" y="277769"/>
                  <a:pt x="206499" y="285750"/>
                  <a:pt x="196621" y="285750"/>
                </a:cubicBezTo>
                <a:lnTo>
                  <a:pt x="89464" y="285750"/>
                </a:lnTo>
                <a:cubicBezTo>
                  <a:pt x="79586" y="285750"/>
                  <a:pt x="71605" y="277769"/>
                  <a:pt x="71605" y="267891"/>
                </a:cubicBezTo>
                <a:cubicBezTo>
                  <a:pt x="71605" y="258012"/>
                  <a:pt x="79586" y="250031"/>
                  <a:pt x="89464" y="250031"/>
                </a:cubicBezTo>
                <a:lnTo>
                  <a:pt x="125183" y="250031"/>
                </a:lnTo>
                <a:lnTo>
                  <a:pt x="125183" y="209234"/>
                </a:lnTo>
                <a:cubicBezTo>
                  <a:pt x="116253" y="204936"/>
                  <a:pt x="105147" y="196955"/>
                  <a:pt x="94320" y="182277"/>
                </a:cubicBezTo>
                <a:cubicBezTo>
                  <a:pt x="84051" y="179598"/>
                  <a:pt x="72889" y="175524"/>
                  <a:pt x="62006" y="169385"/>
                </a:cubicBezTo>
                <a:cubicBezTo>
                  <a:pt x="31812" y="152474"/>
                  <a:pt x="4576" y="120607"/>
                  <a:pt x="670" y="63401"/>
                </a:cubicBezTo>
                <a:cubicBezTo>
                  <a:pt x="-391" y="47718"/>
                  <a:pt x="12390" y="35663"/>
                  <a:pt x="26956" y="35663"/>
                </a:cubicBezTo>
                <a:lnTo>
                  <a:pt x="54639" y="35663"/>
                </a:lnTo>
                <a:cubicBezTo>
                  <a:pt x="54471" y="32761"/>
                  <a:pt x="54359" y="29859"/>
                  <a:pt x="54248" y="26845"/>
                </a:cubicBezTo>
                <a:cubicBezTo>
                  <a:pt x="53690" y="12055"/>
                  <a:pt x="65745" y="-56"/>
                  <a:pt x="80535" y="-56"/>
                </a:cubicBezTo>
                <a:close/>
                <a:moveTo>
                  <a:pt x="56648" y="62508"/>
                </a:moveTo>
                <a:lnTo>
                  <a:pt x="27403" y="62508"/>
                </a:lnTo>
                <a:cubicBezTo>
                  <a:pt x="30863" y="109779"/>
                  <a:pt x="52574" y="133443"/>
                  <a:pt x="74954" y="146000"/>
                </a:cubicBezTo>
                <a:cubicBezTo>
                  <a:pt x="66917" y="125183"/>
                  <a:pt x="60275" y="98003"/>
                  <a:pt x="56648" y="62508"/>
                </a:cubicBezTo>
                <a:close/>
                <a:moveTo>
                  <a:pt x="212080" y="143321"/>
                </a:moveTo>
                <a:cubicBezTo>
                  <a:pt x="234683" y="130039"/>
                  <a:pt x="255110" y="106431"/>
                  <a:pt x="258570" y="62508"/>
                </a:cubicBezTo>
                <a:lnTo>
                  <a:pt x="229381" y="62508"/>
                </a:lnTo>
                <a:cubicBezTo>
                  <a:pt x="225921" y="96496"/>
                  <a:pt x="219670" y="122895"/>
                  <a:pt x="212080" y="143321"/>
                </a:cubicBezTo>
                <a:close/>
              </a:path>
            </a:pathLst>
          </a:custGeom>
          <a:solidFill>
            <a:srgbClr val="009966"/>
          </a:solidFill>
          <a:ln/>
        </p:spPr>
      </p:sp>
      <p:sp>
        <p:nvSpPr>
          <p:cNvPr id="29" name="Text 26"/>
          <p:cNvSpPr/>
          <p:nvPr/>
        </p:nvSpPr>
        <p:spPr>
          <a:xfrm>
            <a:off x="1042095" y="3524250"/>
            <a:ext cx="1069657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Key Finding</a:t>
            </a:r>
            <a:endParaRPr lang="en-US" sz="1600" dirty="0"/>
          </a:p>
        </p:txBody>
      </p:sp>
      <p:sp>
        <p:nvSpPr>
          <p:cNvPr id="30" name="Text 27"/>
          <p:cNvSpPr/>
          <p:nvPr/>
        </p:nvSpPr>
        <p:spPr>
          <a:xfrm>
            <a:off x="1042095" y="3867150"/>
            <a:ext cx="10677525" cy="4572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XGBoost achieved the highest accuracy (85.7%)</a:t>
            </a:r>
            <a:pPr>
              <a:lnSpc>
                <a:spcPct val="130000"/>
              </a:lnSpc>
            </a:pPr>
            <a:r>
              <a:rPr lang="en-US" sz="1200" dirty="0">
                <a:solidFill>
                  <a:srgbClr val="45556C"/>
                </a:solidFill>
                <a:latin typeface="MiSans" pitchFamily="34" charset="0"/>
                <a:ea typeface="MiSans" pitchFamily="34" charset="-122"/>
                <a:cs typeface="MiSans" pitchFamily="34" charset="-120"/>
              </a:rPr>
              <a:t> among all models, while Logistic Regression showed the best ROC-AUC score (0.803) and highest recall (76.6%).</a:t>
            </a:r>
            <a:endParaRPr lang="en-US" sz="1600" dirty="0"/>
          </a:p>
        </p:txBody>
      </p:sp>
    </p:spTree>
  </p:cSld>
  <p:clrMapOvr>
    <a:masterClrMapping/>
  </p:clrMapOvr>
  <p:transition>
    <p:fade/>
    <p:spd val="med"/>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RESULTS &amp; OUTPUT</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Detailed Evaluation &amp; Confusion Matrix</a:t>
            </a:r>
            <a:endParaRPr lang="en-US" sz="1600" dirty="0"/>
          </a:p>
        </p:txBody>
      </p:sp>
      <p:sp>
        <p:nvSpPr>
          <p:cNvPr id="4" name="Shape 2"/>
          <p:cNvSpPr/>
          <p:nvPr/>
        </p:nvSpPr>
        <p:spPr>
          <a:xfrm>
            <a:off x="390525" y="1304925"/>
            <a:ext cx="5600700" cy="704850"/>
          </a:xfrm>
          <a:custGeom>
            <a:avLst/>
            <a:gdLst/>
            <a:ahLst/>
            <a:cxnLst/>
            <a:rect l="l" t="t" r="r" b="b"/>
            <a:pathLst>
              <a:path w="5600700" h="704850">
                <a:moveTo>
                  <a:pt x="114298" y="0"/>
                </a:moveTo>
                <a:lnTo>
                  <a:pt x="5486402" y="0"/>
                </a:lnTo>
                <a:cubicBezTo>
                  <a:pt x="5549527" y="0"/>
                  <a:pt x="5600700" y="51173"/>
                  <a:pt x="5600700" y="114298"/>
                </a:cubicBezTo>
                <a:lnTo>
                  <a:pt x="5600700" y="590552"/>
                </a:lnTo>
                <a:cubicBezTo>
                  <a:pt x="5600700" y="653677"/>
                  <a:pt x="5549527" y="704850"/>
                  <a:pt x="5486402" y="704850"/>
                </a:cubicBezTo>
                <a:lnTo>
                  <a:pt x="114298" y="704850"/>
                </a:lnTo>
                <a:cubicBezTo>
                  <a:pt x="51215" y="704850"/>
                  <a:pt x="0" y="653635"/>
                  <a:pt x="0" y="590552"/>
                </a:cubicBezTo>
                <a:lnTo>
                  <a:pt x="0" y="114298"/>
                </a:lnTo>
                <a:cubicBezTo>
                  <a:pt x="0" y="51173"/>
                  <a:pt x="51173" y="0"/>
                  <a:pt x="114298" y="0"/>
                </a:cubicBezTo>
                <a:close/>
              </a:path>
            </a:pathLst>
          </a:custGeom>
          <a:gradFill rotWithShape="1" flip="none">
            <a:gsLst>
              <a:gs pos="0">
                <a:srgbClr val="EFF6FF"/>
              </a:gs>
              <a:gs pos="100000">
                <a:srgbClr val="EEF2FF"/>
              </a:gs>
            </a:gsLst>
            <a:lin ang="2700000" scaled="1"/>
          </a:gradFill>
          <a:ln w="25400">
            <a:solidFill>
              <a:srgbClr val="BEDBFF"/>
            </a:solidFill>
            <a:prstDash val="solid"/>
          </a:ln>
        </p:spPr>
      </p:sp>
      <p:sp>
        <p:nvSpPr>
          <p:cNvPr id="5" name="Text 3"/>
          <p:cNvSpPr/>
          <p:nvPr/>
        </p:nvSpPr>
        <p:spPr>
          <a:xfrm>
            <a:off x="504825" y="1466850"/>
            <a:ext cx="537210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Logistic Regression - Classification Report</a:t>
            </a:r>
            <a:endParaRPr lang="en-US" sz="1600" dirty="0"/>
          </a:p>
        </p:txBody>
      </p:sp>
      <p:pic>
        <p:nvPicPr>
          <p:cNvPr id="6" name="Image 0" descr="https://kimi-img.moonshot.cn/pub/slides/okc/yubihbjtun3ri/logistic_regression_report.png">    </p:cNvPr>
          <p:cNvPicPr>
            <a:picLocks noChangeAspect="1"/>
          </p:cNvPicPr>
          <p:nvPr/>
        </p:nvPicPr>
        <p:blipFill>
          <a:blip r:embed="rId1"/>
          <a:srcRect l="0" r="0" t="0" b="0"/>
          <a:stretch/>
        </p:blipFill>
        <p:spPr>
          <a:xfrm>
            <a:off x="552450" y="1847850"/>
            <a:ext cx="5276850" cy="914400"/>
          </a:xfrm>
          <a:prstGeom prst="roundRect">
            <a:avLst>
              <a:gd name="adj" fmla="val 0"/>
            </a:avLst>
          </a:prstGeom>
        </p:spPr>
      </p:pic>
      <p:sp>
        <p:nvSpPr>
          <p:cNvPr id="7" name="Shape 4"/>
          <p:cNvSpPr/>
          <p:nvPr/>
        </p:nvSpPr>
        <p:spPr>
          <a:xfrm>
            <a:off x="6200775" y="1304925"/>
            <a:ext cx="5600700" cy="704850"/>
          </a:xfrm>
          <a:custGeom>
            <a:avLst/>
            <a:gdLst/>
            <a:ahLst/>
            <a:cxnLst/>
            <a:rect l="l" t="t" r="r" b="b"/>
            <a:pathLst>
              <a:path w="5600700" h="704850">
                <a:moveTo>
                  <a:pt x="114298" y="0"/>
                </a:moveTo>
                <a:lnTo>
                  <a:pt x="5486402" y="0"/>
                </a:lnTo>
                <a:cubicBezTo>
                  <a:pt x="5549527" y="0"/>
                  <a:pt x="5600700" y="51173"/>
                  <a:pt x="5600700" y="114298"/>
                </a:cubicBezTo>
                <a:lnTo>
                  <a:pt x="5600700" y="590552"/>
                </a:lnTo>
                <a:cubicBezTo>
                  <a:pt x="5600700" y="653677"/>
                  <a:pt x="5549527" y="704850"/>
                  <a:pt x="5486402" y="704850"/>
                </a:cubicBezTo>
                <a:lnTo>
                  <a:pt x="114298" y="704850"/>
                </a:lnTo>
                <a:cubicBezTo>
                  <a:pt x="51215" y="704850"/>
                  <a:pt x="0" y="653635"/>
                  <a:pt x="0" y="590552"/>
                </a:cubicBezTo>
                <a:lnTo>
                  <a:pt x="0" y="114298"/>
                </a:lnTo>
                <a:cubicBezTo>
                  <a:pt x="0" y="51173"/>
                  <a:pt x="51173" y="0"/>
                  <a:pt x="114298" y="0"/>
                </a:cubicBezTo>
                <a:close/>
              </a:path>
            </a:pathLst>
          </a:custGeom>
          <a:gradFill rotWithShape="1" flip="none">
            <a:gsLst>
              <a:gs pos="0">
                <a:srgbClr val="ECFDF5"/>
              </a:gs>
              <a:gs pos="100000">
                <a:srgbClr val="F0FDFA"/>
              </a:gs>
            </a:gsLst>
            <a:lin ang="2700000" scaled="1"/>
          </a:gradFill>
          <a:ln w="25400">
            <a:solidFill>
              <a:srgbClr val="A4F4CF"/>
            </a:solidFill>
            <a:prstDash val="solid"/>
          </a:ln>
        </p:spPr>
      </p:sp>
      <p:sp>
        <p:nvSpPr>
          <p:cNvPr id="8" name="Text 5"/>
          <p:cNvSpPr/>
          <p:nvPr/>
        </p:nvSpPr>
        <p:spPr>
          <a:xfrm>
            <a:off x="6315075" y="1466850"/>
            <a:ext cx="537210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Confusion Matrix - Logistic Regression</a:t>
            </a:r>
            <a:endParaRPr lang="en-US" sz="1600" dirty="0"/>
          </a:p>
        </p:txBody>
      </p:sp>
      <p:pic>
        <p:nvPicPr>
          <p:cNvPr id="9" name="Image 1" descr="https://kimi-img.moonshot.cn/pub/slides/okc/yubihbjtun3ri/confusion_matrix.png">    </p:cNvPr>
          <p:cNvPicPr>
            <a:picLocks noChangeAspect="1"/>
          </p:cNvPicPr>
          <p:nvPr/>
        </p:nvPicPr>
        <p:blipFill>
          <a:blip r:embed="rId2"/>
          <a:srcRect l="0" r="0" t="0" b="0"/>
          <a:stretch/>
        </p:blipFill>
        <p:spPr>
          <a:xfrm>
            <a:off x="6362700" y="1847850"/>
            <a:ext cx="5276850" cy="914400"/>
          </a:xfrm>
          <a:prstGeom prst="roundRect">
            <a:avLst>
              <a:gd name="adj" fmla="val 0"/>
            </a:avLst>
          </a:prstGeom>
        </p:spPr>
      </p:pic>
      <p:sp>
        <p:nvSpPr>
          <p:cNvPr id="10" name="Shape 6"/>
          <p:cNvSpPr/>
          <p:nvPr/>
        </p:nvSpPr>
        <p:spPr>
          <a:xfrm>
            <a:off x="390525" y="2181225"/>
            <a:ext cx="2724150" cy="1047750"/>
          </a:xfrm>
          <a:custGeom>
            <a:avLst/>
            <a:gdLst/>
            <a:ahLst/>
            <a:cxnLst/>
            <a:rect l="l" t="t" r="r" b="b"/>
            <a:pathLst>
              <a:path w="2724150" h="1047750">
                <a:moveTo>
                  <a:pt x="114299" y="0"/>
                </a:moveTo>
                <a:lnTo>
                  <a:pt x="2609851" y="0"/>
                </a:lnTo>
                <a:cubicBezTo>
                  <a:pt x="2672977" y="0"/>
                  <a:pt x="2724150" y="51173"/>
                  <a:pt x="2724150" y="114299"/>
                </a:cubicBezTo>
                <a:lnTo>
                  <a:pt x="2724150" y="933451"/>
                </a:lnTo>
                <a:cubicBezTo>
                  <a:pt x="2724150" y="996577"/>
                  <a:pt x="2672977" y="1047750"/>
                  <a:pt x="2609851" y="1047750"/>
                </a:cubicBezTo>
                <a:lnTo>
                  <a:pt x="114299" y="1047750"/>
                </a:lnTo>
                <a:cubicBezTo>
                  <a:pt x="51173" y="1047750"/>
                  <a:pt x="0" y="996577"/>
                  <a:pt x="0" y="933451"/>
                </a:cubicBezTo>
                <a:lnTo>
                  <a:pt x="0" y="114299"/>
                </a:lnTo>
                <a:cubicBezTo>
                  <a:pt x="0" y="51173"/>
                  <a:pt x="51173" y="0"/>
                  <a:pt x="114299" y="0"/>
                </a:cubicBezTo>
                <a:close/>
              </a:path>
            </a:pathLst>
          </a:custGeom>
          <a:solidFill>
            <a:srgbClr val="FFFFFF"/>
          </a:solidFill>
          <a:ln w="25400">
            <a:solidFill>
              <a:srgbClr val="5EE9B5"/>
            </a:solidFill>
            <a:prstDash val="solid"/>
          </a:ln>
          <a:effectLst>
            <a:outerShdw sx="100000" sy="100000" kx="0" ky="0" algn="bl" rotWithShape="0" blurRad="142875" dist="95250" dir="5400000">
              <a:srgbClr val="000000">
                <a:alpha val="10196"/>
              </a:srgbClr>
            </a:outerShdw>
          </a:effectLst>
        </p:spPr>
      </p:sp>
      <p:sp>
        <p:nvSpPr>
          <p:cNvPr id="11" name="Text 7"/>
          <p:cNvSpPr/>
          <p:nvPr/>
        </p:nvSpPr>
        <p:spPr>
          <a:xfrm>
            <a:off x="481012" y="2343150"/>
            <a:ext cx="2543175" cy="342900"/>
          </a:xfrm>
          <a:prstGeom prst="rect">
            <a:avLst/>
          </a:prstGeom>
          <a:noFill/>
          <a:ln/>
        </p:spPr>
        <p:txBody>
          <a:bodyPr wrap="square" lIns="0" tIns="0" rIns="0" bIns="0" rtlCol="0" anchor="ctr"/>
          <a:lstStyle/>
          <a:p>
            <a:pPr algn="ctr">
              <a:lnSpc>
                <a:spcPct val="100000"/>
              </a:lnSpc>
            </a:pPr>
            <a:r>
              <a:rPr lang="en-US" sz="2250" b="1" dirty="0">
                <a:solidFill>
                  <a:srgbClr val="009966"/>
                </a:solidFill>
                <a:latin typeface="Noto Sans SC" pitchFamily="34" charset="0"/>
                <a:ea typeface="Noto Sans SC" pitchFamily="34" charset="-122"/>
                <a:cs typeface="Noto Sans SC" pitchFamily="34" charset="-120"/>
              </a:rPr>
              <a:t>184</a:t>
            </a:r>
            <a:endParaRPr lang="en-US" sz="1600" dirty="0"/>
          </a:p>
        </p:txBody>
      </p:sp>
      <p:sp>
        <p:nvSpPr>
          <p:cNvPr id="12" name="Text 8"/>
          <p:cNvSpPr/>
          <p:nvPr/>
        </p:nvSpPr>
        <p:spPr>
          <a:xfrm>
            <a:off x="519113" y="2724150"/>
            <a:ext cx="246697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True Negatives</a:t>
            </a:r>
            <a:endParaRPr lang="en-US" sz="1600" dirty="0"/>
          </a:p>
        </p:txBody>
      </p:sp>
      <p:sp>
        <p:nvSpPr>
          <p:cNvPr id="13" name="Text 9"/>
          <p:cNvSpPr/>
          <p:nvPr/>
        </p:nvSpPr>
        <p:spPr>
          <a:xfrm>
            <a:off x="523875" y="2914650"/>
            <a:ext cx="2457450" cy="152400"/>
          </a:xfrm>
          <a:prstGeom prst="rect">
            <a:avLst/>
          </a:prstGeom>
          <a:noFill/>
          <a:ln/>
        </p:spPr>
        <p:txBody>
          <a:bodyPr wrap="square" lIns="0" tIns="0" rIns="0" bIns="0" rtlCol="0" anchor="ctr"/>
          <a:lstStyle/>
          <a:p>
            <a:pPr algn="ctr">
              <a:lnSpc>
                <a:spcPct val="110000"/>
              </a:lnSpc>
            </a:pPr>
            <a:r>
              <a:rPr lang="en-US" sz="900" dirty="0">
                <a:solidFill>
                  <a:srgbClr val="62748E"/>
                </a:solidFill>
                <a:latin typeface="MiSans" pitchFamily="34" charset="0"/>
                <a:ea typeface="MiSans" pitchFamily="34" charset="-122"/>
                <a:cs typeface="MiSans" pitchFamily="34" charset="-120"/>
              </a:rPr>
              <a:t>(Correctly predicted No Attrition)</a:t>
            </a:r>
            <a:endParaRPr lang="en-US" sz="1600" dirty="0"/>
          </a:p>
        </p:txBody>
      </p:sp>
      <p:sp>
        <p:nvSpPr>
          <p:cNvPr id="14" name="Shape 10"/>
          <p:cNvSpPr/>
          <p:nvPr/>
        </p:nvSpPr>
        <p:spPr>
          <a:xfrm>
            <a:off x="3286125" y="2181225"/>
            <a:ext cx="2724150" cy="1047750"/>
          </a:xfrm>
          <a:custGeom>
            <a:avLst/>
            <a:gdLst/>
            <a:ahLst/>
            <a:cxnLst/>
            <a:rect l="l" t="t" r="r" b="b"/>
            <a:pathLst>
              <a:path w="2724150" h="1047750">
                <a:moveTo>
                  <a:pt x="114299" y="0"/>
                </a:moveTo>
                <a:lnTo>
                  <a:pt x="2609851" y="0"/>
                </a:lnTo>
                <a:cubicBezTo>
                  <a:pt x="2672977" y="0"/>
                  <a:pt x="2724150" y="51173"/>
                  <a:pt x="2724150" y="114299"/>
                </a:cubicBezTo>
                <a:lnTo>
                  <a:pt x="2724150" y="933451"/>
                </a:lnTo>
                <a:cubicBezTo>
                  <a:pt x="2724150" y="996577"/>
                  <a:pt x="2672977" y="1047750"/>
                  <a:pt x="2609851" y="1047750"/>
                </a:cubicBezTo>
                <a:lnTo>
                  <a:pt x="114299" y="1047750"/>
                </a:lnTo>
                <a:cubicBezTo>
                  <a:pt x="51173" y="1047750"/>
                  <a:pt x="0" y="996577"/>
                  <a:pt x="0" y="933451"/>
                </a:cubicBezTo>
                <a:lnTo>
                  <a:pt x="0" y="114299"/>
                </a:lnTo>
                <a:cubicBezTo>
                  <a:pt x="0" y="51173"/>
                  <a:pt x="51173" y="0"/>
                  <a:pt x="114299" y="0"/>
                </a:cubicBezTo>
                <a:close/>
              </a:path>
            </a:pathLst>
          </a:custGeom>
          <a:solidFill>
            <a:srgbClr val="FFFFFF"/>
          </a:solidFill>
          <a:ln w="25400">
            <a:solidFill>
              <a:srgbClr val="FFA2A2"/>
            </a:solidFill>
            <a:prstDash val="solid"/>
          </a:ln>
          <a:effectLst>
            <a:outerShdw sx="100000" sy="100000" kx="0" ky="0" algn="bl" rotWithShape="0" blurRad="142875" dist="95250" dir="5400000">
              <a:srgbClr val="000000">
                <a:alpha val="10196"/>
              </a:srgbClr>
            </a:outerShdw>
          </a:effectLst>
        </p:spPr>
      </p:sp>
      <p:sp>
        <p:nvSpPr>
          <p:cNvPr id="15" name="Text 11"/>
          <p:cNvSpPr/>
          <p:nvPr/>
        </p:nvSpPr>
        <p:spPr>
          <a:xfrm>
            <a:off x="3376613" y="2343150"/>
            <a:ext cx="2543175" cy="342900"/>
          </a:xfrm>
          <a:prstGeom prst="rect">
            <a:avLst/>
          </a:prstGeom>
          <a:noFill/>
          <a:ln/>
        </p:spPr>
        <p:txBody>
          <a:bodyPr wrap="square" lIns="0" tIns="0" rIns="0" bIns="0" rtlCol="0" anchor="ctr"/>
          <a:lstStyle/>
          <a:p>
            <a:pPr algn="ctr">
              <a:lnSpc>
                <a:spcPct val="100000"/>
              </a:lnSpc>
            </a:pPr>
            <a:r>
              <a:rPr lang="en-US" sz="2250" b="1" dirty="0">
                <a:solidFill>
                  <a:srgbClr val="E7000B"/>
                </a:solidFill>
                <a:latin typeface="Noto Sans SC" pitchFamily="34" charset="0"/>
                <a:ea typeface="Noto Sans SC" pitchFamily="34" charset="-122"/>
                <a:cs typeface="Noto Sans SC" pitchFamily="34" charset="-120"/>
              </a:rPr>
              <a:t>63</a:t>
            </a:r>
            <a:endParaRPr lang="en-US" sz="1600" dirty="0"/>
          </a:p>
        </p:txBody>
      </p:sp>
      <p:sp>
        <p:nvSpPr>
          <p:cNvPr id="16" name="Text 12"/>
          <p:cNvSpPr/>
          <p:nvPr/>
        </p:nvSpPr>
        <p:spPr>
          <a:xfrm>
            <a:off x="3414713" y="2724150"/>
            <a:ext cx="246697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False Positives</a:t>
            </a:r>
            <a:endParaRPr lang="en-US" sz="1600" dirty="0"/>
          </a:p>
        </p:txBody>
      </p:sp>
      <p:sp>
        <p:nvSpPr>
          <p:cNvPr id="17" name="Text 13"/>
          <p:cNvSpPr/>
          <p:nvPr/>
        </p:nvSpPr>
        <p:spPr>
          <a:xfrm>
            <a:off x="3419475" y="2914650"/>
            <a:ext cx="2457450" cy="152400"/>
          </a:xfrm>
          <a:prstGeom prst="rect">
            <a:avLst/>
          </a:prstGeom>
          <a:noFill/>
          <a:ln/>
        </p:spPr>
        <p:txBody>
          <a:bodyPr wrap="square" lIns="0" tIns="0" rIns="0" bIns="0" rtlCol="0" anchor="ctr"/>
          <a:lstStyle/>
          <a:p>
            <a:pPr algn="ctr">
              <a:lnSpc>
                <a:spcPct val="110000"/>
              </a:lnSpc>
            </a:pPr>
            <a:r>
              <a:rPr lang="en-US" sz="900" dirty="0">
                <a:solidFill>
                  <a:srgbClr val="62748E"/>
                </a:solidFill>
                <a:latin typeface="MiSans" pitchFamily="34" charset="0"/>
                <a:ea typeface="MiSans" pitchFamily="34" charset="-122"/>
                <a:cs typeface="MiSans" pitchFamily="34" charset="-120"/>
              </a:rPr>
              <a:t>(Incorrectly predicted Attrition)</a:t>
            </a:r>
            <a:endParaRPr lang="en-US" sz="1600" dirty="0"/>
          </a:p>
        </p:txBody>
      </p:sp>
      <p:sp>
        <p:nvSpPr>
          <p:cNvPr id="18" name="Shape 14"/>
          <p:cNvSpPr/>
          <p:nvPr/>
        </p:nvSpPr>
        <p:spPr>
          <a:xfrm>
            <a:off x="6181725" y="2181225"/>
            <a:ext cx="2724150" cy="1047750"/>
          </a:xfrm>
          <a:custGeom>
            <a:avLst/>
            <a:gdLst/>
            <a:ahLst/>
            <a:cxnLst/>
            <a:rect l="l" t="t" r="r" b="b"/>
            <a:pathLst>
              <a:path w="2724150" h="1047750">
                <a:moveTo>
                  <a:pt x="114299" y="0"/>
                </a:moveTo>
                <a:lnTo>
                  <a:pt x="2609851" y="0"/>
                </a:lnTo>
                <a:cubicBezTo>
                  <a:pt x="2672977" y="0"/>
                  <a:pt x="2724150" y="51173"/>
                  <a:pt x="2724150" y="114299"/>
                </a:cubicBezTo>
                <a:lnTo>
                  <a:pt x="2724150" y="933451"/>
                </a:lnTo>
                <a:cubicBezTo>
                  <a:pt x="2724150" y="996577"/>
                  <a:pt x="2672977" y="1047750"/>
                  <a:pt x="2609851" y="1047750"/>
                </a:cubicBezTo>
                <a:lnTo>
                  <a:pt x="114299" y="1047750"/>
                </a:lnTo>
                <a:cubicBezTo>
                  <a:pt x="51173" y="1047750"/>
                  <a:pt x="0" y="996577"/>
                  <a:pt x="0" y="933451"/>
                </a:cubicBezTo>
                <a:lnTo>
                  <a:pt x="0" y="114299"/>
                </a:lnTo>
                <a:cubicBezTo>
                  <a:pt x="0" y="51173"/>
                  <a:pt x="51173" y="0"/>
                  <a:pt x="114299" y="0"/>
                </a:cubicBezTo>
                <a:close/>
              </a:path>
            </a:pathLst>
          </a:custGeom>
          <a:solidFill>
            <a:srgbClr val="FFFFFF"/>
          </a:solidFill>
          <a:ln w="25400">
            <a:solidFill>
              <a:srgbClr val="FFA2A2"/>
            </a:solidFill>
            <a:prstDash val="solid"/>
          </a:ln>
          <a:effectLst>
            <a:outerShdw sx="100000" sy="100000" kx="0" ky="0" algn="bl" rotWithShape="0" blurRad="142875" dist="95250" dir="5400000">
              <a:srgbClr val="000000">
                <a:alpha val="10196"/>
              </a:srgbClr>
            </a:outerShdw>
          </a:effectLst>
        </p:spPr>
      </p:sp>
      <p:sp>
        <p:nvSpPr>
          <p:cNvPr id="19" name="Text 15"/>
          <p:cNvSpPr/>
          <p:nvPr/>
        </p:nvSpPr>
        <p:spPr>
          <a:xfrm>
            <a:off x="6272213" y="2343150"/>
            <a:ext cx="2543175" cy="342900"/>
          </a:xfrm>
          <a:prstGeom prst="rect">
            <a:avLst/>
          </a:prstGeom>
          <a:noFill/>
          <a:ln/>
        </p:spPr>
        <p:txBody>
          <a:bodyPr wrap="square" lIns="0" tIns="0" rIns="0" bIns="0" rtlCol="0" anchor="ctr"/>
          <a:lstStyle/>
          <a:p>
            <a:pPr algn="ctr">
              <a:lnSpc>
                <a:spcPct val="100000"/>
              </a:lnSpc>
            </a:pPr>
            <a:r>
              <a:rPr lang="en-US" sz="2250" b="1" dirty="0">
                <a:solidFill>
                  <a:srgbClr val="E7000B"/>
                </a:solidFill>
                <a:latin typeface="Noto Sans SC" pitchFamily="34" charset="0"/>
                <a:ea typeface="Noto Sans SC" pitchFamily="34" charset="-122"/>
                <a:cs typeface="Noto Sans SC" pitchFamily="34" charset="-120"/>
              </a:rPr>
              <a:t>11</a:t>
            </a:r>
            <a:endParaRPr lang="en-US" sz="1600" dirty="0"/>
          </a:p>
        </p:txBody>
      </p:sp>
      <p:sp>
        <p:nvSpPr>
          <p:cNvPr id="20" name="Text 16"/>
          <p:cNvSpPr/>
          <p:nvPr/>
        </p:nvSpPr>
        <p:spPr>
          <a:xfrm>
            <a:off x="6310313" y="2724150"/>
            <a:ext cx="246697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False Negatives</a:t>
            </a:r>
            <a:endParaRPr lang="en-US" sz="1600" dirty="0"/>
          </a:p>
        </p:txBody>
      </p:sp>
      <p:sp>
        <p:nvSpPr>
          <p:cNvPr id="21" name="Text 17"/>
          <p:cNvSpPr/>
          <p:nvPr/>
        </p:nvSpPr>
        <p:spPr>
          <a:xfrm>
            <a:off x="6315075" y="2914650"/>
            <a:ext cx="2457450" cy="152400"/>
          </a:xfrm>
          <a:prstGeom prst="rect">
            <a:avLst/>
          </a:prstGeom>
          <a:noFill/>
          <a:ln/>
        </p:spPr>
        <p:txBody>
          <a:bodyPr wrap="square" lIns="0" tIns="0" rIns="0" bIns="0" rtlCol="0" anchor="ctr"/>
          <a:lstStyle/>
          <a:p>
            <a:pPr algn="ctr">
              <a:lnSpc>
                <a:spcPct val="110000"/>
              </a:lnSpc>
            </a:pPr>
            <a:r>
              <a:rPr lang="en-US" sz="900" dirty="0">
                <a:solidFill>
                  <a:srgbClr val="62748E"/>
                </a:solidFill>
                <a:latin typeface="MiSans" pitchFamily="34" charset="0"/>
                <a:ea typeface="MiSans" pitchFamily="34" charset="-122"/>
                <a:cs typeface="MiSans" pitchFamily="34" charset="-120"/>
              </a:rPr>
              <a:t>(Missed Attrition cases)</a:t>
            </a:r>
            <a:endParaRPr lang="en-US" sz="1600" dirty="0"/>
          </a:p>
        </p:txBody>
      </p:sp>
      <p:sp>
        <p:nvSpPr>
          <p:cNvPr id="22" name="Shape 18"/>
          <p:cNvSpPr/>
          <p:nvPr/>
        </p:nvSpPr>
        <p:spPr>
          <a:xfrm>
            <a:off x="9077325" y="2181225"/>
            <a:ext cx="2724150" cy="1047750"/>
          </a:xfrm>
          <a:custGeom>
            <a:avLst/>
            <a:gdLst/>
            <a:ahLst/>
            <a:cxnLst/>
            <a:rect l="l" t="t" r="r" b="b"/>
            <a:pathLst>
              <a:path w="2724150" h="1047750">
                <a:moveTo>
                  <a:pt x="114299" y="0"/>
                </a:moveTo>
                <a:lnTo>
                  <a:pt x="2609851" y="0"/>
                </a:lnTo>
                <a:cubicBezTo>
                  <a:pt x="2672977" y="0"/>
                  <a:pt x="2724150" y="51173"/>
                  <a:pt x="2724150" y="114299"/>
                </a:cubicBezTo>
                <a:lnTo>
                  <a:pt x="2724150" y="933451"/>
                </a:lnTo>
                <a:cubicBezTo>
                  <a:pt x="2724150" y="996577"/>
                  <a:pt x="2672977" y="1047750"/>
                  <a:pt x="2609851" y="1047750"/>
                </a:cubicBezTo>
                <a:lnTo>
                  <a:pt x="114299" y="1047750"/>
                </a:lnTo>
                <a:cubicBezTo>
                  <a:pt x="51173" y="1047750"/>
                  <a:pt x="0" y="996577"/>
                  <a:pt x="0" y="933451"/>
                </a:cubicBezTo>
                <a:lnTo>
                  <a:pt x="0" y="114299"/>
                </a:lnTo>
                <a:cubicBezTo>
                  <a:pt x="0" y="51173"/>
                  <a:pt x="51173" y="0"/>
                  <a:pt x="114299" y="0"/>
                </a:cubicBezTo>
                <a:close/>
              </a:path>
            </a:pathLst>
          </a:custGeom>
          <a:solidFill>
            <a:srgbClr val="FFFFFF"/>
          </a:solidFill>
          <a:ln w="25400">
            <a:solidFill>
              <a:srgbClr val="5EE9B5"/>
            </a:solidFill>
            <a:prstDash val="solid"/>
          </a:ln>
          <a:effectLst>
            <a:outerShdw sx="100000" sy="100000" kx="0" ky="0" algn="bl" rotWithShape="0" blurRad="142875" dist="95250" dir="5400000">
              <a:srgbClr val="000000">
                <a:alpha val="10196"/>
              </a:srgbClr>
            </a:outerShdw>
          </a:effectLst>
        </p:spPr>
      </p:sp>
      <p:sp>
        <p:nvSpPr>
          <p:cNvPr id="23" name="Text 19"/>
          <p:cNvSpPr/>
          <p:nvPr/>
        </p:nvSpPr>
        <p:spPr>
          <a:xfrm>
            <a:off x="9167813" y="2343150"/>
            <a:ext cx="2543175" cy="342900"/>
          </a:xfrm>
          <a:prstGeom prst="rect">
            <a:avLst/>
          </a:prstGeom>
          <a:noFill/>
          <a:ln/>
        </p:spPr>
        <p:txBody>
          <a:bodyPr wrap="square" lIns="0" tIns="0" rIns="0" bIns="0" rtlCol="0" anchor="ctr"/>
          <a:lstStyle/>
          <a:p>
            <a:pPr algn="ctr">
              <a:lnSpc>
                <a:spcPct val="100000"/>
              </a:lnSpc>
            </a:pPr>
            <a:r>
              <a:rPr lang="en-US" sz="2250" b="1" dirty="0">
                <a:solidFill>
                  <a:srgbClr val="009966"/>
                </a:solidFill>
                <a:latin typeface="Noto Sans SC" pitchFamily="34" charset="0"/>
                <a:ea typeface="Noto Sans SC" pitchFamily="34" charset="-122"/>
                <a:cs typeface="Noto Sans SC" pitchFamily="34" charset="-120"/>
              </a:rPr>
              <a:t>36</a:t>
            </a:r>
            <a:endParaRPr lang="en-US" sz="1600" dirty="0"/>
          </a:p>
        </p:txBody>
      </p:sp>
      <p:sp>
        <p:nvSpPr>
          <p:cNvPr id="24" name="Text 20"/>
          <p:cNvSpPr/>
          <p:nvPr/>
        </p:nvSpPr>
        <p:spPr>
          <a:xfrm>
            <a:off x="9205913" y="2724150"/>
            <a:ext cx="2466975" cy="190500"/>
          </a:xfrm>
          <a:prstGeom prst="rect">
            <a:avLst/>
          </a:prstGeom>
          <a:noFill/>
          <a:ln/>
        </p:spPr>
        <p:txBody>
          <a:bodyPr wrap="square" lIns="0" tIns="0" rIns="0" bIns="0" rtlCol="0" anchor="ctr"/>
          <a:lstStyle/>
          <a:p>
            <a:pPr algn="ctr">
              <a:lnSpc>
                <a:spcPct val="120000"/>
              </a:lnSpc>
            </a:pPr>
            <a:r>
              <a:rPr lang="en-US" sz="1050" dirty="0">
                <a:solidFill>
                  <a:srgbClr val="45556C"/>
                </a:solidFill>
                <a:latin typeface="MiSans" pitchFamily="34" charset="0"/>
                <a:ea typeface="MiSans" pitchFamily="34" charset="-122"/>
                <a:cs typeface="MiSans" pitchFamily="34" charset="-120"/>
              </a:rPr>
              <a:t>True Positives</a:t>
            </a:r>
            <a:endParaRPr lang="en-US" sz="1600" dirty="0"/>
          </a:p>
        </p:txBody>
      </p:sp>
      <p:sp>
        <p:nvSpPr>
          <p:cNvPr id="25" name="Text 21"/>
          <p:cNvSpPr/>
          <p:nvPr/>
        </p:nvSpPr>
        <p:spPr>
          <a:xfrm>
            <a:off x="9210675" y="2914650"/>
            <a:ext cx="2457450" cy="152400"/>
          </a:xfrm>
          <a:prstGeom prst="rect">
            <a:avLst/>
          </a:prstGeom>
          <a:noFill/>
          <a:ln/>
        </p:spPr>
        <p:txBody>
          <a:bodyPr wrap="square" lIns="0" tIns="0" rIns="0" bIns="0" rtlCol="0" anchor="ctr"/>
          <a:lstStyle/>
          <a:p>
            <a:pPr algn="ctr">
              <a:lnSpc>
                <a:spcPct val="110000"/>
              </a:lnSpc>
            </a:pPr>
            <a:r>
              <a:rPr lang="en-US" sz="900" dirty="0">
                <a:solidFill>
                  <a:srgbClr val="62748E"/>
                </a:solidFill>
                <a:latin typeface="MiSans" pitchFamily="34" charset="0"/>
                <a:ea typeface="MiSans" pitchFamily="34" charset="-122"/>
                <a:cs typeface="MiSans" pitchFamily="34" charset="-120"/>
              </a:rPr>
              <a:t>(Correctly predicted Attrition)</a:t>
            </a:r>
            <a:endParaRPr lang="en-US" sz="1600" dirty="0"/>
          </a:p>
        </p:txBody>
      </p:sp>
    </p:spTree>
  </p:cSld>
  <p:clrMapOvr>
    <a:masterClrMapping/>
  </p:clrMapOvr>
  <p:transition>
    <p:fade/>
    <p:spd val="med"/>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EXPLAINABILITY ANALYSIS</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Feature Importance &amp; SHAP Analysis</a:t>
            </a:r>
            <a:endParaRPr lang="en-US" sz="1600" dirty="0"/>
          </a:p>
        </p:txBody>
      </p:sp>
      <p:sp>
        <p:nvSpPr>
          <p:cNvPr id="4" name="Shape 2"/>
          <p:cNvSpPr/>
          <p:nvPr/>
        </p:nvSpPr>
        <p:spPr>
          <a:xfrm>
            <a:off x="390525" y="1304925"/>
            <a:ext cx="5600700" cy="704850"/>
          </a:xfrm>
          <a:custGeom>
            <a:avLst/>
            <a:gdLst/>
            <a:ahLst/>
            <a:cxnLst/>
            <a:rect l="l" t="t" r="r" b="b"/>
            <a:pathLst>
              <a:path w="5600700" h="704850">
                <a:moveTo>
                  <a:pt x="114298" y="0"/>
                </a:moveTo>
                <a:lnTo>
                  <a:pt x="5486402" y="0"/>
                </a:lnTo>
                <a:cubicBezTo>
                  <a:pt x="5549527" y="0"/>
                  <a:pt x="5600700" y="51173"/>
                  <a:pt x="5600700" y="114298"/>
                </a:cubicBezTo>
                <a:lnTo>
                  <a:pt x="5600700" y="590552"/>
                </a:lnTo>
                <a:cubicBezTo>
                  <a:pt x="5600700" y="653677"/>
                  <a:pt x="5549527" y="704850"/>
                  <a:pt x="5486402" y="704850"/>
                </a:cubicBezTo>
                <a:lnTo>
                  <a:pt x="114298" y="704850"/>
                </a:lnTo>
                <a:cubicBezTo>
                  <a:pt x="51215" y="704850"/>
                  <a:pt x="0" y="653635"/>
                  <a:pt x="0" y="590552"/>
                </a:cubicBezTo>
                <a:lnTo>
                  <a:pt x="0" y="114298"/>
                </a:lnTo>
                <a:cubicBezTo>
                  <a:pt x="0" y="51173"/>
                  <a:pt x="51173" y="0"/>
                  <a:pt x="114298" y="0"/>
                </a:cubicBezTo>
                <a:close/>
              </a:path>
            </a:pathLst>
          </a:custGeom>
          <a:gradFill rotWithShape="1" flip="none">
            <a:gsLst>
              <a:gs pos="0">
                <a:srgbClr val="FAF5FF"/>
              </a:gs>
              <a:gs pos="100000">
                <a:srgbClr val="FDF2F8"/>
              </a:gs>
            </a:gsLst>
            <a:lin ang="2700000" scaled="1"/>
          </a:gradFill>
          <a:ln w="25400">
            <a:solidFill>
              <a:srgbClr val="E9D4FF"/>
            </a:solidFill>
            <a:prstDash val="solid"/>
          </a:ln>
        </p:spPr>
      </p:sp>
      <p:sp>
        <p:nvSpPr>
          <p:cNvPr id="5" name="Text 3"/>
          <p:cNvSpPr/>
          <p:nvPr/>
        </p:nvSpPr>
        <p:spPr>
          <a:xfrm>
            <a:off x="504825" y="1466850"/>
            <a:ext cx="537210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Top 10 Most Important Features</a:t>
            </a:r>
            <a:endParaRPr lang="en-US" sz="1600" dirty="0"/>
          </a:p>
        </p:txBody>
      </p:sp>
      <p:pic>
        <p:nvPicPr>
          <p:cNvPr id="6" name="Image 0" descr="https://kimi-img.moonshot.cn/pub/slides/okc/yubihbjtun3ri/feature_importance_table.png">    </p:cNvPr>
          <p:cNvPicPr>
            <a:picLocks noChangeAspect="1"/>
          </p:cNvPicPr>
          <p:nvPr/>
        </p:nvPicPr>
        <p:blipFill>
          <a:blip r:embed="rId1"/>
          <a:srcRect l="0" r="0" t="0" b="0"/>
          <a:stretch/>
        </p:blipFill>
        <p:spPr>
          <a:xfrm>
            <a:off x="552450" y="1847850"/>
            <a:ext cx="5276850" cy="914400"/>
          </a:xfrm>
          <a:prstGeom prst="roundRect">
            <a:avLst>
              <a:gd name="adj" fmla="val 0"/>
            </a:avLst>
          </a:prstGeom>
        </p:spPr>
      </p:pic>
      <p:sp>
        <p:nvSpPr>
          <p:cNvPr id="7" name="Shape 4"/>
          <p:cNvSpPr/>
          <p:nvPr/>
        </p:nvSpPr>
        <p:spPr>
          <a:xfrm>
            <a:off x="6200775" y="1304925"/>
            <a:ext cx="5600700" cy="704850"/>
          </a:xfrm>
          <a:custGeom>
            <a:avLst/>
            <a:gdLst/>
            <a:ahLst/>
            <a:cxnLst/>
            <a:rect l="l" t="t" r="r" b="b"/>
            <a:pathLst>
              <a:path w="5600700" h="704850">
                <a:moveTo>
                  <a:pt x="114298" y="0"/>
                </a:moveTo>
                <a:lnTo>
                  <a:pt x="5486402" y="0"/>
                </a:lnTo>
                <a:cubicBezTo>
                  <a:pt x="5549527" y="0"/>
                  <a:pt x="5600700" y="51173"/>
                  <a:pt x="5600700" y="114298"/>
                </a:cubicBezTo>
                <a:lnTo>
                  <a:pt x="5600700" y="590552"/>
                </a:lnTo>
                <a:cubicBezTo>
                  <a:pt x="5600700" y="653677"/>
                  <a:pt x="5549527" y="704850"/>
                  <a:pt x="5486402" y="704850"/>
                </a:cubicBezTo>
                <a:lnTo>
                  <a:pt x="114298" y="704850"/>
                </a:lnTo>
                <a:cubicBezTo>
                  <a:pt x="51215" y="704850"/>
                  <a:pt x="0" y="653635"/>
                  <a:pt x="0" y="590552"/>
                </a:cubicBezTo>
                <a:lnTo>
                  <a:pt x="0" y="114298"/>
                </a:lnTo>
                <a:cubicBezTo>
                  <a:pt x="0" y="51173"/>
                  <a:pt x="51173" y="0"/>
                  <a:pt x="114298" y="0"/>
                </a:cubicBezTo>
                <a:close/>
              </a:path>
            </a:pathLst>
          </a:custGeom>
          <a:gradFill rotWithShape="1" flip="none">
            <a:gsLst>
              <a:gs pos="0">
                <a:srgbClr val="EFF6FF"/>
              </a:gs>
              <a:gs pos="100000">
                <a:srgbClr val="EEF2FF"/>
              </a:gs>
            </a:gsLst>
            <a:lin ang="2700000" scaled="1"/>
          </a:gradFill>
          <a:ln w="25400">
            <a:solidFill>
              <a:srgbClr val="BEDBFF"/>
            </a:solidFill>
            <a:prstDash val="solid"/>
          </a:ln>
        </p:spPr>
      </p:sp>
      <p:sp>
        <p:nvSpPr>
          <p:cNvPr id="8" name="Text 5"/>
          <p:cNvSpPr/>
          <p:nvPr/>
        </p:nvSpPr>
        <p:spPr>
          <a:xfrm>
            <a:off x="6315075" y="1466850"/>
            <a:ext cx="537210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Mean SHAP Feature Importance</a:t>
            </a:r>
            <a:endParaRPr lang="en-US" sz="1600" dirty="0"/>
          </a:p>
        </p:txBody>
      </p:sp>
      <p:pic>
        <p:nvPicPr>
          <p:cNvPr id="9" name="Image 1" descr="https://kimi-img.moonshot.cn/pub/slides/okc/yubihbjtun3ri/shap_importance_chart.png">    </p:cNvPr>
          <p:cNvPicPr>
            <a:picLocks noChangeAspect="1"/>
          </p:cNvPicPr>
          <p:nvPr/>
        </p:nvPicPr>
        <p:blipFill>
          <a:blip r:embed="rId2"/>
          <a:srcRect l="0" r="0" t="0" b="0"/>
          <a:stretch/>
        </p:blipFill>
        <p:spPr>
          <a:xfrm>
            <a:off x="6362700" y="1847850"/>
            <a:ext cx="5276850" cy="914400"/>
          </a:xfrm>
          <a:prstGeom prst="roundRect">
            <a:avLst>
              <a:gd name="adj" fmla="val 0"/>
            </a:avLst>
          </a:prstGeom>
        </p:spPr>
      </p:pic>
      <p:sp>
        <p:nvSpPr>
          <p:cNvPr id="10" name="Shape 6"/>
          <p:cNvSpPr/>
          <p:nvPr/>
        </p:nvSpPr>
        <p:spPr>
          <a:xfrm>
            <a:off x="390525" y="2181225"/>
            <a:ext cx="3686175" cy="819150"/>
          </a:xfrm>
          <a:custGeom>
            <a:avLst/>
            <a:gdLst/>
            <a:ahLst/>
            <a:cxnLst/>
            <a:rect l="l" t="t" r="r" b="b"/>
            <a:pathLst>
              <a:path w="3686175" h="819150">
                <a:moveTo>
                  <a:pt x="114296" y="0"/>
                </a:moveTo>
                <a:lnTo>
                  <a:pt x="3571879" y="0"/>
                </a:lnTo>
                <a:cubicBezTo>
                  <a:pt x="3635003" y="0"/>
                  <a:pt x="3686175" y="51172"/>
                  <a:pt x="3686175" y="114296"/>
                </a:cubicBezTo>
                <a:lnTo>
                  <a:pt x="3686175" y="704854"/>
                </a:lnTo>
                <a:cubicBezTo>
                  <a:pt x="3686175" y="767978"/>
                  <a:pt x="3635003" y="819150"/>
                  <a:pt x="3571879" y="819150"/>
                </a:cubicBezTo>
                <a:lnTo>
                  <a:pt x="114296" y="819150"/>
                </a:lnTo>
                <a:cubicBezTo>
                  <a:pt x="51172" y="819150"/>
                  <a:pt x="0" y="767978"/>
                  <a:pt x="0" y="704854"/>
                </a:cubicBezTo>
                <a:lnTo>
                  <a:pt x="0" y="114296"/>
                </a:lnTo>
                <a:cubicBezTo>
                  <a:pt x="0" y="51172"/>
                  <a:pt x="51172" y="0"/>
                  <a:pt x="114296"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11" name="Shape 7"/>
          <p:cNvSpPr/>
          <p:nvPr/>
        </p:nvSpPr>
        <p:spPr>
          <a:xfrm>
            <a:off x="566738" y="2476500"/>
            <a:ext cx="257175" cy="228600"/>
          </a:xfrm>
          <a:custGeom>
            <a:avLst/>
            <a:gdLst/>
            <a:ahLst/>
            <a:cxnLst/>
            <a:rect l="l" t="t" r="r" b="b"/>
            <a:pathLst>
              <a:path w="257175" h="228600">
                <a:moveTo>
                  <a:pt x="138187" y="-8439"/>
                </a:moveTo>
                <a:cubicBezTo>
                  <a:pt x="136356" y="-12010"/>
                  <a:pt x="132651" y="-14287"/>
                  <a:pt x="128632" y="-14287"/>
                </a:cubicBezTo>
                <a:cubicBezTo>
                  <a:pt x="124614" y="-14287"/>
                  <a:pt x="120908" y="-12010"/>
                  <a:pt x="119077" y="-8439"/>
                </a:cubicBezTo>
                <a:lnTo>
                  <a:pt x="86216" y="55944"/>
                </a:lnTo>
                <a:lnTo>
                  <a:pt x="14823" y="67285"/>
                </a:lnTo>
                <a:cubicBezTo>
                  <a:pt x="10850" y="67910"/>
                  <a:pt x="7546" y="70723"/>
                  <a:pt x="6295" y="74563"/>
                </a:cubicBezTo>
                <a:cubicBezTo>
                  <a:pt x="5045" y="78403"/>
                  <a:pt x="6072" y="82600"/>
                  <a:pt x="8885" y="85457"/>
                </a:cubicBezTo>
                <a:lnTo>
                  <a:pt x="59963" y="136580"/>
                </a:lnTo>
                <a:lnTo>
                  <a:pt x="48711" y="207972"/>
                </a:lnTo>
                <a:cubicBezTo>
                  <a:pt x="48086" y="211946"/>
                  <a:pt x="49738" y="215964"/>
                  <a:pt x="52998" y="218331"/>
                </a:cubicBezTo>
                <a:cubicBezTo>
                  <a:pt x="56257" y="220697"/>
                  <a:pt x="60543" y="221054"/>
                  <a:pt x="64160" y="219224"/>
                </a:cubicBezTo>
                <a:lnTo>
                  <a:pt x="128632" y="186452"/>
                </a:lnTo>
                <a:lnTo>
                  <a:pt x="193060" y="219224"/>
                </a:lnTo>
                <a:cubicBezTo>
                  <a:pt x="196632" y="221054"/>
                  <a:pt x="200963" y="220697"/>
                  <a:pt x="204222" y="218331"/>
                </a:cubicBezTo>
                <a:cubicBezTo>
                  <a:pt x="207481" y="215964"/>
                  <a:pt x="209133" y="211991"/>
                  <a:pt x="208508" y="207972"/>
                </a:cubicBezTo>
                <a:lnTo>
                  <a:pt x="197212" y="136580"/>
                </a:lnTo>
                <a:lnTo>
                  <a:pt x="248290" y="85457"/>
                </a:lnTo>
                <a:cubicBezTo>
                  <a:pt x="251147" y="82600"/>
                  <a:pt x="252130" y="78403"/>
                  <a:pt x="250880" y="74563"/>
                </a:cubicBezTo>
                <a:cubicBezTo>
                  <a:pt x="249629" y="70723"/>
                  <a:pt x="246370" y="67910"/>
                  <a:pt x="242352" y="67285"/>
                </a:cubicBezTo>
                <a:lnTo>
                  <a:pt x="171004" y="55944"/>
                </a:lnTo>
                <a:lnTo>
                  <a:pt x="138187" y="-8439"/>
                </a:lnTo>
                <a:close/>
              </a:path>
            </a:pathLst>
          </a:custGeom>
          <a:solidFill>
            <a:srgbClr val="E17100"/>
          </a:solidFill>
          <a:ln/>
        </p:spPr>
      </p:sp>
      <p:sp>
        <p:nvSpPr>
          <p:cNvPr id="12" name="Text 8"/>
          <p:cNvSpPr/>
          <p:nvPr/>
        </p:nvSpPr>
        <p:spPr>
          <a:xfrm>
            <a:off x="952500" y="2343150"/>
            <a:ext cx="1314450" cy="266700"/>
          </a:xfrm>
          <a:prstGeom prst="rect">
            <a:avLst/>
          </a:prstGeom>
          <a:noFill/>
          <a:ln/>
        </p:spPr>
        <p:txBody>
          <a:bodyPr wrap="square" lIns="0" tIns="0" rIns="0" bIns="0" rtlCol="0" anchor="ctr"/>
          <a:lstStyle/>
          <a:p>
            <a:pPr>
              <a:lnSpc>
                <a:spcPct val="130000"/>
              </a:lnSpc>
            </a:pPr>
            <a:r>
              <a:rPr lang="en-US" sz="1350" b="1" dirty="0">
                <a:solidFill>
                  <a:srgbClr val="1D293D"/>
                </a:solidFill>
                <a:latin typeface="MiSans" pitchFamily="34" charset="0"/>
                <a:ea typeface="MiSans" pitchFamily="34" charset="-122"/>
                <a:cs typeface="MiSans" pitchFamily="34" charset="-120"/>
              </a:rPr>
              <a:t>#1: OverTime</a:t>
            </a:r>
            <a:endParaRPr lang="en-US" sz="1600" dirty="0"/>
          </a:p>
        </p:txBody>
      </p:sp>
      <p:sp>
        <p:nvSpPr>
          <p:cNvPr id="13" name="Text 9"/>
          <p:cNvSpPr/>
          <p:nvPr/>
        </p:nvSpPr>
        <p:spPr>
          <a:xfrm>
            <a:off x="952500" y="2609850"/>
            <a:ext cx="1304925"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Importance: 0.652</a:t>
            </a:r>
            <a:endParaRPr lang="en-US" sz="1600" dirty="0"/>
          </a:p>
        </p:txBody>
      </p:sp>
      <p:sp>
        <p:nvSpPr>
          <p:cNvPr id="14" name="Shape 10"/>
          <p:cNvSpPr/>
          <p:nvPr/>
        </p:nvSpPr>
        <p:spPr>
          <a:xfrm>
            <a:off x="4251275" y="2181225"/>
            <a:ext cx="3686175" cy="819150"/>
          </a:xfrm>
          <a:custGeom>
            <a:avLst/>
            <a:gdLst/>
            <a:ahLst/>
            <a:cxnLst/>
            <a:rect l="l" t="t" r="r" b="b"/>
            <a:pathLst>
              <a:path w="3686175" h="819150">
                <a:moveTo>
                  <a:pt x="114296" y="0"/>
                </a:moveTo>
                <a:lnTo>
                  <a:pt x="3571879" y="0"/>
                </a:lnTo>
                <a:cubicBezTo>
                  <a:pt x="3635003" y="0"/>
                  <a:pt x="3686175" y="51172"/>
                  <a:pt x="3686175" y="114296"/>
                </a:cubicBezTo>
                <a:lnTo>
                  <a:pt x="3686175" y="704854"/>
                </a:lnTo>
                <a:cubicBezTo>
                  <a:pt x="3686175" y="767978"/>
                  <a:pt x="3635003" y="819150"/>
                  <a:pt x="3571879" y="819150"/>
                </a:cubicBezTo>
                <a:lnTo>
                  <a:pt x="114296" y="819150"/>
                </a:lnTo>
                <a:cubicBezTo>
                  <a:pt x="51172" y="819150"/>
                  <a:pt x="0" y="767978"/>
                  <a:pt x="0" y="704854"/>
                </a:cubicBezTo>
                <a:lnTo>
                  <a:pt x="0" y="114296"/>
                </a:lnTo>
                <a:cubicBezTo>
                  <a:pt x="0" y="51172"/>
                  <a:pt x="51172" y="0"/>
                  <a:pt x="114296" y="0"/>
                </a:cubicBezTo>
                <a:close/>
              </a:path>
            </a:pathLst>
          </a:custGeom>
          <a:gradFill rotWithShape="1" flip="none">
            <a:gsLst>
              <a:gs pos="0">
                <a:srgbClr val="EFF6FF"/>
              </a:gs>
              <a:gs pos="100000">
                <a:srgbClr val="EEF2FF"/>
              </a:gs>
            </a:gsLst>
            <a:lin ang="2700000" scaled="1"/>
          </a:gradFill>
          <a:ln w="25400">
            <a:solidFill>
              <a:srgbClr val="8EC5FF"/>
            </a:solidFill>
            <a:prstDash val="solid"/>
          </a:ln>
        </p:spPr>
      </p:sp>
      <p:sp>
        <p:nvSpPr>
          <p:cNvPr id="15" name="Shape 11"/>
          <p:cNvSpPr/>
          <p:nvPr/>
        </p:nvSpPr>
        <p:spPr>
          <a:xfrm>
            <a:off x="4484638" y="2476500"/>
            <a:ext cx="142875" cy="228600"/>
          </a:xfrm>
          <a:custGeom>
            <a:avLst/>
            <a:gdLst/>
            <a:ahLst/>
            <a:cxnLst/>
            <a:rect l="l" t="t" r="r" b="b"/>
            <a:pathLst>
              <a:path w="142875" h="228600">
                <a:moveTo>
                  <a:pt x="60722" y="10716"/>
                </a:moveTo>
                <a:cubicBezTo>
                  <a:pt x="60722" y="4777"/>
                  <a:pt x="65499" y="0"/>
                  <a:pt x="71438" y="0"/>
                </a:cubicBezTo>
                <a:cubicBezTo>
                  <a:pt x="77376" y="0"/>
                  <a:pt x="82153" y="4777"/>
                  <a:pt x="82153" y="10716"/>
                </a:cubicBezTo>
                <a:lnTo>
                  <a:pt x="82153" y="28575"/>
                </a:lnTo>
                <a:lnTo>
                  <a:pt x="107156" y="28575"/>
                </a:lnTo>
                <a:cubicBezTo>
                  <a:pt x="115059" y="28575"/>
                  <a:pt x="121444" y="34960"/>
                  <a:pt x="121444" y="42863"/>
                </a:cubicBezTo>
                <a:cubicBezTo>
                  <a:pt x="121444" y="50765"/>
                  <a:pt x="115059" y="57150"/>
                  <a:pt x="107156" y="57150"/>
                </a:cubicBezTo>
                <a:lnTo>
                  <a:pt x="55855" y="57150"/>
                </a:lnTo>
                <a:cubicBezTo>
                  <a:pt x="44738" y="57150"/>
                  <a:pt x="35719" y="66169"/>
                  <a:pt x="35719" y="77286"/>
                </a:cubicBezTo>
                <a:cubicBezTo>
                  <a:pt x="35719" y="87332"/>
                  <a:pt x="43086" y="95816"/>
                  <a:pt x="52998" y="97244"/>
                </a:cubicBezTo>
                <a:lnTo>
                  <a:pt x="93896" y="103093"/>
                </a:lnTo>
                <a:cubicBezTo>
                  <a:pt x="117917" y="106531"/>
                  <a:pt x="135731" y="127069"/>
                  <a:pt x="135731" y="151314"/>
                </a:cubicBezTo>
                <a:cubicBezTo>
                  <a:pt x="135731" y="178237"/>
                  <a:pt x="113898" y="200025"/>
                  <a:pt x="87020" y="200025"/>
                </a:cubicBezTo>
                <a:lnTo>
                  <a:pt x="82153" y="200025"/>
                </a:lnTo>
                <a:lnTo>
                  <a:pt x="82153" y="217884"/>
                </a:lnTo>
                <a:cubicBezTo>
                  <a:pt x="82153" y="223823"/>
                  <a:pt x="77376" y="228600"/>
                  <a:pt x="71438" y="228600"/>
                </a:cubicBezTo>
                <a:cubicBezTo>
                  <a:pt x="65499" y="228600"/>
                  <a:pt x="60722" y="223823"/>
                  <a:pt x="60722" y="217884"/>
                </a:cubicBezTo>
                <a:lnTo>
                  <a:pt x="60722" y="200025"/>
                </a:lnTo>
                <a:lnTo>
                  <a:pt x="28575" y="200025"/>
                </a:lnTo>
                <a:cubicBezTo>
                  <a:pt x="20672" y="200025"/>
                  <a:pt x="14288" y="193640"/>
                  <a:pt x="14288" y="185738"/>
                </a:cubicBezTo>
                <a:cubicBezTo>
                  <a:pt x="14288" y="177835"/>
                  <a:pt x="20672" y="171450"/>
                  <a:pt x="28575" y="171450"/>
                </a:cubicBezTo>
                <a:lnTo>
                  <a:pt x="87020" y="171450"/>
                </a:lnTo>
                <a:cubicBezTo>
                  <a:pt x="98137" y="171450"/>
                  <a:pt x="107156" y="162431"/>
                  <a:pt x="107156" y="151314"/>
                </a:cubicBezTo>
                <a:cubicBezTo>
                  <a:pt x="107156" y="141268"/>
                  <a:pt x="99789" y="132784"/>
                  <a:pt x="89877" y="131356"/>
                </a:cubicBezTo>
                <a:lnTo>
                  <a:pt x="48979" y="125507"/>
                </a:lnTo>
                <a:cubicBezTo>
                  <a:pt x="24958" y="122113"/>
                  <a:pt x="7144" y="101531"/>
                  <a:pt x="7144" y="77286"/>
                </a:cubicBezTo>
                <a:cubicBezTo>
                  <a:pt x="7144" y="50408"/>
                  <a:pt x="28977" y="28575"/>
                  <a:pt x="55855" y="28575"/>
                </a:cubicBezTo>
                <a:lnTo>
                  <a:pt x="60722" y="28575"/>
                </a:lnTo>
                <a:lnTo>
                  <a:pt x="60722" y="10716"/>
                </a:lnTo>
                <a:close/>
              </a:path>
            </a:pathLst>
          </a:custGeom>
          <a:solidFill>
            <a:srgbClr val="155DFC"/>
          </a:solidFill>
          <a:ln/>
        </p:spPr>
      </p:sp>
      <p:sp>
        <p:nvSpPr>
          <p:cNvPr id="16" name="Text 12"/>
          <p:cNvSpPr/>
          <p:nvPr/>
        </p:nvSpPr>
        <p:spPr>
          <a:xfrm>
            <a:off x="4813250" y="2343150"/>
            <a:ext cx="1638300" cy="266700"/>
          </a:xfrm>
          <a:prstGeom prst="rect">
            <a:avLst/>
          </a:prstGeom>
          <a:noFill/>
          <a:ln/>
        </p:spPr>
        <p:txBody>
          <a:bodyPr wrap="square" lIns="0" tIns="0" rIns="0" bIns="0" rtlCol="0" anchor="ctr"/>
          <a:lstStyle/>
          <a:p>
            <a:pPr>
              <a:lnSpc>
                <a:spcPct val="130000"/>
              </a:lnSpc>
            </a:pPr>
            <a:r>
              <a:rPr lang="en-US" sz="1350" b="1" dirty="0">
                <a:solidFill>
                  <a:srgbClr val="1D293D"/>
                </a:solidFill>
                <a:latin typeface="MiSans" pitchFamily="34" charset="0"/>
                <a:ea typeface="MiSans" pitchFamily="34" charset="-122"/>
                <a:cs typeface="MiSans" pitchFamily="34" charset="-120"/>
              </a:rPr>
              <a:t>#2: MonthlyIncome</a:t>
            </a:r>
            <a:endParaRPr lang="en-US" sz="1600" dirty="0"/>
          </a:p>
        </p:txBody>
      </p:sp>
      <p:sp>
        <p:nvSpPr>
          <p:cNvPr id="17" name="Text 13"/>
          <p:cNvSpPr/>
          <p:nvPr/>
        </p:nvSpPr>
        <p:spPr>
          <a:xfrm>
            <a:off x="4813250" y="2609850"/>
            <a:ext cx="1628775"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Importance: 0.505</a:t>
            </a:r>
            <a:endParaRPr lang="en-US" sz="1600" dirty="0"/>
          </a:p>
        </p:txBody>
      </p:sp>
      <p:sp>
        <p:nvSpPr>
          <p:cNvPr id="18" name="Shape 14"/>
          <p:cNvSpPr/>
          <p:nvPr/>
        </p:nvSpPr>
        <p:spPr>
          <a:xfrm>
            <a:off x="8112026" y="2181225"/>
            <a:ext cx="3686175" cy="819150"/>
          </a:xfrm>
          <a:custGeom>
            <a:avLst/>
            <a:gdLst/>
            <a:ahLst/>
            <a:cxnLst/>
            <a:rect l="l" t="t" r="r" b="b"/>
            <a:pathLst>
              <a:path w="3686175" h="819150">
                <a:moveTo>
                  <a:pt x="114296" y="0"/>
                </a:moveTo>
                <a:lnTo>
                  <a:pt x="3571879" y="0"/>
                </a:lnTo>
                <a:cubicBezTo>
                  <a:pt x="3635003" y="0"/>
                  <a:pt x="3686175" y="51172"/>
                  <a:pt x="3686175" y="114296"/>
                </a:cubicBezTo>
                <a:lnTo>
                  <a:pt x="3686175" y="704854"/>
                </a:lnTo>
                <a:cubicBezTo>
                  <a:pt x="3686175" y="767978"/>
                  <a:pt x="3635003" y="819150"/>
                  <a:pt x="3571879" y="819150"/>
                </a:cubicBezTo>
                <a:lnTo>
                  <a:pt x="114296" y="819150"/>
                </a:lnTo>
                <a:cubicBezTo>
                  <a:pt x="51172" y="819150"/>
                  <a:pt x="0" y="767978"/>
                  <a:pt x="0" y="704854"/>
                </a:cubicBezTo>
                <a:lnTo>
                  <a:pt x="0" y="114296"/>
                </a:lnTo>
                <a:cubicBezTo>
                  <a:pt x="0" y="51172"/>
                  <a:pt x="51172" y="0"/>
                  <a:pt x="114296" y="0"/>
                </a:cubicBezTo>
                <a:close/>
              </a:path>
            </a:pathLst>
          </a:custGeom>
          <a:gradFill rotWithShape="1" flip="none">
            <a:gsLst>
              <a:gs pos="0">
                <a:srgbClr val="ECFDF5"/>
              </a:gs>
              <a:gs pos="100000">
                <a:srgbClr val="F0FDFA"/>
              </a:gs>
            </a:gsLst>
            <a:lin ang="2700000" scaled="1"/>
          </a:gradFill>
          <a:ln w="25400">
            <a:solidFill>
              <a:srgbClr val="5EE9B5"/>
            </a:solidFill>
            <a:prstDash val="solid"/>
          </a:ln>
        </p:spPr>
      </p:sp>
      <p:sp>
        <p:nvSpPr>
          <p:cNvPr id="19" name="Shape 15"/>
          <p:cNvSpPr/>
          <p:nvPr/>
        </p:nvSpPr>
        <p:spPr>
          <a:xfrm>
            <a:off x="8316813" y="2476500"/>
            <a:ext cx="200025" cy="228600"/>
          </a:xfrm>
          <a:custGeom>
            <a:avLst/>
            <a:gdLst/>
            <a:ahLst/>
            <a:cxnLst/>
            <a:rect l="l" t="t" r="r" b="b"/>
            <a:pathLst>
              <a:path w="200025" h="228600">
                <a:moveTo>
                  <a:pt x="57150" y="0"/>
                </a:moveTo>
                <a:cubicBezTo>
                  <a:pt x="65053" y="0"/>
                  <a:pt x="71438" y="6385"/>
                  <a:pt x="71438" y="14288"/>
                </a:cubicBezTo>
                <a:lnTo>
                  <a:pt x="71438" y="28575"/>
                </a:lnTo>
                <a:lnTo>
                  <a:pt x="128588" y="28575"/>
                </a:lnTo>
                <a:lnTo>
                  <a:pt x="128588" y="14288"/>
                </a:lnTo>
                <a:cubicBezTo>
                  <a:pt x="128588" y="6385"/>
                  <a:pt x="134972" y="0"/>
                  <a:pt x="142875" y="0"/>
                </a:cubicBezTo>
                <a:cubicBezTo>
                  <a:pt x="150778" y="0"/>
                  <a:pt x="157163" y="6385"/>
                  <a:pt x="157163" y="14288"/>
                </a:cubicBezTo>
                <a:lnTo>
                  <a:pt x="157163" y="28575"/>
                </a:lnTo>
                <a:lnTo>
                  <a:pt x="171450" y="28575"/>
                </a:lnTo>
                <a:cubicBezTo>
                  <a:pt x="187211" y="28575"/>
                  <a:pt x="200025" y="41389"/>
                  <a:pt x="200025" y="57150"/>
                </a:cubicBezTo>
                <a:lnTo>
                  <a:pt x="200025" y="185738"/>
                </a:lnTo>
                <a:cubicBezTo>
                  <a:pt x="200025" y="201498"/>
                  <a:pt x="187211" y="214313"/>
                  <a:pt x="171450" y="214313"/>
                </a:cubicBezTo>
                <a:lnTo>
                  <a:pt x="28575" y="214313"/>
                </a:lnTo>
                <a:cubicBezTo>
                  <a:pt x="12814" y="214313"/>
                  <a:pt x="0" y="201498"/>
                  <a:pt x="0" y="185738"/>
                </a:cubicBezTo>
                <a:lnTo>
                  <a:pt x="0" y="57150"/>
                </a:lnTo>
                <a:cubicBezTo>
                  <a:pt x="0" y="41389"/>
                  <a:pt x="12814" y="28575"/>
                  <a:pt x="28575" y="28575"/>
                </a:cubicBezTo>
                <a:lnTo>
                  <a:pt x="42863" y="28575"/>
                </a:lnTo>
                <a:lnTo>
                  <a:pt x="42863" y="14288"/>
                </a:lnTo>
                <a:cubicBezTo>
                  <a:pt x="42863" y="6385"/>
                  <a:pt x="49247" y="0"/>
                  <a:pt x="57150" y="0"/>
                </a:cubicBezTo>
                <a:close/>
                <a:moveTo>
                  <a:pt x="28575" y="107156"/>
                </a:moveTo>
                <a:lnTo>
                  <a:pt x="28575" y="121444"/>
                </a:lnTo>
                <a:cubicBezTo>
                  <a:pt x="28575" y="125373"/>
                  <a:pt x="31790" y="128588"/>
                  <a:pt x="35719" y="128588"/>
                </a:cubicBezTo>
                <a:lnTo>
                  <a:pt x="50006" y="128588"/>
                </a:lnTo>
                <a:cubicBezTo>
                  <a:pt x="53935" y="128588"/>
                  <a:pt x="57150" y="125373"/>
                  <a:pt x="57150" y="121444"/>
                </a:cubicBezTo>
                <a:lnTo>
                  <a:pt x="57150" y="107156"/>
                </a:lnTo>
                <a:cubicBezTo>
                  <a:pt x="57150" y="103227"/>
                  <a:pt x="53935" y="100013"/>
                  <a:pt x="50006" y="100013"/>
                </a:cubicBezTo>
                <a:lnTo>
                  <a:pt x="35719" y="100013"/>
                </a:lnTo>
                <a:cubicBezTo>
                  <a:pt x="31790" y="100013"/>
                  <a:pt x="28575" y="103227"/>
                  <a:pt x="28575" y="107156"/>
                </a:cubicBezTo>
                <a:close/>
                <a:moveTo>
                  <a:pt x="85725" y="107156"/>
                </a:moveTo>
                <a:lnTo>
                  <a:pt x="85725" y="121444"/>
                </a:lnTo>
                <a:cubicBezTo>
                  <a:pt x="85725" y="125373"/>
                  <a:pt x="88940" y="128588"/>
                  <a:pt x="92869" y="128588"/>
                </a:cubicBezTo>
                <a:lnTo>
                  <a:pt x="107156" y="128588"/>
                </a:lnTo>
                <a:cubicBezTo>
                  <a:pt x="111085" y="128588"/>
                  <a:pt x="114300" y="125373"/>
                  <a:pt x="114300" y="121444"/>
                </a:cubicBezTo>
                <a:lnTo>
                  <a:pt x="114300" y="107156"/>
                </a:lnTo>
                <a:cubicBezTo>
                  <a:pt x="114300" y="103227"/>
                  <a:pt x="111085" y="100013"/>
                  <a:pt x="107156" y="100013"/>
                </a:cubicBezTo>
                <a:lnTo>
                  <a:pt x="92869" y="100013"/>
                </a:lnTo>
                <a:cubicBezTo>
                  <a:pt x="88940" y="100013"/>
                  <a:pt x="85725" y="103227"/>
                  <a:pt x="85725" y="107156"/>
                </a:cubicBezTo>
                <a:close/>
                <a:moveTo>
                  <a:pt x="150019" y="100013"/>
                </a:moveTo>
                <a:cubicBezTo>
                  <a:pt x="146090" y="100013"/>
                  <a:pt x="142875" y="103227"/>
                  <a:pt x="142875" y="107156"/>
                </a:cubicBezTo>
                <a:lnTo>
                  <a:pt x="142875" y="121444"/>
                </a:lnTo>
                <a:cubicBezTo>
                  <a:pt x="142875" y="125373"/>
                  <a:pt x="146090" y="128588"/>
                  <a:pt x="150019" y="128588"/>
                </a:cubicBezTo>
                <a:lnTo>
                  <a:pt x="164306" y="128588"/>
                </a:lnTo>
                <a:cubicBezTo>
                  <a:pt x="168235" y="128588"/>
                  <a:pt x="171450" y="125373"/>
                  <a:pt x="171450" y="121444"/>
                </a:cubicBezTo>
                <a:lnTo>
                  <a:pt x="171450" y="107156"/>
                </a:lnTo>
                <a:cubicBezTo>
                  <a:pt x="171450" y="103227"/>
                  <a:pt x="168235" y="100013"/>
                  <a:pt x="164306" y="100013"/>
                </a:cubicBezTo>
                <a:lnTo>
                  <a:pt x="150019" y="100013"/>
                </a:lnTo>
                <a:close/>
                <a:moveTo>
                  <a:pt x="28575" y="164306"/>
                </a:moveTo>
                <a:lnTo>
                  <a:pt x="28575" y="178594"/>
                </a:lnTo>
                <a:cubicBezTo>
                  <a:pt x="28575" y="182523"/>
                  <a:pt x="31790" y="185738"/>
                  <a:pt x="35719" y="185738"/>
                </a:cubicBezTo>
                <a:lnTo>
                  <a:pt x="50006" y="185738"/>
                </a:lnTo>
                <a:cubicBezTo>
                  <a:pt x="53935" y="185738"/>
                  <a:pt x="57150" y="182523"/>
                  <a:pt x="57150" y="178594"/>
                </a:cubicBezTo>
                <a:lnTo>
                  <a:pt x="57150" y="164306"/>
                </a:lnTo>
                <a:cubicBezTo>
                  <a:pt x="57150" y="160377"/>
                  <a:pt x="53935" y="157163"/>
                  <a:pt x="50006" y="157163"/>
                </a:cubicBezTo>
                <a:lnTo>
                  <a:pt x="35719" y="157163"/>
                </a:lnTo>
                <a:cubicBezTo>
                  <a:pt x="31790" y="157163"/>
                  <a:pt x="28575" y="160377"/>
                  <a:pt x="28575" y="164306"/>
                </a:cubicBezTo>
                <a:close/>
                <a:moveTo>
                  <a:pt x="92869" y="157163"/>
                </a:moveTo>
                <a:cubicBezTo>
                  <a:pt x="88940" y="157163"/>
                  <a:pt x="85725" y="160377"/>
                  <a:pt x="85725" y="164306"/>
                </a:cubicBezTo>
                <a:lnTo>
                  <a:pt x="85725" y="178594"/>
                </a:lnTo>
                <a:cubicBezTo>
                  <a:pt x="85725" y="182523"/>
                  <a:pt x="88940" y="185738"/>
                  <a:pt x="92869" y="185738"/>
                </a:cubicBezTo>
                <a:lnTo>
                  <a:pt x="107156" y="185738"/>
                </a:lnTo>
                <a:cubicBezTo>
                  <a:pt x="111085" y="185738"/>
                  <a:pt x="114300" y="182523"/>
                  <a:pt x="114300" y="178594"/>
                </a:cubicBezTo>
                <a:lnTo>
                  <a:pt x="114300" y="164306"/>
                </a:lnTo>
                <a:cubicBezTo>
                  <a:pt x="114300" y="160377"/>
                  <a:pt x="111085" y="157163"/>
                  <a:pt x="107156" y="157163"/>
                </a:cubicBezTo>
                <a:lnTo>
                  <a:pt x="92869" y="157163"/>
                </a:lnTo>
                <a:close/>
                <a:moveTo>
                  <a:pt x="142875" y="164306"/>
                </a:moveTo>
                <a:lnTo>
                  <a:pt x="142875" y="178594"/>
                </a:lnTo>
                <a:cubicBezTo>
                  <a:pt x="142875" y="182523"/>
                  <a:pt x="146090" y="185738"/>
                  <a:pt x="150019" y="185738"/>
                </a:cubicBezTo>
                <a:lnTo>
                  <a:pt x="164306" y="185738"/>
                </a:lnTo>
                <a:cubicBezTo>
                  <a:pt x="168235" y="185738"/>
                  <a:pt x="171450" y="182523"/>
                  <a:pt x="171450" y="178594"/>
                </a:cubicBezTo>
                <a:lnTo>
                  <a:pt x="171450" y="164306"/>
                </a:lnTo>
                <a:cubicBezTo>
                  <a:pt x="171450" y="160377"/>
                  <a:pt x="168235" y="157163"/>
                  <a:pt x="164306" y="157163"/>
                </a:cubicBezTo>
                <a:lnTo>
                  <a:pt x="150019" y="157163"/>
                </a:lnTo>
                <a:cubicBezTo>
                  <a:pt x="146090" y="157163"/>
                  <a:pt x="142875" y="160377"/>
                  <a:pt x="142875" y="164306"/>
                </a:cubicBezTo>
                <a:close/>
              </a:path>
            </a:pathLst>
          </a:custGeom>
          <a:solidFill>
            <a:srgbClr val="009966"/>
          </a:solidFill>
          <a:ln/>
        </p:spPr>
      </p:sp>
      <p:sp>
        <p:nvSpPr>
          <p:cNvPr id="20" name="Text 16"/>
          <p:cNvSpPr/>
          <p:nvPr/>
        </p:nvSpPr>
        <p:spPr>
          <a:xfrm>
            <a:off x="8674001" y="2343150"/>
            <a:ext cx="2514600" cy="266700"/>
          </a:xfrm>
          <a:prstGeom prst="rect">
            <a:avLst/>
          </a:prstGeom>
          <a:noFill/>
          <a:ln/>
        </p:spPr>
        <p:txBody>
          <a:bodyPr wrap="square" lIns="0" tIns="0" rIns="0" bIns="0" rtlCol="0" anchor="ctr"/>
          <a:lstStyle/>
          <a:p>
            <a:pPr>
              <a:lnSpc>
                <a:spcPct val="130000"/>
              </a:lnSpc>
            </a:pPr>
            <a:r>
              <a:rPr lang="en-US" sz="1350" b="1" dirty="0">
                <a:solidFill>
                  <a:srgbClr val="1D293D"/>
                </a:solidFill>
                <a:latin typeface="MiSans" pitchFamily="34" charset="0"/>
                <a:ea typeface="MiSans" pitchFamily="34" charset="-122"/>
                <a:cs typeface="MiSans" pitchFamily="34" charset="-120"/>
              </a:rPr>
              <a:t>#3: YearsSinceLastPromotion</a:t>
            </a:r>
            <a:endParaRPr lang="en-US" sz="1600" dirty="0"/>
          </a:p>
        </p:txBody>
      </p:sp>
      <p:sp>
        <p:nvSpPr>
          <p:cNvPr id="21" name="Text 17"/>
          <p:cNvSpPr/>
          <p:nvPr/>
        </p:nvSpPr>
        <p:spPr>
          <a:xfrm>
            <a:off x="8674001" y="2609850"/>
            <a:ext cx="2505075"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Importance: 0.475</a:t>
            </a:r>
            <a:endParaRPr lang="en-US" sz="1600" dirty="0"/>
          </a:p>
        </p:txBody>
      </p:sp>
      <p:sp>
        <p:nvSpPr>
          <p:cNvPr id="22" name="Shape 18"/>
          <p:cNvSpPr/>
          <p:nvPr/>
        </p:nvSpPr>
        <p:spPr>
          <a:xfrm>
            <a:off x="390525" y="3171825"/>
            <a:ext cx="11410950" cy="1123950"/>
          </a:xfrm>
          <a:custGeom>
            <a:avLst/>
            <a:gdLst/>
            <a:ahLst/>
            <a:cxnLst/>
            <a:rect l="l" t="t" r="r" b="b"/>
            <a:pathLst>
              <a:path w="11410950" h="1123950">
                <a:moveTo>
                  <a:pt x="114294" y="0"/>
                </a:moveTo>
                <a:lnTo>
                  <a:pt x="11296656" y="0"/>
                </a:lnTo>
                <a:cubicBezTo>
                  <a:pt x="11359779" y="0"/>
                  <a:pt x="11410950" y="51171"/>
                  <a:pt x="11410950" y="114294"/>
                </a:cubicBezTo>
                <a:lnTo>
                  <a:pt x="11410950" y="1009656"/>
                </a:lnTo>
                <a:cubicBezTo>
                  <a:pt x="11410950" y="1072779"/>
                  <a:pt x="11359779" y="1123950"/>
                  <a:pt x="11296656" y="1123950"/>
                </a:cubicBezTo>
                <a:lnTo>
                  <a:pt x="114294" y="1123950"/>
                </a:lnTo>
                <a:cubicBezTo>
                  <a:pt x="51171" y="1123950"/>
                  <a:pt x="0" y="1072779"/>
                  <a:pt x="0" y="1009656"/>
                </a:cubicBezTo>
                <a:lnTo>
                  <a:pt x="0" y="114294"/>
                </a:lnTo>
                <a:cubicBezTo>
                  <a:pt x="0" y="51171"/>
                  <a:pt x="51171" y="0"/>
                  <a:pt x="114294" y="0"/>
                </a:cubicBezTo>
                <a:close/>
              </a:path>
            </a:pathLst>
          </a:custGeom>
          <a:gradFill rotWithShape="1" flip="none">
            <a:gsLst>
              <a:gs pos="0">
                <a:srgbClr val="FAF5FF"/>
              </a:gs>
              <a:gs pos="100000">
                <a:srgbClr val="FDF2F8"/>
              </a:gs>
            </a:gsLst>
            <a:lin ang="0" scaled="1"/>
          </a:gradFill>
          <a:ln w="25400">
            <a:solidFill>
              <a:srgbClr val="DAB2FF"/>
            </a:solidFill>
            <a:prstDash val="solid"/>
          </a:ln>
        </p:spPr>
      </p:sp>
      <p:sp>
        <p:nvSpPr>
          <p:cNvPr id="23" name="Shape 19"/>
          <p:cNvSpPr/>
          <p:nvPr/>
        </p:nvSpPr>
        <p:spPr>
          <a:xfrm>
            <a:off x="573881" y="3590925"/>
            <a:ext cx="214313" cy="285750"/>
          </a:xfrm>
          <a:custGeom>
            <a:avLst/>
            <a:gdLst/>
            <a:ahLst/>
            <a:cxnLst/>
            <a:rect l="l" t="t" r="r" b="b"/>
            <a:pathLst>
              <a:path w="214313" h="285750">
                <a:moveTo>
                  <a:pt x="163469" y="214313"/>
                </a:moveTo>
                <a:cubicBezTo>
                  <a:pt x="167543" y="201867"/>
                  <a:pt x="175692" y="190593"/>
                  <a:pt x="184900" y="180882"/>
                </a:cubicBezTo>
                <a:cubicBezTo>
                  <a:pt x="203150" y="161683"/>
                  <a:pt x="214312" y="135731"/>
                  <a:pt x="214312" y="107156"/>
                </a:cubicBezTo>
                <a:cubicBezTo>
                  <a:pt x="214312" y="47997"/>
                  <a:pt x="166315" y="0"/>
                  <a:pt x="107156" y="0"/>
                </a:cubicBezTo>
                <a:cubicBezTo>
                  <a:pt x="47997" y="0"/>
                  <a:pt x="0" y="47997"/>
                  <a:pt x="0" y="107156"/>
                </a:cubicBezTo>
                <a:cubicBezTo>
                  <a:pt x="0" y="135731"/>
                  <a:pt x="11162" y="161683"/>
                  <a:pt x="29412" y="180882"/>
                </a:cubicBezTo>
                <a:cubicBezTo>
                  <a:pt x="38621" y="190593"/>
                  <a:pt x="46825" y="201867"/>
                  <a:pt x="50843" y="214313"/>
                </a:cubicBezTo>
                <a:lnTo>
                  <a:pt x="163413" y="214313"/>
                </a:lnTo>
                <a:close/>
                <a:moveTo>
                  <a:pt x="160734" y="241102"/>
                </a:moveTo>
                <a:lnTo>
                  <a:pt x="53578" y="241102"/>
                </a:lnTo>
                <a:lnTo>
                  <a:pt x="53578" y="250031"/>
                </a:lnTo>
                <a:cubicBezTo>
                  <a:pt x="53578" y="274700"/>
                  <a:pt x="73558" y="294680"/>
                  <a:pt x="98227" y="294680"/>
                </a:cubicBezTo>
                <a:lnTo>
                  <a:pt x="116086" y="294680"/>
                </a:lnTo>
                <a:cubicBezTo>
                  <a:pt x="140754" y="294680"/>
                  <a:pt x="160734" y="274700"/>
                  <a:pt x="160734" y="250031"/>
                </a:cubicBezTo>
                <a:lnTo>
                  <a:pt x="160734" y="241102"/>
                </a:lnTo>
                <a:close/>
                <a:moveTo>
                  <a:pt x="102691" y="62508"/>
                </a:moveTo>
                <a:cubicBezTo>
                  <a:pt x="80479" y="62508"/>
                  <a:pt x="62508" y="80479"/>
                  <a:pt x="62508" y="102691"/>
                </a:cubicBezTo>
                <a:cubicBezTo>
                  <a:pt x="62508" y="110114"/>
                  <a:pt x="56536" y="116086"/>
                  <a:pt x="49113" y="116086"/>
                </a:cubicBezTo>
                <a:cubicBezTo>
                  <a:pt x="41690" y="116086"/>
                  <a:pt x="35719" y="110114"/>
                  <a:pt x="35719" y="102691"/>
                </a:cubicBezTo>
                <a:cubicBezTo>
                  <a:pt x="35719" y="65689"/>
                  <a:pt x="65689" y="35719"/>
                  <a:pt x="102691" y="35719"/>
                </a:cubicBezTo>
                <a:cubicBezTo>
                  <a:pt x="110114" y="35719"/>
                  <a:pt x="116086" y="41690"/>
                  <a:pt x="116086" y="49113"/>
                </a:cubicBezTo>
                <a:cubicBezTo>
                  <a:pt x="116086" y="56536"/>
                  <a:pt x="110114" y="62508"/>
                  <a:pt x="102691" y="62508"/>
                </a:cubicBezTo>
                <a:close/>
              </a:path>
            </a:pathLst>
          </a:custGeom>
          <a:solidFill>
            <a:srgbClr val="9810FA"/>
          </a:solidFill>
          <a:ln/>
        </p:spPr>
      </p:sp>
      <p:sp>
        <p:nvSpPr>
          <p:cNvPr id="24" name="Text 20"/>
          <p:cNvSpPr/>
          <p:nvPr/>
        </p:nvSpPr>
        <p:spPr>
          <a:xfrm>
            <a:off x="962471" y="3333750"/>
            <a:ext cx="10772775"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Key Insights from SHAP Analysis</a:t>
            </a:r>
            <a:endParaRPr lang="en-US" sz="1600" dirty="0"/>
          </a:p>
        </p:txBody>
      </p:sp>
      <p:sp>
        <p:nvSpPr>
          <p:cNvPr id="25" name="Text 21"/>
          <p:cNvSpPr/>
          <p:nvPr/>
        </p:nvSpPr>
        <p:spPr>
          <a:xfrm>
            <a:off x="962471" y="3676650"/>
            <a:ext cx="10753725" cy="457200"/>
          </a:xfrm>
          <a:prstGeom prst="rect">
            <a:avLst/>
          </a:prstGeom>
          <a:noFill/>
          <a:ln/>
        </p:spPr>
        <p:txBody>
          <a:bodyPr wrap="square" lIns="0" tIns="0" rIns="0" bIns="0" rtlCol="0" anchor="ctr"/>
          <a:lstStyle/>
          <a:p>
            <a:pPr>
              <a:lnSpc>
                <a:spcPct val="130000"/>
              </a:lnSpc>
            </a:pPr>
            <a:r>
              <a:rPr lang="en-US" sz="1200" b="1" dirty="0">
                <a:solidFill>
                  <a:srgbClr val="8200DB"/>
                </a:solidFill>
                <a:latin typeface="MiSans" pitchFamily="34" charset="0"/>
                <a:ea typeface="MiSans" pitchFamily="34" charset="-122"/>
                <a:cs typeface="MiSans" pitchFamily="34" charset="-120"/>
              </a:rPr>
              <a:t>OverTime is the most important predictor</a:t>
            </a:r>
            <a:pPr>
              <a:lnSpc>
                <a:spcPct val="130000"/>
              </a:lnSpc>
            </a:pPr>
            <a:r>
              <a:rPr lang="en-US" sz="1200" dirty="0">
                <a:solidFill>
                  <a:srgbClr val="45556C"/>
                </a:solidFill>
                <a:latin typeface="MiSans" pitchFamily="34" charset="0"/>
                <a:ea typeface="MiSans" pitchFamily="34" charset="-122"/>
                <a:cs typeface="MiSans" pitchFamily="34" charset="-120"/>
              </a:rPr>
              <a:t> of employee attrition, followed by Monthly Income and Years Since Last Promotion. These insights help HR managers focus on the most critical factors for retention strategies.</a:t>
            </a:r>
            <a:endParaRPr lang="en-US" sz="1600" dirty="0"/>
          </a:p>
        </p:txBody>
      </p:sp>
    </p:spTree>
  </p:cSld>
  <p:clrMapOvr>
    <a:masterClrMapping/>
  </p:clrMapOvr>
  <p:transition>
    <p:fade/>
    <p:spd val="med"/>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RESULTS &amp; OUTPUT</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ROC Curve Analysis</a:t>
            </a:r>
            <a:endParaRPr lang="en-US" sz="1600" dirty="0"/>
          </a:p>
        </p:txBody>
      </p:sp>
      <p:sp>
        <p:nvSpPr>
          <p:cNvPr id="4" name="Shape 2"/>
          <p:cNvSpPr/>
          <p:nvPr/>
        </p:nvSpPr>
        <p:spPr>
          <a:xfrm>
            <a:off x="390525" y="1304925"/>
            <a:ext cx="11410950" cy="819150"/>
          </a:xfrm>
          <a:custGeom>
            <a:avLst/>
            <a:gdLst/>
            <a:ahLst/>
            <a:cxnLst/>
            <a:rect l="l" t="t" r="r" b="b"/>
            <a:pathLst>
              <a:path w="11410950" h="819150">
                <a:moveTo>
                  <a:pt x="114296" y="0"/>
                </a:moveTo>
                <a:lnTo>
                  <a:pt x="11296654" y="0"/>
                </a:lnTo>
                <a:cubicBezTo>
                  <a:pt x="11359778" y="0"/>
                  <a:pt x="11410950" y="51172"/>
                  <a:pt x="11410950" y="114296"/>
                </a:cubicBezTo>
                <a:lnTo>
                  <a:pt x="11410950" y="704854"/>
                </a:lnTo>
                <a:cubicBezTo>
                  <a:pt x="11410950" y="767978"/>
                  <a:pt x="11359778" y="819150"/>
                  <a:pt x="11296654" y="819150"/>
                </a:cubicBezTo>
                <a:lnTo>
                  <a:pt x="114296" y="819150"/>
                </a:lnTo>
                <a:cubicBezTo>
                  <a:pt x="51172" y="819150"/>
                  <a:pt x="0" y="767978"/>
                  <a:pt x="0" y="704854"/>
                </a:cubicBezTo>
                <a:lnTo>
                  <a:pt x="0" y="114296"/>
                </a:lnTo>
                <a:cubicBezTo>
                  <a:pt x="0" y="51172"/>
                  <a:pt x="51172" y="0"/>
                  <a:pt x="114296" y="0"/>
                </a:cubicBezTo>
                <a:close/>
              </a:path>
            </a:pathLst>
          </a:custGeom>
          <a:gradFill rotWithShape="1" flip="none">
            <a:gsLst>
              <a:gs pos="0">
                <a:srgbClr val="F8FAFC"/>
              </a:gs>
              <a:gs pos="100000">
                <a:srgbClr val="F9FAFB"/>
              </a:gs>
            </a:gsLst>
            <a:lin ang="2700000" scaled="1"/>
          </a:gradFill>
          <a:ln w="25400">
            <a:solidFill>
              <a:srgbClr val="E2E8F0"/>
            </a:solidFill>
            <a:prstDash val="solid"/>
          </a:ln>
        </p:spPr>
      </p:sp>
      <p:sp>
        <p:nvSpPr>
          <p:cNvPr id="5" name="Text 3"/>
          <p:cNvSpPr/>
          <p:nvPr/>
        </p:nvSpPr>
        <p:spPr>
          <a:xfrm>
            <a:off x="542925" y="1504950"/>
            <a:ext cx="11106150" cy="266700"/>
          </a:xfrm>
          <a:prstGeom prst="rect">
            <a:avLst/>
          </a:prstGeom>
          <a:noFill/>
          <a:ln/>
        </p:spPr>
        <p:txBody>
          <a:bodyPr wrap="square" lIns="0" tIns="0" rIns="0" bIns="0" rtlCol="0" anchor="ctr"/>
          <a:lstStyle/>
          <a:p>
            <a:pPr algn="ctr">
              <a:lnSpc>
                <a:spcPct val="120000"/>
              </a:lnSpc>
            </a:pPr>
            <a:r>
              <a:rPr lang="en-US" sz="1500" b="1" dirty="0">
                <a:solidFill>
                  <a:srgbClr val="1D293D"/>
                </a:solidFill>
                <a:latin typeface="Noto Sans SC" pitchFamily="34" charset="0"/>
                <a:ea typeface="Noto Sans SC" pitchFamily="34" charset="-122"/>
                <a:cs typeface="Noto Sans SC" pitchFamily="34" charset="-120"/>
              </a:rPr>
              <a:t>ROC Curve Comparison - All Models</a:t>
            </a:r>
            <a:endParaRPr lang="en-US" sz="1600" dirty="0"/>
          </a:p>
        </p:txBody>
      </p:sp>
      <p:pic>
        <p:nvPicPr>
          <p:cNvPr id="6" name="Image 0" descr="https://kimi-img.moonshot.cn/pub/slides/okc/yubihbjtun3ri/roc_curve.png">    </p:cNvPr>
          <p:cNvPicPr>
            <a:picLocks noChangeAspect="1"/>
          </p:cNvPicPr>
          <p:nvPr/>
        </p:nvPicPr>
        <p:blipFill>
          <a:blip r:embed="rId1"/>
          <a:srcRect l="0" r="0" t="0" b="0"/>
          <a:stretch/>
        </p:blipFill>
        <p:spPr>
          <a:xfrm>
            <a:off x="590550" y="1924050"/>
            <a:ext cx="11010900" cy="914400"/>
          </a:xfrm>
          <a:prstGeom prst="roundRect">
            <a:avLst>
              <a:gd name="adj" fmla="val 0"/>
            </a:avLst>
          </a:prstGeom>
        </p:spPr>
      </p:pic>
      <p:sp>
        <p:nvSpPr>
          <p:cNvPr id="7" name="Shape 4"/>
          <p:cNvSpPr/>
          <p:nvPr/>
        </p:nvSpPr>
        <p:spPr>
          <a:xfrm>
            <a:off x="390525" y="2295525"/>
            <a:ext cx="2171700" cy="895350"/>
          </a:xfrm>
          <a:custGeom>
            <a:avLst/>
            <a:gdLst/>
            <a:ahLst/>
            <a:cxnLst/>
            <a:rect l="l" t="t" r="r" b="b"/>
            <a:pathLst>
              <a:path w="2171700" h="895350">
                <a:moveTo>
                  <a:pt x="114300" y="0"/>
                </a:moveTo>
                <a:lnTo>
                  <a:pt x="2057400" y="0"/>
                </a:lnTo>
                <a:cubicBezTo>
                  <a:pt x="2120526" y="0"/>
                  <a:pt x="2171700" y="51174"/>
                  <a:pt x="2171700" y="114300"/>
                </a:cubicBezTo>
                <a:lnTo>
                  <a:pt x="2171700" y="781050"/>
                </a:lnTo>
                <a:cubicBezTo>
                  <a:pt x="2171700" y="844176"/>
                  <a:pt x="2120526" y="895350"/>
                  <a:pt x="2057400" y="895350"/>
                </a:cubicBezTo>
                <a:lnTo>
                  <a:pt x="114300" y="895350"/>
                </a:lnTo>
                <a:cubicBezTo>
                  <a:pt x="51174" y="895350"/>
                  <a:pt x="0" y="844176"/>
                  <a:pt x="0" y="781050"/>
                </a:cubicBezTo>
                <a:lnTo>
                  <a:pt x="0" y="114300"/>
                </a:lnTo>
                <a:cubicBezTo>
                  <a:pt x="0" y="51216"/>
                  <a:pt x="51216" y="0"/>
                  <a:pt x="114300" y="0"/>
                </a:cubicBezTo>
                <a:close/>
              </a:path>
            </a:pathLst>
          </a:custGeom>
          <a:gradFill rotWithShape="1" flip="none">
            <a:gsLst>
              <a:gs pos="0">
                <a:srgbClr val="EFF6FF"/>
              </a:gs>
              <a:gs pos="100000">
                <a:srgbClr val="EEF2FF"/>
              </a:gs>
            </a:gsLst>
            <a:lin ang="2700000" scaled="1"/>
          </a:gradFill>
          <a:ln w="25400">
            <a:solidFill>
              <a:srgbClr val="8EC5FF"/>
            </a:solidFill>
            <a:prstDash val="solid"/>
          </a:ln>
        </p:spPr>
      </p:sp>
      <p:sp>
        <p:nvSpPr>
          <p:cNvPr id="8" name="Text 5"/>
          <p:cNvSpPr/>
          <p:nvPr/>
        </p:nvSpPr>
        <p:spPr>
          <a:xfrm>
            <a:off x="471488" y="2419350"/>
            <a:ext cx="2009775" cy="266700"/>
          </a:xfrm>
          <a:prstGeom prst="rect">
            <a:avLst/>
          </a:prstGeom>
          <a:noFill/>
          <a:ln/>
        </p:spPr>
        <p:txBody>
          <a:bodyPr wrap="square" lIns="0" tIns="0" rIns="0" bIns="0" rtlCol="0" anchor="ctr"/>
          <a:lstStyle/>
          <a:p>
            <a:pPr algn="ctr">
              <a:lnSpc>
                <a:spcPct val="130000"/>
              </a:lnSpc>
            </a:pPr>
            <a:r>
              <a:rPr lang="en-US" sz="1350" b="1" dirty="0">
                <a:solidFill>
                  <a:srgbClr val="155DFC"/>
                </a:solidFill>
                <a:latin typeface="MiSans" pitchFamily="34" charset="0"/>
                <a:ea typeface="MiSans" pitchFamily="34" charset="-122"/>
                <a:cs typeface="MiSans" pitchFamily="34" charset="-120"/>
              </a:rPr>
              <a:t>0.803</a:t>
            </a:r>
            <a:endParaRPr lang="en-US" sz="1600" dirty="0"/>
          </a:p>
        </p:txBody>
      </p:sp>
      <p:sp>
        <p:nvSpPr>
          <p:cNvPr id="9" name="Text 6"/>
          <p:cNvSpPr/>
          <p:nvPr/>
        </p:nvSpPr>
        <p:spPr>
          <a:xfrm>
            <a:off x="481012" y="27241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Logistic Reg</a:t>
            </a:r>
            <a:endParaRPr lang="en-US" sz="1600" dirty="0"/>
          </a:p>
        </p:txBody>
      </p:sp>
      <p:sp>
        <p:nvSpPr>
          <p:cNvPr id="10" name="Text 7"/>
          <p:cNvSpPr/>
          <p:nvPr/>
        </p:nvSpPr>
        <p:spPr>
          <a:xfrm>
            <a:off x="485775" y="2914650"/>
            <a:ext cx="1981200" cy="152400"/>
          </a:xfrm>
          <a:prstGeom prst="rect">
            <a:avLst/>
          </a:prstGeom>
          <a:noFill/>
          <a:ln/>
        </p:spPr>
        <p:txBody>
          <a:bodyPr wrap="square" lIns="0" tIns="0" rIns="0" bIns="0" rtlCol="0" anchor="ctr"/>
          <a:lstStyle/>
          <a:p>
            <a:pPr algn="ctr">
              <a:lnSpc>
                <a:spcPct val="110000"/>
              </a:lnSpc>
            </a:pPr>
            <a:r>
              <a:rPr lang="en-US" sz="900" dirty="0">
                <a:solidFill>
                  <a:srgbClr val="62748E"/>
                </a:solidFill>
                <a:latin typeface="MiSans" pitchFamily="34" charset="0"/>
                <a:ea typeface="MiSans" pitchFamily="34" charset="-122"/>
                <a:cs typeface="MiSans" pitchFamily="34" charset="-120"/>
              </a:rPr>
              <a:t>Best AUC</a:t>
            </a:r>
            <a:endParaRPr lang="en-US" sz="1600" dirty="0"/>
          </a:p>
        </p:txBody>
      </p:sp>
      <p:sp>
        <p:nvSpPr>
          <p:cNvPr id="11" name="Shape 8"/>
          <p:cNvSpPr/>
          <p:nvPr/>
        </p:nvSpPr>
        <p:spPr>
          <a:xfrm>
            <a:off x="2699296" y="2295525"/>
            <a:ext cx="2171700" cy="895350"/>
          </a:xfrm>
          <a:custGeom>
            <a:avLst/>
            <a:gdLst/>
            <a:ahLst/>
            <a:cxnLst/>
            <a:rect l="l" t="t" r="r" b="b"/>
            <a:pathLst>
              <a:path w="2171700" h="895350">
                <a:moveTo>
                  <a:pt x="114300" y="0"/>
                </a:moveTo>
                <a:lnTo>
                  <a:pt x="2057400" y="0"/>
                </a:lnTo>
                <a:cubicBezTo>
                  <a:pt x="2120526" y="0"/>
                  <a:pt x="2171700" y="51174"/>
                  <a:pt x="2171700" y="114300"/>
                </a:cubicBezTo>
                <a:lnTo>
                  <a:pt x="2171700" y="781050"/>
                </a:lnTo>
                <a:cubicBezTo>
                  <a:pt x="2171700" y="844176"/>
                  <a:pt x="2120526" y="895350"/>
                  <a:pt x="2057400" y="895350"/>
                </a:cubicBezTo>
                <a:lnTo>
                  <a:pt x="114300" y="895350"/>
                </a:lnTo>
                <a:cubicBezTo>
                  <a:pt x="51174" y="895350"/>
                  <a:pt x="0" y="844176"/>
                  <a:pt x="0" y="781050"/>
                </a:cubicBezTo>
                <a:lnTo>
                  <a:pt x="0" y="114300"/>
                </a:lnTo>
                <a:cubicBezTo>
                  <a:pt x="0" y="51216"/>
                  <a:pt x="51216" y="0"/>
                  <a:pt x="114300" y="0"/>
                </a:cubicBezTo>
                <a:close/>
              </a:path>
            </a:pathLst>
          </a:custGeom>
          <a:gradFill rotWithShape="1" flip="none">
            <a:gsLst>
              <a:gs pos="0">
                <a:srgbClr val="ECFDF5"/>
              </a:gs>
              <a:gs pos="100000">
                <a:srgbClr val="F0FDFA"/>
              </a:gs>
            </a:gsLst>
            <a:lin ang="2700000" scaled="1"/>
          </a:gradFill>
          <a:ln w="25400">
            <a:solidFill>
              <a:srgbClr val="5EE9B5"/>
            </a:solidFill>
            <a:prstDash val="solid"/>
          </a:ln>
        </p:spPr>
      </p:sp>
      <p:sp>
        <p:nvSpPr>
          <p:cNvPr id="12" name="Text 9"/>
          <p:cNvSpPr/>
          <p:nvPr/>
        </p:nvSpPr>
        <p:spPr>
          <a:xfrm>
            <a:off x="2780258" y="2419350"/>
            <a:ext cx="2009775" cy="266700"/>
          </a:xfrm>
          <a:prstGeom prst="rect">
            <a:avLst/>
          </a:prstGeom>
          <a:noFill/>
          <a:ln/>
        </p:spPr>
        <p:txBody>
          <a:bodyPr wrap="square" lIns="0" tIns="0" rIns="0" bIns="0" rtlCol="0" anchor="ctr"/>
          <a:lstStyle/>
          <a:p>
            <a:pPr algn="ctr">
              <a:lnSpc>
                <a:spcPct val="130000"/>
              </a:lnSpc>
            </a:pPr>
            <a:r>
              <a:rPr lang="en-US" sz="1350" b="1" dirty="0">
                <a:solidFill>
                  <a:srgbClr val="009966"/>
                </a:solidFill>
                <a:latin typeface="MiSans" pitchFamily="34" charset="0"/>
                <a:ea typeface="MiSans" pitchFamily="34" charset="-122"/>
                <a:cs typeface="MiSans" pitchFamily="34" charset="-120"/>
              </a:rPr>
              <a:t>0.751</a:t>
            </a:r>
            <a:endParaRPr lang="en-US" sz="1600" dirty="0"/>
          </a:p>
        </p:txBody>
      </p:sp>
      <p:sp>
        <p:nvSpPr>
          <p:cNvPr id="13" name="Text 10"/>
          <p:cNvSpPr/>
          <p:nvPr/>
        </p:nvSpPr>
        <p:spPr>
          <a:xfrm>
            <a:off x="2789783" y="27241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Random Forest</a:t>
            </a:r>
            <a:endParaRPr lang="en-US" sz="1600" dirty="0"/>
          </a:p>
        </p:txBody>
      </p:sp>
      <p:sp>
        <p:nvSpPr>
          <p:cNvPr id="14" name="Shape 11"/>
          <p:cNvSpPr/>
          <p:nvPr/>
        </p:nvSpPr>
        <p:spPr>
          <a:xfrm>
            <a:off x="5008215" y="2295525"/>
            <a:ext cx="2171700" cy="895350"/>
          </a:xfrm>
          <a:custGeom>
            <a:avLst/>
            <a:gdLst/>
            <a:ahLst/>
            <a:cxnLst/>
            <a:rect l="l" t="t" r="r" b="b"/>
            <a:pathLst>
              <a:path w="2171700" h="895350">
                <a:moveTo>
                  <a:pt x="114300" y="0"/>
                </a:moveTo>
                <a:lnTo>
                  <a:pt x="2057400" y="0"/>
                </a:lnTo>
                <a:cubicBezTo>
                  <a:pt x="2120526" y="0"/>
                  <a:pt x="2171700" y="51174"/>
                  <a:pt x="2171700" y="114300"/>
                </a:cubicBezTo>
                <a:lnTo>
                  <a:pt x="2171700" y="781050"/>
                </a:lnTo>
                <a:cubicBezTo>
                  <a:pt x="2171700" y="844176"/>
                  <a:pt x="2120526" y="895350"/>
                  <a:pt x="2057400" y="895350"/>
                </a:cubicBezTo>
                <a:lnTo>
                  <a:pt x="114300" y="895350"/>
                </a:lnTo>
                <a:cubicBezTo>
                  <a:pt x="51174" y="895350"/>
                  <a:pt x="0" y="844176"/>
                  <a:pt x="0" y="781050"/>
                </a:cubicBezTo>
                <a:lnTo>
                  <a:pt x="0" y="114300"/>
                </a:lnTo>
                <a:cubicBezTo>
                  <a:pt x="0" y="51216"/>
                  <a:pt x="51216" y="0"/>
                  <a:pt x="114300" y="0"/>
                </a:cubicBezTo>
                <a:close/>
              </a:path>
            </a:pathLst>
          </a:custGeom>
          <a:gradFill rotWithShape="1" flip="none">
            <a:gsLst>
              <a:gs pos="0">
                <a:srgbClr val="FAF5FF"/>
              </a:gs>
              <a:gs pos="100000">
                <a:srgbClr val="FDF2F8"/>
              </a:gs>
            </a:gsLst>
            <a:lin ang="2700000" scaled="1"/>
          </a:gradFill>
          <a:ln w="25400">
            <a:solidFill>
              <a:srgbClr val="DAB2FF"/>
            </a:solidFill>
            <a:prstDash val="solid"/>
          </a:ln>
        </p:spPr>
      </p:sp>
      <p:sp>
        <p:nvSpPr>
          <p:cNvPr id="15" name="Text 12"/>
          <p:cNvSpPr/>
          <p:nvPr/>
        </p:nvSpPr>
        <p:spPr>
          <a:xfrm>
            <a:off x="5089178" y="2419350"/>
            <a:ext cx="2009775" cy="266700"/>
          </a:xfrm>
          <a:prstGeom prst="rect">
            <a:avLst/>
          </a:prstGeom>
          <a:noFill/>
          <a:ln/>
        </p:spPr>
        <p:txBody>
          <a:bodyPr wrap="square" lIns="0" tIns="0" rIns="0" bIns="0" rtlCol="0" anchor="ctr"/>
          <a:lstStyle/>
          <a:p>
            <a:pPr algn="ctr">
              <a:lnSpc>
                <a:spcPct val="130000"/>
              </a:lnSpc>
            </a:pPr>
            <a:r>
              <a:rPr lang="en-US" sz="1350" b="1" dirty="0">
                <a:solidFill>
                  <a:srgbClr val="9810FA"/>
                </a:solidFill>
                <a:latin typeface="MiSans" pitchFamily="34" charset="0"/>
                <a:ea typeface="MiSans" pitchFamily="34" charset="-122"/>
                <a:cs typeface="MiSans" pitchFamily="34" charset="-120"/>
              </a:rPr>
              <a:t>0.750</a:t>
            </a:r>
            <a:endParaRPr lang="en-US" sz="1600" dirty="0"/>
          </a:p>
        </p:txBody>
      </p:sp>
      <p:sp>
        <p:nvSpPr>
          <p:cNvPr id="16" name="Text 13"/>
          <p:cNvSpPr/>
          <p:nvPr/>
        </p:nvSpPr>
        <p:spPr>
          <a:xfrm>
            <a:off x="5098703" y="27241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Gradient Boost</a:t>
            </a:r>
            <a:endParaRPr lang="en-US" sz="1600" dirty="0"/>
          </a:p>
        </p:txBody>
      </p:sp>
      <p:sp>
        <p:nvSpPr>
          <p:cNvPr id="17" name="Shape 14"/>
          <p:cNvSpPr/>
          <p:nvPr/>
        </p:nvSpPr>
        <p:spPr>
          <a:xfrm>
            <a:off x="7316986" y="2295525"/>
            <a:ext cx="2171700" cy="895350"/>
          </a:xfrm>
          <a:custGeom>
            <a:avLst/>
            <a:gdLst/>
            <a:ahLst/>
            <a:cxnLst/>
            <a:rect l="l" t="t" r="r" b="b"/>
            <a:pathLst>
              <a:path w="2171700" h="895350">
                <a:moveTo>
                  <a:pt x="114300" y="0"/>
                </a:moveTo>
                <a:lnTo>
                  <a:pt x="2057400" y="0"/>
                </a:lnTo>
                <a:cubicBezTo>
                  <a:pt x="2120526" y="0"/>
                  <a:pt x="2171700" y="51174"/>
                  <a:pt x="2171700" y="114300"/>
                </a:cubicBezTo>
                <a:lnTo>
                  <a:pt x="2171700" y="781050"/>
                </a:lnTo>
                <a:cubicBezTo>
                  <a:pt x="2171700" y="844176"/>
                  <a:pt x="2120526" y="895350"/>
                  <a:pt x="2057400" y="895350"/>
                </a:cubicBezTo>
                <a:lnTo>
                  <a:pt x="114300" y="895350"/>
                </a:lnTo>
                <a:cubicBezTo>
                  <a:pt x="51174" y="895350"/>
                  <a:pt x="0" y="844176"/>
                  <a:pt x="0" y="781050"/>
                </a:cubicBezTo>
                <a:lnTo>
                  <a:pt x="0" y="114300"/>
                </a:lnTo>
                <a:cubicBezTo>
                  <a:pt x="0" y="51216"/>
                  <a:pt x="51216" y="0"/>
                  <a:pt x="114300"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18" name="Text 15"/>
          <p:cNvSpPr/>
          <p:nvPr/>
        </p:nvSpPr>
        <p:spPr>
          <a:xfrm>
            <a:off x="7397948" y="2419350"/>
            <a:ext cx="2009775" cy="266700"/>
          </a:xfrm>
          <a:prstGeom prst="rect">
            <a:avLst/>
          </a:prstGeom>
          <a:noFill/>
          <a:ln/>
        </p:spPr>
        <p:txBody>
          <a:bodyPr wrap="square" lIns="0" tIns="0" rIns="0" bIns="0" rtlCol="0" anchor="ctr"/>
          <a:lstStyle/>
          <a:p>
            <a:pPr algn="ctr">
              <a:lnSpc>
                <a:spcPct val="130000"/>
              </a:lnSpc>
            </a:pPr>
            <a:r>
              <a:rPr lang="en-US" sz="1350" b="1" dirty="0">
                <a:solidFill>
                  <a:srgbClr val="E17100"/>
                </a:solidFill>
                <a:latin typeface="MiSans" pitchFamily="34" charset="0"/>
                <a:ea typeface="MiSans" pitchFamily="34" charset="-122"/>
                <a:cs typeface="MiSans" pitchFamily="34" charset="-120"/>
              </a:rPr>
              <a:t>0.742</a:t>
            </a:r>
            <a:endParaRPr lang="en-US" sz="1600" dirty="0"/>
          </a:p>
        </p:txBody>
      </p:sp>
      <p:sp>
        <p:nvSpPr>
          <p:cNvPr id="19" name="Text 16"/>
          <p:cNvSpPr/>
          <p:nvPr/>
        </p:nvSpPr>
        <p:spPr>
          <a:xfrm>
            <a:off x="7407473" y="27241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XGBoost</a:t>
            </a:r>
            <a:endParaRPr lang="en-US" sz="1600" dirty="0"/>
          </a:p>
        </p:txBody>
      </p:sp>
      <p:sp>
        <p:nvSpPr>
          <p:cNvPr id="20" name="Shape 17"/>
          <p:cNvSpPr/>
          <p:nvPr/>
        </p:nvSpPr>
        <p:spPr>
          <a:xfrm>
            <a:off x="9625905" y="2295525"/>
            <a:ext cx="2171700" cy="895350"/>
          </a:xfrm>
          <a:custGeom>
            <a:avLst/>
            <a:gdLst/>
            <a:ahLst/>
            <a:cxnLst/>
            <a:rect l="l" t="t" r="r" b="b"/>
            <a:pathLst>
              <a:path w="2171700" h="895350">
                <a:moveTo>
                  <a:pt x="114300" y="0"/>
                </a:moveTo>
                <a:lnTo>
                  <a:pt x="2057400" y="0"/>
                </a:lnTo>
                <a:cubicBezTo>
                  <a:pt x="2120526" y="0"/>
                  <a:pt x="2171700" y="51174"/>
                  <a:pt x="2171700" y="114300"/>
                </a:cubicBezTo>
                <a:lnTo>
                  <a:pt x="2171700" y="781050"/>
                </a:lnTo>
                <a:cubicBezTo>
                  <a:pt x="2171700" y="844176"/>
                  <a:pt x="2120526" y="895350"/>
                  <a:pt x="2057400" y="895350"/>
                </a:cubicBezTo>
                <a:lnTo>
                  <a:pt x="114300" y="895350"/>
                </a:lnTo>
                <a:cubicBezTo>
                  <a:pt x="51174" y="895350"/>
                  <a:pt x="0" y="844176"/>
                  <a:pt x="0" y="781050"/>
                </a:cubicBezTo>
                <a:lnTo>
                  <a:pt x="0" y="114300"/>
                </a:lnTo>
                <a:cubicBezTo>
                  <a:pt x="0" y="51216"/>
                  <a:pt x="51216" y="0"/>
                  <a:pt x="114300" y="0"/>
                </a:cubicBezTo>
                <a:close/>
              </a:path>
            </a:pathLst>
          </a:custGeom>
          <a:gradFill rotWithShape="1" flip="none">
            <a:gsLst>
              <a:gs pos="0">
                <a:srgbClr val="FEF2F2"/>
              </a:gs>
              <a:gs pos="100000">
                <a:srgbClr val="FFF1F2"/>
              </a:gs>
            </a:gsLst>
            <a:lin ang="2700000" scaled="1"/>
          </a:gradFill>
          <a:ln w="25400">
            <a:solidFill>
              <a:srgbClr val="FFA2A2"/>
            </a:solidFill>
            <a:prstDash val="solid"/>
          </a:ln>
        </p:spPr>
      </p:sp>
      <p:sp>
        <p:nvSpPr>
          <p:cNvPr id="21" name="Text 18"/>
          <p:cNvSpPr/>
          <p:nvPr/>
        </p:nvSpPr>
        <p:spPr>
          <a:xfrm>
            <a:off x="9706868" y="2419350"/>
            <a:ext cx="2009775" cy="266700"/>
          </a:xfrm>
          <a:prstGeom prst="rect">
            <a:avLst/>
          </a:prstGeom>
          <a:noFill/>
          <a:ln/>
        </p:spPr>
        <p:txBody>
          <a:bodyPr wrap="square" lIns="0" tIns="0" rIns="0" bIns="0" rtlCol="0" anchor="ctr"/>
          <a:lstStyle/>
          <a:p>
            <a:pPr algn="ctr">
              <a:lnSpc>
                <a:spcPct val="130000"/>
              </a:lnSpc>
            </a:pPr>
            <a:r>
              <a:rPr lang="en-US" sz="1350" b="1" dirty="0">
                <a:solidFill>
                  <a:srgbClr val="E7000B"/>
                </a:solidFill>
                <a:latin typeface="MiSans" pitchFamily="34" charset="0"/>
                <a:ea typeface="MiSans" pitchFamily="34" charset="-122"/>
                <a:cs typeface="MiSans" pitchFamily="34" charset="-120"/>
              </a:rPr>
              <a:t>0.622</a:t>
            </a:r>
            <a:endParaRPr lang="en-US" sz="1600" dirty="0"/>
          </a:p>
        </p:txBody>
      </p:sp>
      <p:sp>
        <p:nvSpPr>
          <p:cNvPr id="22" name="Text 19"/>
          <p:cNvSpPr/>
          <p:nvPr/>
        </p:nvSpPr>
        <p:spPr>
          <a:xfrm>
            <a:off x="9716393" y="2724150"/>
            <a:ext cx="1990725" cy="190500"/>
          </a:xfrm>
          <a:prstGeom prst="rect">
            <a:avLst/>
          </a:prstGeom>
          <a:noFill/>
          <a:ln/>
        </p:spPr>
        <p:txBody>
          <a:bodyPr wrap="square" lIns="0" tIns="0" rIns="0" bIns="0" rtlCol="0" anchor="ctr"/>
          <a:lstStyle/>
          <a:p>
            <a:pPr algn="ctr">
              <a:lnSpc>
                <a:spcPct val="120000"/>
              </a:lnSpc>
            </a:pPr>
            <a:r>
              <a:rPr lang="en-US" sz="1050" dirty="0">
                <a:solidFill>
                  <a:srgbClr val="314158"/>
                </a:solidFill>
                <a:latin typeface="MiSans" pitchFamily="34" charset="0"/>
                <a:ea typeface="MiSans" pitchFamily="34" charset="-122"/>
                <a:cs typeface="MiSans" pitchFamily="34" charset="-120"/>
              </a:rPr>
              <a:t>Decision Tree</a:t>
            </a:r>
            <a:endParaRPr lang="en-US" sz="1600" dirty="0"/>
          </a:p>
        </p:txBody>
      </p:sp>
      <p:sp>
        <p:nvSpPr>
          <p:cNvPr id="23" name="Shape 20"/>
          <p:cNvSpPr/>
          <p:nvPr/>
        </p:nvSpPr>
        <p:spPr>
          <a:xfrm>
            <a:off x="390525" y="3362325"/>
            <a:ext cx="11410950" cy="1123950"/>
          </a:xfrm>
          <a:custGeom>
            <a:avLst/>
            <a:gdLst/>
            <a:ahLst/>
            <a:cxnLst/>
            <a:rect l="l" t="t" r="r" b="b"/>
            <a:pathLst>
              <a:path w="11410950" h="1123950">
                <a:moveTo>
                  <a:pt x="114294" y="0"/>
                </a:moveTo>
                <a:lnTo>
                  <a:pt x="11296656" y="0"/>
                </a:lnTo>
                <a:cubicBezTo>
                  <a:pt x="11359779" y="0"/>
                  <a:pt x="11410950" y="51171"/>
                  <a:pt x="11410950" y="114294"/>
                </a:cubicBezTo>
                <a:lnTo>
                  <a:pt x="11410950" y="1009656"/>
                </a:lnTo>
                <a:cubicBezTo>
                  <a:pt x="11410950" y="1072779"/>
                  <a:pt x="11359779" y="1123950"/>
                  <a:pt x="11296656" y="1123950"/>
                </a:cubicBezTo>
                <a:lnTo>
                  <a:pt x="114294" y="1123950"/>
                </a:lnTo>
                <a:cubicBezTo>
                  <a:pt x="51171" y="1123950"/>
                  <a:pt x="0" y="1072779"/>
                  <a:pt x="0" y="1009656"/>
                </a:cubicBezTo>
                <a:lnTo>
                  <a:pt x="0" y="114294"/>
                </a:lnTo>
                <a:cubicBezTo>
                  <a:pt x="0" y="51171"/>
                  <a:pt x="51171" y="0"/>
                  <a:pt x="114294" y="0"/>
                </a:cubicBezTo>
                <a:close/>
              </a:path>
            </a:pathLst>
          </a:custGeom>
          <a:gradFill rotWithShape="1" flip="none">
            <a:gsLst>
              <a:gs pos="0">
                <a:srgbClr val="EFF6FF"/>
              </a:gs>
              <a:gs pos="100000">
                <a:srgbClr val="EEF2FF"/>
              </a:gs>
            </a:gsLst>
            <a:lin ang="0" scaled="1"/>
          </a:gradFill>
          <a:ln w="25400">
            <a:solidFill>
              <a:srgbClr val="8EC5FF"/>
            </a:solidFill>
            <a:prstDash val="solid"/>
          </a:ln>
        </p:spPr>
      </p:sp>
      <p:sp>
        <p:nvSpPr>
          <p:cNvPr id="24" name="Shape 21"/>
          <p:cNvSpPr/>
          <p:nvPr/>
        </p:nvSpPr>
        <p:spPr>
          <a:xfrm>
            <a:off x="523875" y="3781425"/>
            <a:ext cx="285750" cy="285750"/>
          </a:xfrm>
          <a:custGeom>
            <a:avLst/>
            <a:gdLst/>
            <a:ahLst/>
            <a:cxnLst/>
            <a:rect l="l" t="t" r="r" b="b"/>
            <a:pathLst>
              <a:path w="285750" h="285750">
                <a:moveTo>
                  <a:pt x="35719" y="35719"/>
                </a:moveTo>
                <a:cubicBezTo>
                  <a:pt x="35719" y="25840"/>
                  <a:pt x="27738" y="17859"/>
                  <a:pt x="17859" y="17859"/>
                </a:cubicBezTo>
                <a:cubicBezTo>
                  <a:pt x="7981" y="17859"/>
                  <a:pt x="0" y="25840"/>
                  <a:pt x="0" y="35719"/>
                </a:cubicBezTo>
                <a:lnTo>
                  <a:pt x="0" y="223242"/>
                </a:lnTo>
                <a:cubicBezTo>
                  <a:pt x="0" y="247910"/>
                  <a:pt x="19980" y="267891"/>
                  <a:pt x="44648" y="267891"/>
                </a:cubicBezTo>
                <a:lnTo>
                  <a:pt x="267891" y="267891"/>
                </a:lnTo>
                <a:cubicBezTo>
                  <a:pt x="277769" y="267891"/>
                  <a:pt x="285750" y="259910"/>
                  <a:pt x="285750" y="250031"/>
                </a:cubicBezTo>
                <a:cubicBezTo>
                  <a:pt x="285750" y="240153"/>
                  <a:pt x="277769" y="232172"/>
                  <a:pt x="267891" y="232172"/>
                </a:cubicBezTo>
                <a:lnTo>
                  <a:pt x="44648" y="232172"/>
                </a:lnTo>
                <a:cubicBezTo>
                  <a:pt x="39737" y="232172"/>
                  <a:pt x="35719" y="228154"/>
                  <a:pt x="35719" y="223242"/>
                </a:cubicBezTo>
                <a:lnTo>
                  <a:pt x="35719" y="35719"/>
                </a:lnTo>
                <a:close/>
                <a:moveTo>
                  <a:pt x="262644" y="84051"/>
                </a:moveTo>
                <a:cubicBezTo>
                  <a:pt x="269621" y="77074"/>
                  <a:pt x="269621" y="65745"/>
                  <a:pt x="262644" y="58769"/>
                </a:cubicBezTo>
                <a:cubicBezTo>
                  <a:pt x="255668" y="51792"/>
                  <a:pt x="244339" y="51792"/>
                  <a:pt x="237362" y="58769"/>
                </a:cubicBezTo>
                <a:lnTo>
                  <a:pt x="178594" y="117593"/>
                </a:lnTo>
                <a:lnTo>
                  <a:pt x="146558" y="85613"/>
                </a:lnTo>
                <a:cubicBezTo>
                  <a:pt x="139582" y="78637"/>
                  <a:pt x="128253" y="78637"/>
                  <a:pt x="121276" y="85613"/>
                </a:cubicBezTo>
                <a:lnTo>
                  <a:pt x="67698" y="139192"/>
                </a:lnTo>
                <a:cubicBezTo>
                  <a:pt x="60722" y="146168"/>
                  <a:pt x="60722" y="157497"/>
                  <a:pt x="67698" y="164474"/>
                </a:cubicBezTo>
                <a:cubicBezTo>
                  <a:pt x="74675" y="171450"/>
                  <a:pt x="86004" y="171450"/>
                  <a:pt x="92980" y="164474"/>
                </a:cubicBezTo>
                <a:lnTo>
                  <a:pt x="133945" y="123509"/>
                </a:lnTo>
                <a:lnTo>
                  <a:pt x="165981" y="155544"/>
                </a:lnTo>
                <a:cubicBezTo>
                  <a:pt x="172957" y="162520"/>
                  <a:pt x="184286" y="162520"/>
                  <a:pt x="191263" y="155544"/>
                </a:cubicBezTo>
                <a:lnTo>
                  <a:pt x="262700" y="84106"/>
                </a:lnTo>
                <a:close/>
              </a:path>
            </a:pathLst>
          </a:custGeom>
          <a:solidFill>
            <a:srgbClr val="155DFC"/>
          </a:solidFill>
          <a:ln/>
        </p:spPr>
      </p:sp>
      <p:sp>
        <p:nvSpPr>
          <p:cNvPr id="25" name="Text 22"/>
          <p:cNvSpPr/>
          <p:nvPr/>
        </p:nvSpPr>
        <p:spPr>
          <a:xfrm>
            <a:off x="935385" y="3524250"/>
            <a:ext cx="10801350" cy="266700"/>
          </a:xfrm>
          <a:prstGeom prst="rect">
            <a:avLst/>
          </a:prstGeom>
          <a:noFill/>
          <a:ln/>
        </p:spPr>
        <p:txBody>
          <a:bodyPr wrap="square" lIns="0" tIns="0" rIns="0" bIns="0" rtlCol="0" anchor="ctr"/>
          <a:lstStyle/>
          <a:p>
            <a:pPr>
              <a:lnSpc>
                <a:spcPct val="120000"/>
              </a:lnSpc>
            </a:pPr>
            <a:r>
              <a:rPr lang="en-US" sz="1500" b="1" dirty="0">
                <a:solidFill>
                  <a:srgbClr val="1D293D"/>
                </a:solidFill>
                <a:latin typeface="Noto Sans SC" pitchFamily="34" charset="0"/>
                <a:ea typeface="Noto Sans SC" pitchFamily="34" charset="-122"/>
                <a:cs typeface="Noto Sans SC" pitchFamily="34" charset="-120"/>
              </a:rPr>
              <a:t>ROC-AUC Analysis</a:t>
            </a:r>
            <a:endParaRPr lang="en-US" sz="1600" dirty="0"/>
          </a:p>
        </p:txBody>
      </p:sp>
      <p:sp>
        <p:nvSpPr>
          <p:cNvPr id="26" name="Text 23"/>
          <p:cNvSpPr/>
          <p:nvPr/>
        </p:nvSpPr>
        <p:spPr>
          <a:xfrm>
            <a:off x="935385" y="3867150"/>
            <a:ext cx="10782300" cy="457200"/>
          </a:xfrm>
          <a:prstGeom prst="rect">
            <a:avLst/>
          </a:prstGeom>
          <a:noFill/>
          <a:ln/>
        </p:spPr>
        <p:txBody>
          <a:bodyPr wrap="square" lIns="0" tIns="0" rIns="0" bIns="0" rtlCol="0" anchor="ctr"/>
          <a:lstStyle/>
          <a:p>
            <a:pPr>
              <a:lnSpc>
                <a:spcPct val="130000"/>
              </a:lnSpc>
            </a:pPr>
            <a:r>
              <a:rPr lang="en-US" sz="1200" b="1" dirty="0">
                <a:solidFill>
                  <a:srgbClr val="1447E6"/>
                </a:solidFill>
                <a:latin typeface="MiSans" pitchFamily="34" charset="0"/>
                <a:ea typeface="MiSans" pitchFamily="34" charset="-122"/>
                <a:cs typeface="MiSans" pitchFamily="34" charset="-120"/>
              </a:rPr>
              <a:t>Logistic Regression achieved the highest ROC-AUC score (0.803)</a:t>
            </a:r>
            <a:pPr>
              <a:lnSpc>
                <a:spcPct val="130000"/>
              </a:lnSpc>
            </a:pPr>
            <a:r>
              <a:rPr lang="en-US" sz="1200" dirty="0">
                <a:solidFill>
                  <a:srgbClr val="45556C"/>
                </a:solidFill>
                <a:latin typeface="MiSans" pitchFamily="34" charset="0"/>
                <a:ea typeface="MiSans" pitchFamily="34" charset="-122"/>
                <a:cs typeface="MiSans" pitchFamily="34" charset="-120"/>
              </a:rPr>
              <a:t>, indicating excellent discriminative ability between employees who will leave and those who will stay. All models performed above the random classifier baseline (diagonal line).</a:t>
            </a:r>
            <a:endParaRPr lang="en-US" sz="1600" dirty="0"/>
          </a:p>
        </p:txBody>
      </p:sp>
    </p:spTree>
  </p:cSld>
  <p:clrMapOvr>
    <a:masterClrMapping/>
  </p:clrMapOvr>
  <p:transition>
    <p:fade/>
    <p:spd val="med"/>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57275" y="357275"/>
            <a:ext cx="11548905" cy="214365"/>
          </a:xfrm>
          <a:prstGeom prst="rect">
            <a:avLst/>
          </a:prstGeom>
          <a:noFill/>
          <a:ln/>
        </p:spPr>
        <p:txBody>
          <a:bodyPr wrap="square" lIns="0" tIns="0" rIns="0" bIns="0" rtlCol="0" anchor="ctr"/>
          <a:lstStyle/>
          <a:p>
            <a:pPr>
              <a:lnSpc>
                <a:spcPct val="120000"/>
              </a:lnSpc>
            </a:pPr>
            <a:r>
              <a:rPr lang="en-US" sz="1125" b="1" spc="56" kern="0" dirty="0">
                <a:solidFill>
                  <a:srgbClr val="155DFC"/>
                </a:solidFill>
                <a:latin typeface="MiSans" pitchFamily="34" charset="0"/>
                <a:ea typeface="MiSans" pitchFamily="34" charset="-122"/>
                <a:cs typeface="MiSans" pitchFamily="34" charset="-120"/>
              </a:rPr>
              <a:t>DATASET &amp; IMPLEMENTATION</a:t>
            </a:r>
            <a:endParaRPr lang="en-US" sz="1600" dirty="0"/>
          </a:p>
        </p:txBody>
      </p:sp>
      <p:sp>
        <p:nvSpPr>
          <p:cNvPr id="3" name="Text 1"/>
          <p:cNvSpPr/>
          <p:nvPr/>
        </p:nvSpPr>
        <p:spPr>
          <a:xfrm>
            <a:off x="357275" y="643095"/>
            <a:ext cx="11691815" cy="428730"/>
          </a:xfrm>
          <a:prstGeom prst="rect">
            <a:avLst/>
          </a:prstGeom>
          <a:noFill/>
          <a:ln/>
        </p:spPr>
        <p:txBody>
          <a:bodyPr wrap="square" lIns="0" tIns="0" rIns="0" bIns="0" rtlCol="0" anchor="ctr"/>
          <a:lstStyle/>
          <a:p>
            <a:pPr>
              <a:lnSpc>
                <a:spcPct val="80000"/>
              </a:lnSpc>
            </a:pPr>
            <a:r>
              <a:rPr lang="en-US" sz="3376" b="1" dirty="0">
                <a:solidFill>
                  <a:srgbClr val="0F172B"/>
                </a:solidFill>
                <a:latin typeface="Noto Sans SC" pitchFamily="34" charset="0"/>
                <a:ea typeface="Noto Sans SC" pitchFamily="34" charset="-122"/>
                <a:cs typeface="Noto Sans SC" pitchFamily="34" charset="-120"/>
              </a:rPr>
              <a:t>Dataset Description &amp; Tools</a:t>
            </a:r>
            <a:endParaRPr lang="en-US" sz="1600" dirty="0"/>
          </a:p>
        </p:txBody>
      </p:sp>
      <p:sp>
        <p:nvSpPr>
          <p:cNvPr id="4" name="Shape 2"/>
          <p:cNvSpPr/>
          <p:nvPr/>
        </p:nvSpPr>
        <p:spPr>
          <a:xfrm>
            <a:off x="375138" y="1214734"/>
            <a:ext cx="5636009" cy="2965380"/>
          </a:xfrm>
          <a:custGeom>
            <a:avLst/>
            <a:gdLst/>
            <a:ahLst/>
            <a:cxnLst/>
            <a:rect l="l" t="t" r="r" b="b"/>
            <a:pathLst>
              <a:path w="5636009" h="2965380">
                <a:moveTo>
                  <a:pt x="35727" y="0"/>
                </a:moveTo>
                <a:lnTo>
                  <a:pt x="5528840" y="0"/>
                </a:lnTo>
                <a:cubicBezTo>
                  <a:pt x="5588028" y="0"/>
                  <a:pt x="5636009" y="47981"/>
                  <a:pt x="5636009" y="107169"/>
                </a:cubicBezTo>
                <a:lnTo>
                  <a:pt x="5636009" y="2858211"/>
                </a:lnTo>
                <a:cubicBezTo>
                  <a:pt x="5636009" y="2917399"/>
                  <a:pt x="5588028" y="2965380"/>
                  <a:pt x="5528840" y="2965380"/>
                </a:cubicBezTo>
                <a:lnTo>
                  <a:pt x="35727" y="2965380"/>
                </a:lnTo>
                <a:cubicBezTo>
                  <a:pt x="15996" y="2965380"/>
                  <a:pt x="0" y="2949384"/>
                  <a:pt x="0" y="2929653"/>
                </a:cubicBezTo>
                <a:lnTo>
                  <a:pt x="0" y="35727"/>
                </a:lnTo>
                <a:cubicBezTo>
                  <a:pt x="0" y="15996"/>
                  <a:pt x="15996" y="0"/>
                  <a:pt x="35727"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375138" y="1214734"/>
            <a:ext cx="35727" cy="2965380"/>
          </a:xfrm>
          <a:custGeom>
            <a:avLst/>
            <a:gdLst/>
            <a:ahLst/>
            <a:cxnLst/>
            <a:rect l="l" t="t" r="r" b="b"/>
            <a:pathLst>
              <a:path w="35727" h="2965380">
                <a:moveTo>
                  <a:pt x="35727" y="0"/>
                </a:moveTo>
                <a:lnTo>
                  <a:pt x="35727" y="0"/>
                </a:lnTo>
                <a:lnTo>
                  <a:pt x="35727" y="2965380"/>
                </a:lnTo>
                <a:lnTo>
                  <a:pt x="35727" y="2965380"/>
                </a:lnTo>
                <a:cubicBezTo>
                  <a:pt x="15996" y="2965380"/>
                  <a:pt x="0" y="2949384"/>
                  <a:pt x="0" y="2929653"/>
                </a:cubicBezTo>
                <a:lnTo>
                  <a:pt x="0" y="35727"/>
                </a:lnTo>
                <a:cubicBezTo>
                  <a:pt x="0" y="15996"/>
                  <a:pt x="15996" y="0"/>
                  <a:pt x="35727" y="0"/>
                </a:cubicBezTo>
                <a:close/>
              </a:path>
            </a:pathLst>
          </a:custGeom>
          <a:solidFill>
            <a:srgbClr val="155DFC"/>
          </a:solidFill>
          <a:ln/>
        </p:spPr>
      </p:sp>
      <p:sp>
        <p:nvSpPr>
          <p:cNvPr id="6" name="Shape 4"/>
          <p:cNvSpPr/>
          <p:nvPr/>
        </p:nvSpPr>
        <p:spPr>
          <a:xfrm>
            <a:off x="571640" y="1393371"/>
            <a:ext cx="500185" cy="500185"/>
          </a:xfrm>
          <a:custGeom>
            <a:avLst/>
            <a:gdLst/>
            <a:ahLst/>
            <a:cxnLst/>
            <a:rect l="l" t="t" r="r" b="b"/>
            <a:pathLst>
              <a:path w="500185" h="500185">
                <a:moveTo>
                  <a:pt x="107185" y="0"/>
                </a:moveTo>
                <a:lnTo>
                  <a:pt x="393000" y="0"/>
                </a:lnTo>
                <a:cubicBezTo>
                  <a:pt x="452196" y="0"/>
                  <a:pt x="500185" y="47988"/>
                  <a:pt x="500185" y="107185"/>
                </a:cubicBezTo>
                <a:lnTo>
                  <a:pt x="500185" y="393000"/>
                </a:lnTo>
                <a:cubicBezTo>
                  <a:pt x="500185" y="452196"/>
                  <a:pt x="452196" y="500185"/>
                  <a:pt x="393000" y="500185"/>
                </a:cubicBezTo>
                <a:lnTo>
                  <a:pt x="107185" y="500185"/>
                </a:lnTo>
                <a:cubicBezTo>
                  <a:pt x="47988" y="500185"/>
                  <a:pt x="0" y="452196"/>
                  <a:pt x="0" y="393000"/>
                </a:cubicBezTo>
                <a:lnTo>
                  <a:pt x="0" y="107185"/>
                </a:lnTo>
                <a:cubicBezTo>
                  <a:pt x="0" y="47988"/>
                  <a:pt x="47988" y="0"/>
                  <a:pt x="107185"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743578" y="1554145"/>
            <a:ext cx="156308" cy="178637"/>
          </a:xfrm>
          <a:custGeom>
            <a:avLst/>
            <a:gdLst/>
            <a:ahLst/>
            <a:cxnLst/>
            <a:rect l="l" t="t" r="r" b="b"/>
            <a:pathLst>
              <a:path w="156308" h="178637">
                <a:moveTo>
                  <a:pt x="156308" y="71804"/>
                </a:moveTo>
                <a:cubicBezTo>
                  <a:pt x="151144" y="75223"/>
                  <a:pt x="145213" y="77979"/>
                  <a:pt x="139037" y="80177"/>
                </a:cubicBezTo>
                <a:cubicBezTo>
                  <a:pt x="122639" y="86039"/>
                  <a:pt x="101112" y="89319"/>
                  <a:pt x="78154" y="89319"/>
                </a:cubicBezTo>
                <a:cubicBezTo>
                  <a:pt x="55196" y="89319"/>
                  <a:pt x="33634" y="86004"/>
                  <a:pt x="17271" y="80177"/>
                </a:cubicBezTo>
                <a:cubicBezTo>
                  <a:pt x="11130" y="77979"/>
                  <a:pt x="5164" y="75223"/>
                  <a:pt x="0" y="71804"/>
                </a:cubicBezTo>
                <a:lnTo>
                  <a:pt x="0" y="100484"/>
                </a:lnTo>
                <a:cubicBezTo>
                  <a:pt x="0" y="115905"/>
                  <a:pt x="34995" y="128396"/>
                  <a:pt x="78154" y="128396"/>
                </a:cubicBezTo>
                <a:cubicBezTo>
                  <a:pt x="121313" y="128396"/>
                  <a:pt x="156308" y="115905"/>
                  <a:pt x="156308" y="100484"/>
                </a:cubicBezTo>
                <a:lnTo>
                  <a:pt x="156308" y="71804"/>
                </a:lnTo>
                <a:close/>
                <a:moveTo>
                  <a:pt x="156308" y="44659"/>
                </a:moveTo>
                <a:lnTo>
                  <a:pt x="156308" y="27912"/>
                </a:lnTo>
                <a:cubicBezTo>
                  <a:pt x="156308" y="12491"/>
                  <a:pt x="121313" y="0"/>
                  <a:pt x="78154" y="0"/>
                </a:cubicBezTo>
                <a:cubicBezTo>
                  <a:pt x="34995" y="0"/>
                  <a:pt x="0" y="12491"/>
                  <a:pt x="0" y="27912"/>
                </a:cubicBezTo>
                <a:lnTo>
                  <a:pt x="0" y="44659"/>
                </a:lnTo>
                <a:cubicBezTo>
                  <a:pt x="0" y="60081"/>
                  <a:pt x="34995" y="72571"/>
                  <a:pt x="78154" y="72571"/>
                </a:cubicBezTo>
                <a:cubicBezTo>
                  <a:pt x="121313" y="72571"/>
                  <a:pt x="156308" y="60081"/>
                  <a:pt x="156308" y="44659"/>
                </a:cubicBezTo>
                <a:close/>
                <a:moveTo>
                  <a:pt x="139037" y="136002"/>
                </a:moveTo>
                <a:cubicBezTo>
                  <a:pt x="122674" y="141828"/>
                  <a:pt x="101146" y="145143"/>
                  <a:pt x="78154" y="145143"/>
                </a:cubicBezTo>
                <a:cubicBezTo>
                  <a:pt x="55161" y="145143"/>
                  <a:pt x="33634" y="141828"/>
                  <a:pt x="17271" y="136002"/>
                </a:cubicBezTo>
                <a:cubicBezTo>
                  <a:pt x="11130" y="133804"/>
                  <a:pt x="5164" y="131047"/>
                  <a:pt x="0" y="127628"/>
                </a:cubicBezTo>
                <a:lnTo>
                  <a:pt x="0" y="150725"/>
                </a:lnTo>
                <a:cubicBezTo>
                  <a:pt x="0" y="166147"/>
                  <a:pt x="34995" y="178637"/>
                  <a:pt x="78154" y="178637"/>
                </a:cubicBezTo>
                <a:cubicBezTo>
                  <a:pt x="121313" y="178637"/>
                  <a:pt x="156308" y="166147"/>
                  <a:pt x="156308" y="150725"/>
                </a:cubicBezTo>
                <a:lnTo>
                  <a:pt x="156308" y="127628"/>
                </a:lnTo>
                <a:cubicBezTo>
                  <a:pt x="151144" y="131047"/>
                  <a:pt x="145213" y="133804"/>
                  <a:pt x="139037" y="136002"/>
                </a:cubicBezTo>
                <a:close/>
              </a:path>
            </a:pathLst>
          </a:custGeom>
          <a:solidFill>
            <a:srgbClr val="FFFFFF"/>
          </a:solidFill>
          <a:ln/>
        </p:spPr>
      </p:sp>
      <p:sp>
        <p:nvSpPr>
          <p:cNvPr id="8" name="Text 6"/>
          <p:cNvSpPr/>
          <p:nvPr/>
        </p:nvSpPr>
        <p:spPr>
          <a:xfrm>
            <a:off x="1179007" y="1500554"/>
            <a:ext cx="2715288" cy="285820"/>
          </a:xfrm>
          <a:prstGeom prst="rect">
            <a:avLst/>
          </a:prstGeom>
          <a:noFill/>
          <a:ln/>
        </p:spPr>
        <p:txBody>
          <a:bodyPr wrap="square" lIns="0" tIns="0" rIns="0" bIns="0" rtlCol="0" anchor="ctr"/>
          <a:lstStyle/>
          <a:p>
            <a:pPr>
              <a:lnSpc>
                <a:spcPct val="110000"/>
              </a:lnSpc>
            </a:pPr>
            <a:r>
              <a:rPr lang="en-US" sz="1688" b="1" dirty="0">
                <a:solidFill>
                  <a:srgbClr val="1D293D"/>
                </a:solidFill>
                <a:latin typeface="Noto Sans SC" pitchFamily="34" charset="0"/>
                <a:ea typeface="Noto Sans SC" pitchFamily="34" charset="-122"/>
                <a:cs typeface="Noto Sans SC" pitchFamily="34" charset="-120"/>
              </a:rPr>
              <a:t>IBM HR Analytics Dataset</a:t>
            </a:r>
            <a:endParaRPr lang="en-US" sz="1600" dirty="0"/>
          </a:p>
        </p:txBody>
      </p:sp>
      <p:sp>
        <p:nvSpPr>
          <p:cNvPr id="9" name="Shape 7"/>
          <p:cNvSpPr/>
          <p:nvPr/>
        </p:nvSpPr>
        <p:spPr>
          <a:xfrm>
            <a:off x="571640" y="2036466"/>
            <a:ext cx="2572378" cy="750277"/>
          </a:xfrm>
          <a:custGeom>
            <a:avLst/>
            <a:gdLst/>
            <a:ahLst/>
            <a:cxnLst/>
            <a:rect l="l" t="t" r="r" b="b"/>
            <a:pathLst>
              <a:path w="2572378" h="750277">
                <a:moveTo>
                  <a:pt x="71456" y="0"/>
                </a:moveTo>
                <a:lnTo>
                  <a:pt x="2500922" y="0"/>
                </a:lnTo>
                <a:cubicBezTo>
                  <a:pt x="2540386" y="0"/>
                  <a:pt x="2572378" y="31992"/>
                  <a:pt x="2572378" y="71456"/>
                </a:cubicBezTo>
                <a:lnTo>
                  <a:pt x="2572378" y="678821"/>
                </a:lnTo>
                <a:cubicBezTo>
                  <a:pt x="2572378" y="718285"/>
                  <a:pt x="2540386" y="750277"/>
                  <a:pt x="2500922" y="750277"/>
                </a:cubicBezTo>
                <a:lnTo>
                  <a:pt x="71456" y="750277"/>
                </a:lnTo>
                <a:cubicBezTo>
                  <a:pt x="32019" y="750277"/>
                  <a:pt x="0" y="718258"/>
                  <a:pt x="0" y="678821"/>
                </a:cubicBezTo>
                <a:lnTo>
                  <a:pt x="0" y="71456"/>
                </a:lnTo>
                <a:cubicBezTo>
                  <a:pt x="0" y="31992"/>
                  <a:pt x="31992" y="0"/>
                  <a:pt x="71456"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10" name="Text 8"/>
          <p:cNvSpPr/>
          <p:nvPr/>
        </p:nvSpPr>
        <p:spPr>
          <a:xfrm>
            <a:off x="611833" y="2143648"/>
            <a:ext cx="2491991" cy="321547"/>
          </a:xfrm>
          <a:prstGeom prst="rect">
            <a:avLst/>
          </a:prstGeom>
          <a:noFill/>
          <a:ln/>
        </p:spPr>
        <p:txBody>
          <a:bodyPr wrap="square" lIns="0" tIns="0" rIns="0" bIns="0" rtlCol="0" anchor="ctr"/>
          <a:lstStyle/>
          <a:p>
            <a:pPr algn="ctr">
              <a:lnSpc>
                <a:spcPct val="100000"/>
              </a:lnSpc>
            </a:pPr>
            <a:r>
              <a:rPr lang="en-US" sz="2110" b="1" dirty="0">
                <a:solidFill>
                  <a:srgbClr val="155DFC"/>
                </a:solidFill>
                <a:latin typeface="Noto Sans SC" pitchFamily="34" charset="0"/>
                <a:ea typeface="Noto Sans SC" pitchFamily="34" charset="-122"/>
                <a:cs typeface="Noto Sans SC" pitchFamily="34" charset="-120"/>
              </a:rPr>
              <a:t>1,470</a:t>
            </a:r>
            <a:endParaRPr lang="en-US" sz="1600" dirty="0"/>
          </a:p>
        </p:txBody>
      </p:sp>
      <p:sp>
        <p:nvSpPr>
          <p:cNvPr id="11" name="Text 9"/>
          <p:cNvSpPr/>
          <p:nvPr/>
        </p:nvSpPr>
        <p:spPr>
          <a:xfrm>
            <a:off x="647560" y="2500923"/>
            <a:ext cx="2420536" cy="178637"/>
          </a:xfrm>
          <a:prstGeom prst="rect">
            <a:avLst/>
          </a:prstGeom>
          <a:noFill/>
          <a:ln/>
        </p:spPr>
        <p:txBody>
          <a:bodyPr wrap="square" lIns="0" tIns="0" rIns="0" bIns="0" rtlCol="0" anchor="ctr"/>
          <a:lstStyle/>
          <a:p>
            <a:pPr algn="ctr">
              <a:lnSpc>
                <a:spcPct val="120000"/>
              </a:lnSpc>
            </a:pPr>
            <a:r>
              <a:rPr lang="en-US" sz="985" dirty="0">
                <a:solidFill>
                  <a:srgbClr val="45556C"/>
                </a:solidFill>
                <a:latin typeface="MiSans" pitchFamily="34" charset="0"/>
                <a:ea typeface="MiSans" pitchFamily="34" charset="-122"/>
                <a:cs typeface="MiSans" pitchFamily="34" charset="-120"/>
              </a:rPr>
              <a:t>Employee Records</a:t>
            </a:r>
            <a:endParaRPr lang="en-US" sz="1600" dirty="0"/>
          </a:p>
        </p:txBody>
      </p:sp>
      <p:sp>
        <p:nvSpPr>
          <p:cNvPr id="12" name="Shape 10"/>
          <p:cNvSpPr/>
          <p:nvPr/>
        </p:nvSpPr>
        <p:spPr>
          <a:xfrm>
            <a:off x="3254131" y="2036466"/>
            <a:ext cx="2572378" cy="750277"/>
          </a:xfrm>
          <a:custGeom>
            <a:avLst/>
            <a:gdLst/>
            <a:ahLst/>
            <a:cxnLst/>
            <a:rect l="l" t="t" r="r" b="b"/>
            <a:pathLst>
              <a:path w="2572378" h="750277">
                <a:moveTo>
                  <a:pt x="71456" y="0"/>
                </a:moveTo>
                <a:lnTo>
                  <a:pt x="2500922" y="0"/>
                </a:lnTo>
                <a:cubicBezTo>
                  <a:pt x="2540386" y="0"/>
                  <a:pt x="2572378" y="31992"/>
                  <a:pt x="2572378" y="71456"/>
                </a:cubicBezTo>
                <a:lnTo>
                  <a:pt x="2572378" y="678821"/>
                </a:lnTo>
                <a:cubicBezTo>
                  <a:pt x="2572378" y="718285"/>
                  <a:pt x="2540386" y="750277"/>
                  <a:pt x="2500922" y="750277"/>
                </a:cubicBezTo>
                <a:lnTo>
                  <a:pt x="71456" y="750277"/>
                </a:lnTo>
                <a:cubicBezTo>
                  <a:pt x="32019" y="750277"/>
                  <a:pt x="0" y="718258"/>
                  <a:pt x="0" y="678821"/>
                </a:cubicBezTo>
                <a:lnTo>
                  <a:pt x="0" y="71456"/>
                </a:lnTo>
                <a:cubicBezTo>
                  <a:pt x="0" y="31992"/>
                  <a:pt x="31992" y="0"/>
                  <a:pt x="71456"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13" name="Text 11"/>
          <p:cNvSpPr/>
          <p:nvPr/>
        </p:nvSpPr>
        <p:spPr>
          <a:xfrm>
            <a:off x="3294324" y="2143648"/>
            <a:ext cx="2491991" cy="321547"/>
          </a:xfrm>
          <a:prstGeom prst="rect">
            <a:avLst/>
          </a:prstGeom>
          <a:noFill/>
          <a:ln/>
        </p:spPr>
        <p:txBody>
          <a:bodyPr wrap="square" lIns="0" tIns="0" rIns="0" bIns="0" rtlCol="0" anchor="ctr"/>
          <a:lstStyle/>
          <a:p>
            <a:pPr algn="ctr">
              <a:lnSpc>
                <a:spcPct val="100000"/>
              </a:lnSpc>
            </a:pPr>
            <a:r>
              <a:rPr lang="en-US" sz="2110" b="1" dirty="0">
                <a:solidFill>
                  <a:srgbClr val="155DFC"/>
                </a:solidFill>
                <a:latin typeface="Noto Sans SC" pitchFamily="34" charset="0"/>
                <a:ea typeface="Noto Sans SC" pitchFamily="34" charset="-122"/>
                <a:cs typeface="Noto Sans SC" pitchFamily="34" charset="-120"/>
              </a:rPr>
              <a:t>35</a:t>
            </a:r>
            <a:endParaRPr lang="en-US" sz="1600" dirty="0"/>
          </a:p>
        </p:txBody>
      </p:sp>
      <p:sp>
        <p:nvSpPr>
          <p:cNvPr id="14" name="Text 12"/>
          <p:cNvSpPr/>
          <p:nvPr/>
        </p:nvSpPr>
        <p:spPr>
          <a:xfrm>
            <a:off x="3330052" y="2500923"/>
            <a:ext cx="2420536" cy="178637"/>
          </a:xfrm>
          <a:prstGeom prst="rect">
            <a:avLst/>
          </a:prstGeom>
          <a:noFill/>
          <a:ln/>
        </p:spPr>
        <p:txBody>
          <a:bodyPr wrap="square" lIns="0" tIns="0" rIns="0" bIns="0" rtlCol="0" anchor="ctr"/>
          <a:lstStyle/>
          <a:p>
            <a:pPr algn="ctr">
              <a:lnSpc>
                <a:spcPct val="120000"/>
              </a:lnSpc>
            </a:pPr>
            <a:r>
              <a:rPr lang="en-US" sz="985" dirty="0">
                <a:solidFill>
                  <a:srgbClr val="45556C"/>
                </a:solidFill>
                <a:latin typeface="MiSans" pitchFamily="34" charset="0"/>
                <a:ea typeface="MiSans" pitchFamily="34" charset="-122"/>
                <a:cs typeface="MiSans" pitchFamily="34" charset="-120"/>
              </a:rPr>
              <a:t>Features</a:t>
            </a:r>
            <a:endParaRPr lang="en-US" sz="1600" dirty="0"/>
          </a:p>
        </p:txBody>
      </p:sp>
      <p:sp>
        <p:nvSpPr>
          <p:cNvPr id="15" name="Shape 13"/>
          <p:cNvSpPr/>
          <p:nvPr/>
        </p:nvSpPr>
        <p:spPr>
          <a:xfrm>
            <a:off x="598435" y="2965380"/>
            <a:ext cx="125046" cy="142910"/>
          </a:xfrm>
          <a:custGeom>
            <a:avLst/>
            <a:gdLst/>
            <a:ahLst/>
            <a:cxnLst/>
            <a:rect l="l" t="t" r="r" b="b"/>
            <a:pathLst>
              <a:path w="125046" h="142910">
                <a:moveTo>
                  <a:pt x="121362" y="19566"/>
                </a:moveTo>
                <a:cubicBezTo>
                  <a:pt x="125353" y="22469"/>
                  <a:pt x="126246" y="28052"/>
                  <a:pt x="123344" y="32043"/>
                </a:cubicBezTo>
                <a:lnTo>
                  <a:pt x="51889" y="130294"/>
                </a:lnTo>
                <a:cubicBezTo>
                  <a:pt x="50353" y="132415"/>
                  <a:pt x="47981" y="133727"/>
                  <a:pt x="45357" y="133950"/>
                </a:cubicBezTo>
                <a:cubicBezTo>
                  <a:pt x="42733" y="134173"/>
                  <a:pt x="40193" y="133196"/>
                  <a:pt x="38351" y="131354"/>
                </a:cubicBezTo>
                <a:lnTo>
                  <a:pt x="2624" y="95627"/>
                </a:lnTo>
                <a:cubicBezTo>
                  <a:pt x="-865" y="92138"/>
                  <a:pt x="-865" y="86472"/>
                  <a:pt x="2624" y="82983"/>
                </a:cubicBezTo>
                <a:cubicBezTo>
                  <a:pt x="6113" y="79494"/>
                  <a:pt x="11779" y="79494"/>
                  <a:pt x="15268" y="82983"/>
                </a:cubicBezTo>
                <a:lnTo>
                  <a:pt x="43599" y="111313"/>
                </a:lnTo>
                <a:lnTo>
                  <a:pt x="108913" y="21520"/>
                </a:lnTo>
                <a:cubicBezTo>
                  <a:pt x="111816" y="17529"/>
                  <a:pt x="117398" y="16636"/>
                  <a:pt x="121390" y="19538"/>
                </a:cubicBezTo>
                <a:close/>
              </a:path>
            </a:pathLst>
          </a:custGeom>
          <a:solidFill>
            <a:srgbClr val="2B7FFF"/>
          </a:solidFill>
          <a:ln/>
        </p:spPr>
      </p:sp>
      <p:sp>
        <p:nvSpPr>
          <p:cNvPr id="16" name="Text 14"/>
          <p:cNvSpPr/>
          <p:nvPr/>
        </p:nvSpPr>
        <p:spPr>
          <a:xfrm>
            <a:off x="821732" y="2929653"/>
            <a:ext cx="3135086"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Demographic data (Age, Gender, Marital Status)</a:t>
            </a:r>
            <a:endParaRPr lang="en-US" sz="1600" dirty="0"/>
          </a:p>
        </p:txBody>
      </p:sp>
      <p:sp>
        <p:nvSpPr>
          <p:cNvPr id="17" name="Shape 15"/>
          <p:cNvSpPr/>
          <p:nvPr/>
        </p:nvSpPr>
        <p:spPr>
          <a:xfrm>
            <a:off x="598435" y="3251200"/>
            <a:ext cx="125046" cy="142910"/>
          </a:xfrm>
          <a:custGeom>
            <a:avLst/>
            <a:gdLst/>
            <a:ahLst/>
            <a:cxnLst/>
            <a:rect l="l" t="t" r="r" b="b"/>
            <a:pathLst>
              <a:path w="125046" h="142910">
                <a:moveTo>
                  <a:pt x="121362" y="19566"/>
                </a:moveTo>
                <a:cubicBezTo>
                  <a:pt x="125353" y="22469"/>
                  <a:pt x="126246" y="28052"/>
                  <a:pt x="123344" y="32043"/>
                </a:cubicBezTo>
                <a:lnTo>
                  <a:pt x="51889" y="130294"/>
                </a:lnTo>
                <a:cubicBezTo>
                  <a:pt x="50353" y="132415"/>
                  <a:pt x="47981" y="133727"/>
                  <a:pt x="45357" y="133950"/>
                </a:cubicBezTo>
                <a:cubicBezTo>
                  <a:pt x="42733" y="134173"/>
                  <a:pt x="40193" y="133196"/>
                  <a:pt x="38351" y="131354"/>
                </a:cubicBezTo>
                <a:lnTo>
                  <a:pt x="2624" y="95627"/>
                </a:lnTo>
                <a:cubicBezTo>
                  <a:pt x="-865" y="92138"/>
                  <a:pt x="-865" y="86472"/>
                  <a:pt x="2624" y="82983"/>
                </a:cubicBezTo>
                <a:cubicBezTo>
                  <a:pt x="6113" y="79494"/>
                  <a:pt x="11779" y="79494"/>
                  <a:pt x="15268" y="82983"/>
                </a:cubicBezTo>
                <a:lnTo>
                  <a:pt x="43599" y="111313"/>
                </a:lnTo>
                <a:lnTo>
                  <a:pt x="108913" y="21520"/>
                </a:lnTo>
                <a:cubicBezTo>
                  <a:pt x="111816" y="17529"/>
                  <a:pt x="117398" y="16636"/>
                  <a:pt x="121390" y="19538"/>
                </a:cubicBezTo>
                <a:close/>
              </a:path>
            </a:pathLst>
          </a:custGeom>
          <a:solidFill>
            <a:srgbClr val="2B7FFF"/>
          </a:solidFill>
          <a:ln/>
        </p:spPr>
      </p:sp>
      <p:sp>
        <p:nvSpPr>
          <p:cNvPr id="18" name="Text 16"/>
          <p:cNvSpPr/>
          <p:nvPr/>
        </p:nvSpPr>
        <p:spPr>
          <a:xfrm>
            <a:off x="821732" y="3215473"/>
            <a:ext cx="3358382"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Job-related attributes (Department, Job Role, Level)</a:t>
            </a:r>
            <a:endParaRPr lang="en-US" sz="1600" dirty="0"/>
          </a:p>
        </p:txBody>
      </p:sp>
      <p:sp>
        <p:nvSpPr>
          <p:cNvPr id="19" name="Shape 17"/>
          <p:cNvSpPr/>
          <p:nvPr/>
        </p:nvSpPr>
        <p:spPr>
          <a:xfrm>
            <a:off x="598435" y="3537020"/>
            <a:ext cx="125046" cy="142910"/>
          </a:xfrm>
          <a:custGeom>
            <a:avLst/>
            <a:gdLst/>
            <a:ahLst/>
            <a:cxnLst/>
            <a:rect l="l" t="t" r="r" b="b"/>
            <a:pathLst>
              <a:path w="125046" h="142910">
                <a:moveTo>
                  <a:pt x="121362" y="19566"/>
                </a:moveTo>
                <a:cubicBezTo>
                  <a:pt x="125353" y="22469"/>
                  <a:pt x="126246" y="28052"/>
                  <a:pt x="123344" y="32043"/>
                </a:cubicBezTo>
                <a:lnTo>
                  <a:pt x="51889" y="130294"/>
                </a:lnTo>
                <a:cubicBezTo>
                  <a:pt x="50353" y="132415"/>
                  <a:pt x="47981" y="133727"/>
                  <a:pt x="45357" y="133950"/>
                </a:cubicBezTo>
                <a:cubicBezTo>
                  <a:pt x="42733" y="134173"/>
                  <a:pt x="40193" y="133196"/>
                  <a:pt x="38351" y="131354"/>
                </a:cubicBezTo>
                <a:lnTo>
                  <a:pt x="2624" y="95627"/>
                </a:lnTo>
                <a:cubicBezTo>
                  <a:pt x="-865" y="92138"/>
                  <a:pt x="-865" y="86472"/>
                  <a:pt x="2624" y="82983"/>
                </a:cubicBezTo>
                <a:cubicBezTo>
                  <a:pt x="6113" y="79494"/>
                  <a:pt x="11779" y="79494"/>
                  <a:pt x="15268" y="82983"/>
                </a:cubicBezTo>
                <a:lnTo>
                  <a:pt x="43599" y="111313"/>
                </a:lnTo>
                <a:lnTo>
                  <a:pt x="108913" y="21520"/>
                </a:lnTo>
                <a:cubicBezTo>
                  <a:pt x="111816" y="17529"/>
                  <a:pt x="117398" y="16636"/>
                  <a:pt x="121390" y="19538"/>
                </a:cubicBezTo>
                <a:close/>
              </a:path>
            </a:pathLst>
          </a:custGeom>
          <a:solidFill>
            <a:srgbClr val="2B7FFF"/>
          </a:solidFill>
          <a:ln/>
        </p:spPr>
      </p:sp>
      <p:sp>
        <p:nvSpPr>
          <p:cNvPr id="20" name="Text 18"/>
          <p:cNvSpPr/>
          <p:nvPr/>
        </p:nvSpPr>
        <p:spPr>
          <a:xfrm>
            <a:off x="821732" y="3501292"/>
            <a:ext cx="2974312"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Compensation (Monthly Income, Hourly Rate)</a:t>
            </a:r>
            <a:endParaRPr lang="en-US" sz="1600" dirty="0"/>
          </a:p>
        </p:txBody>
      </p:sp>
      <p:sp>
        <p:nvSpPr>
          <p:cNvPr id="21" name="Shape 19"/>
          <p:cNvSpPr/>
          <p:nvPr/>
        </p:nvSpPr>
        <p:spPr>
          <a:xfrm>
            <a:off x="598435" y="3822840"/>
            <a:ext cx="125046" cy="142910"/>
          </a:xfrm>
          <a:custGeom>
            <a:avLst/>
            <a:gdLst/>
            <a:ahLst/>
            <a:cxnLst/>
            <a:rect l="l" t="t" r="r" b="b"/>
            <a:pathLst>
              <a:path w="125046" h="142910">
                <a:moveTo>
                  <a:pt x="121362" y="19566"/>
                </a:moveTo>
                <a:cubicBezTo>
                  <a:pt x="125353" y="22469"/>
                  <a:pt x="126246" y="28052"/>
                  <a:pt x="123344" y="32043"/>
                </a:cubicBezTo>
                <a:lnTo>
                  <a:pt x="51889" y="130294"/>
                </a:lnTo>
                <a:cubicBezTo>
                  <a:pt x="50353" y="132415"/>
                  <a:pt x="47981" y="133727"/>
                  <a:pt x="45357" y="133950"/>
                </a:cubicBezTo>
                <a:cubicBezTo>
                  <a:pt x="42733" y="134173"/>
                  <a:pt x="40193" y="133196"/>
                  <a:pt x="38351" y="131354"/>
                </a:cubicBezTo>
                <a:lnTo>
                  <a:pt x="2624" y="95627"/>
                </a:lnTo>
                <a:cubicBezTo>
                  <a:pt x="-865" y="92138"/>
                  <a:pt x="-865" y="86472"/>
                  <a:pt x="2624" y="82983"/>
                </a:cubicBezTo>
                <a:cubicBezTo>
                  <a:pt x="6113" y="79494"/>
                  <a:pt x="11779" y="79494"/>
                  <a:pt x="15268" y="82983"/>
                </a:cubicBezTo>
                <a:lnTo>
                  <a:pt x="43599" y="111313"/>
                </a:lnTo>
                <a:lnTo>
                  <a:pt x="108913" y="21520"/>
                </a:lnTo>
                <a:cubicBezTo>
                  <a:pt x="111816" y="17529"/>
                  <a:pt x="117398" y="16636"/>
                  <a:pt x="121390" y="19538"/>
                </a:cubicBezTo>
                <a:close/>
              </a:path>
            </a:pathLst>
          </a:custGeom>
          <a:solidFill>
            <a:srgbClr val="2B7FFF"/>
          </a:solidFill>
          <a:ln/>
        </p:spPr>
      </p:sp>
      <p:sp>
        <p:nvSpPr>
          <p:cNvPr id="22" name="Text 20"/>
          <p:cNvSpPr/>
          <p:nvPr/>
        </p:nvSpPr>
        <p:spPr>
          <a:xfrm>
            <a:off x="821732" y="3787112"/>
            <a:ext cx="3251200"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Satisfaction metrics (Job, Environment, Work-Life)</a:t>
            </a:r>
            <a:endParaRPr lang="en-US" sz="1600" dirty="0"/>
          </a:p>
        </p:txBody>
      </p:sp>
      <p:sp>
        <p:nvSpPr>
          <p:cNvPr id="23" name="Shape 21"/>
          <p:cNvSpPr/>
          <p:nvPr/>
        </p:nvSpPr>
        <p:spPr>
          <a:xfrm>
            <a:off x="375138" y="4323024"/>
            <a:ext cx="5636009" cy="1786374"/>
          </a:xfrm>
          <a:custGeom>
            <a:avLst/>
            <a:gdLst/>
            <a:ahLst/>
            <a:cxnLst/>
            <a:rect l="l" t="t" r="r" b="b"/>
            <a:pathLst>
              <a:path w="5636009" h="1786374">
                <a:moveTo>
                  <a:pt x="35727" y="0"/>
                </a:moveTo>
                <a:lnTo>
                  <a:pt x="5528826" y="0"/>
                </a:lnTo>
                <a:cubicBezTo>
                  <a:pt x="5588022" y="0"/>
                  <a:pt x="5636009" y="47987"/>
                  <a:pt x="5636009" y="107182"/>
                </a:cubicBezTo>
                <a:lnTo>
                  <a:pt x="5636009" y="1679191"/>
                </a:lnTo>
                <a:cubicBezTo>
                  <a:pt x="5636009" y="1738386"/>
                  <a:pt x="5588022" y="1786374"/>
                  <a:pt x="5528826" y="1786374"/>
                </a:cubicBezTo>
                <a:lnTo>
                  <a:pt x="35727" y="1786374"/>
                </a:lnTo>
                <a:cubicBezTo>
                  <a:pt x="15996" y="1786374"/>
                  <a:pt x="0" y="1770378"/>
                  <a:pt x="0" y="1750646"/>
                </a:cubicBezTo>
                <a:lnTo>
                  <a:pt x="0" y="35727"/>
                </a:lnTo>
                <a:cubicBezTo>
                  <a:pt x="0" y="15996"/>
                  <a:pt x="15996" y="0"/>
                  <a:pt x="35727" y="0"/>
                </a:cubicBezTo>
                <a:close/>
              </a:path>
            </a:pathLst>
          </a:custGeom>
          <a:gradFill rotWithShape="1" flip="none">
            <a:gsLst>
              <a:gs pos="0">
                <a:srgbClr val="ECFDF5"/>
              </a:gs>
              <a:gs pos="100000">
                <a:srgbClr val="F0FDFA"/>
              </a:gs>
            </a:gsLst>
            <a:lin ang="2700000" scaled="1"/>
          </a:gradFill>
          <a:ln/>
        </p:spPr>
      </p:sp>
      <p:sp>
        <p:nvSpPr>
          <p:cNvPr id="24" name="Shape 22"/>
          <p:cNvSpPr/>
          <p:nvPr/>
        </p:nvSpPr>
        <p:spPr>
          <a:xfrm>
            <a:off x="375138" y="4323024"/>
            <a:ext cx="35727" cy="1786374"/>
          </a:xfrm>
          <a:custGeom>
            <a:avLst/>
            <a:gdLst/>
            <a:ahLst/>
            <a:cxnLst/>
            <a:rect l="l" t="t" r="r" b="b"/>
            <a:pathLst>
              <a:path w="35727" h="1786374">
                <a:moveTo>
                  <a:pt x="35727" y="0"/>
                </a:moveTo>
                <a:lnTo>
                  <a:pt x="35727" y="0"/>
                </a:lnTo>
                <a:lnTo>
                  <a:pt x="35727" y="1786374"/>
                </a:lnTo>
                <a:lnTo>
                  <a:pt x="35727" y="1786374"/>
                </a:lnTo>
                <a:cubicBezTo>
                  <a:pt x="15996" y="1786374"/>
                  <a:pt x="0" y="1770378"/>
                  <a:pt x="0" y="1750646"/>
                </a:cubicBezTo>
                <a:lnTo>
                  <a:pt x="0" y="35727"/>
                </a:lnTo>
                <a:cubicBezTo>
                  <a:pt x="0" y="15996"/>
                  <a:pt x="15996" y="0"/>
                  <a:pt x="35727" y="0"/>
                </a:cubicBezTo>
                <a:close/>
              </a:path>
            </a:pathLst>
          </a:custGeom>
          <a:solidFill>
            <a:srgbClr val="009966"/>
          </a:solidFill>
          <a:ln/>
        </p:spPr>
      </p:sp>
      <p:sp>
        <p:nvSpPr>
          <p:cNvPr id="25" name="Shape 23"/>
          <p:cNvSpPr/>
          <p:nvPr/>
        </p:nvSpPr>
        <p:spPr>
          <a:xfrm>
            <a:off x="571640" y="4537389"/>
            <a:ext cx="223297" cy="178637"/>
          </a:xfrm>
          <a:custGeom>
            <a:avLst/>
            <a:gdLst/>
            <a:ahLst/>
            <a:cxnLst/>
            <a:rect l="l" t="t" r="r" b="b"/>
            <a:pathLst>
              <a:path w="223297" h="178637">
                <a:moveTo>
                  <a:pt x="145108" y="73444"/>
                </a:moveTo>
                <a:cubicBezTo>
                  <a:pt x="149365" y="72292"/>
                  <a:pt x="153830" y="74316"/>
                  <a:pt x="155749" y="78259"/>
                </a:cubicBezTo>
                <a:lnTo>
                  <a:pt x="162239" y="91377"/>
                </a:lnTo>
                <a:cubicBezTo>
                  <a:pt x="165833" y="91866"/>
                  <a:pt x="169357" y="92843"/>
                  <a:pt x="172671" y="94203"/>
                </a:cubicBezTo>
                <a:lnTo>
                  <a:pt x="184883" y="86074"/>
                </a:lnTo>
                <a:cubicBezTo>
                  <a:pt x="188546" y="83632"/>
                  <a:pt x="193396" y="84120"/>
                  <a:pt x="196501" y="87225"/>
                </a:cubicBezTo>
                <a:lnTo>
                  <a:pt x="203200" y="93924"/>
                </a:lnTo>
                <a:cubicBezTo>
                  <a:pt x="206305" y="97029"/>
                  <a:pt x="206794" y="101914"/>
                  <a:pt x="204351" y="105543"/>
                </a:cubicBezTo>
                <a:lnTo>
                  <a:pt x="196222" y="117719"/>
                </a:lnTo>
                <a:cubicBezTo>
                  <a:pt x="196885" y="119359"/>
                  <a:pt x="197478" y="121069"/>
                  <a:pt x="197966" y="122848"/>
                </a:cubicBezTo>
                <a:cubicBezTo>
                  <a:pt x="198455" y="124627"/>
                  <a:pt x="198769" y="126372"/>
                  <a:pt x="199013" y="128151"/>
                </a:cubicBezTo>
                <a:lnTo>
                  <a:pt x="212167" y="134641"/>
                </a:lnTo>
                <a:cubicBezTo>
                  <a:pt x="216109" y="136595"/>
                  <a:pt x="218133" y="141061"/>
                  <a:pt x="216982" y="145282"/>
                </a:cubicBezTo>
                <a:lnTo>
                  <a:pt x="214539" y="154424"/>
                </a:lnTo>
                <a:cubicBezTo>
                  <a:pt x="213388" y="158645"/>
                  <a:pt x="209445" y="161506"/>
                  <a:pt x="205049" y="161227"/>
                </a:cubicBezTo>
                <a:lnTo>
                  <a:pt x="190395" y="160285"/>
                </a:lnTo>
                <a:cubicBezTo>
                  <a:pt x="188197" y="163111"/>
                  <a:pt x="185650" y="165728"/>
                  <a:pt x="182754" y="167961"/>
                </a:cubicBezTo>
                <a:lnTo>
                  <a:pt x="183696" y="182580"/>
                </a:lnTo>
                <a:cubicBezTo>
                  <a:pt x="183976" y="186976"/>
                  <a:pt x="181115" y="190954"/>
                  <a:pt x="176893" y="192070"/>
                </a:cubicBezTo>
                <a:lnTo>
                  <a:pt x="167752" y="194512"/>
                </a:lnTo>
                <a:cubicBezTo>
                  <a:pt x="163495" y="195664"/>
                  <a:pt x="159064" y="193640"/>
                  <a:pt x="157110" y="189698"/>
                </a:cubicBezTo>
                <a:lnTo>
                  <a:pt x="150621" y="176579"/>
                </a:lnTo>
                <a:cubicBezTo>
                  <a:pt x="147027" y="176090"/>
                  <a:pt x="143503" y="175113"/>
                  <a:pt x="140188" y="173753"/>
                </a:cubicBezTo>
                <a:lnTo>
                  <a:pt x="127977" y="181882"/>
                </a:lnTo>
                <a:cubicBezTo>
                  <a:pt x="124313" y="184324"/>
                  <a:pt x="119464" y="183836"/>
                  <a:pt x="116359" y="180731"/>
                </a:cubicBezTo>
                <a:lnTo>
                  <a:pt x="109660" y="174032"/>
                </a:lnTo>
                <a:cubicBezTo>
                  <a:pt x="106554" y="170927"/>
                  <a:pt x="106066" y="166077"/>
                  <a:pt x="108508" y="162413"/>
                </a:cubicBezTo>
                <a:lnTo>
                  <a:pt x="116638" y="150202"/>
                </a:lnTo>
                <a:cubicBezTo>
                  <a:pt x="115975" y="148562"/>
                  <a:pt x="115382" y="146852"/>
                  <a:pt x="114893" y="145073"/>
                </a:cubicBezTo>
                <a:cubicBezTo>
                  <a:pt x="114405" y="143294"/>
                  <a:pt x="114091" y="141514"/>
                  <a:pt x="113846" y="139770"/>
                </a:cubicBezTo>
                <a:lnTo>
                  <a:pt x="100693" y="133280"/>
                </a:lnTo>
                <a:cubicBezTo>
                  <a:pt x="96750" y="131326"/>
                  <a:pt x="94762" y="126860"/>
                  <a:pt x="95878" y="122639"/>
                </a:cubicBezTo>
                <a:lnTo>
                  <a:pt x="98320" y="113498"/>
                </a:lnTo>
                <a:cubicBezTo>
                  <a:pt x="99472" y="109276"/>
                  <a:pt x="103414" y="106415"/>
                  <a:pt x="107810" y="106694"/>
                </a:cubicBezTo>
                <a:lnTo>
                  <a:pt x="122429" y="107636"/>
                </a:lnTo>
                <a:cubicBezTo>
                  <a:pt x="124627" y="104810"/>
                  <a:pt x="127174" y="102193"/>
                  <a:pt x="130070" y="99960"/>
                </a:cubicBezTo>
                <a:lnTo>
                  <a:pt x="129128" y="85376"/>
                </a:lnTo>
                <a:cubicBezTo>
                  <a:pt x="128849" y="80980"/>
                  <a:pt x="131710" y="77002"/>
                  <a:pt x="135932" y="75886"/>
                </a:cubicBezTo>
                <a:lnTo>
                  <a:pt x="145073" y="73444"/>
                </a:lnTo>
                <a:close/>
                <a:moveTo>
                  <a:pt x="156447" y="118626"/>
                </a:moveTo>
                <a:cubicBezTo>
                  <a:pt x="147974" y="118636"/>
                  <a:pt x="141103" y="125523"/>
                  <a:pt x="141113" y="133995"/>
                </a:cubicBezTo>
                <a:cubicBezTo>
                  <a:pt x="141123" y="142468"/>
                  <a:pt x="148009" y="149339"/>
                  <a:pt x="156482" y="149330"/>
                </a:cubicBezTo>
                <a:cubicBezTo>
                  <a:pt x="164955" y="149320"/>
                  <a:pt x="171826" y="142433"/>
                  <a:pt x="171816" y="133961"/>
                </a:cubicBezTo>
                <a:cubicBezTo>
                  <a:pt x="171807" y="125488"/>
                  <a:pt x="164920" y="118617"/>
                  <a:pt x="156447" y="118626"/>
                </a:cubicBezTo>
                <a:close/>
                <a:moveTo>
                  <a:pt x="78468" y="-15875"/>
                </a:moveTo>
                <a:lnTo>
                  <a:pt x="87609" y="-13433"/>
                </a:lnTo>
                <a:cubicBezTo>
                  <a:pt x="91831" y="-12281"/>
                  <a:pt x="94692" y="-8304"/>
                  <a:pt x="94413" y="-3943"/>
                </a:cubicBezTo>
                <a:lnTo>
                  <a:pt x="93471" y="10641"/>
                </a:lnTo>
                <a:cubicBezTo>
                  <a:pt x="96366" y="12874"/>
                  <a:pt x="98913" y="15456"/>
                  <a:pt x="101112" y="18317"/>
                </a:cubicBezTo>
                <a:lnTo>
                  <a:pt x="115765" y="17375"/>
                </a:lnTo>
                <a:cubicBezTo>
                  <a:pt x="120127" y="17096"/>
                  <a:pt x="124104" y="19957"/>
                  <a:pt x="125255" y="24179"/>
                </a:cubicBezTo>
                <a:lnTo>
                  <a:pt x="127698" y="33320"/>
                </a:lnTo>
                <a:cubicBezTo>
                  <a:pt x="128814" y="37542"/>
                  <a:pt x="126826" y="42008"/>
                  <a:pt x="122883" y="43962"/>
                </a:cubicBezTo>
                <a:lnTo>
                  <a:pt x="109729" y="50451"/>
                </a:lnTo>
                <a:cubicBezTo>
                  <a:pt x="109485" y="52230"/>
                  <a:pt x="109136" y="54010"/>
                  <a:pt x="108683" y="55754"/>
                </a:cubicBezTo>
                <a:cubicBezTo>
                  <a:pt x="108229" y="57499"/>
                  <a:pt x="107601" y="59243"/>
                  <a:pt x="106938" y="60883"/>
                </a:cubicBezTo>
                <a:lnTo>
                  <a:pt x="115068" y="73095"/>
                </a:lnTo>
                <a:cubicBezTo>
                  <a:pt x="117510" y="76758"/>
                  <a:pt x="117021" y="81608"/>
                  <a:pt x="113916" y="84713"/>
                </a:cubicBezTo>
                <a:lnTo>
                  <a:pt x="107217" y="91412"/>
                </a:lnTo>
                <a:cubicBezTo>
                  <a:pt x="104112" y="94517"/>
                  <a:pt x="99262" y="95006"/>
                  <a:pt x="95599" y="92563"/>
                </a:cubicBezTo>
                <a:lnTo>
                  <a:pt x="83387" y="84434"/>
                </a:lnTo>
                <a:cubicBezTo>
                  <a:pt x="80073" y="85795"/>
                  <a:pt x="76549" y="86772"/>
                  <a:pt x="72955" y="87260"/>
                </a:cubicBezTo>
                <a:lnTo>
                  <a:pt x="66466" y="100379"/>
                </a:lnTo>
                <a:cubicBezTo>
                  <a:pt x="64512" y="104321"/>
                  <a:pt x="60046" y="106310"/>
                  <a:pt x="55824" y="105194"/>
                </a:cubicBezTo>
                <a:lnTo>
                  <a:pt x="46683" y="102751"/>
                </a:lnTo>
                <a:cubicBezTo>
                  <a:pt x="42426" y="101600"/>
                  <a:pt x="39600" y="97623"/>
                  <a:pt x="39879" y="93261"/>
                </a:cubicBezTo>
                <a:lnTo>
                  <a:pt x="40821" y="78642"/>
                </a:lnTo>
                <a:cubicBezTo>
                  <a:pt x="37926" y="76409"/>
                  <a:pt x="35379" y="73827"/>
                  <a:pt x="33180" y="70966"/>
                </a:cubicBezTo>
                <a:lnTo>
                  <a:pt x="18527" y="71909"/>
                </a:lnTo>
                <a:cubicBezTo>
                  <a:pt x="14165" y="72188"/>
                  <a:pt x="10188" y="69327"/>
                  <a:pt x="9037" y="65105"/>
                </a:cubicBezTo>
                <a:lnTo>
                  <a:pt x="6594" y="55964"/>
                </a:lnTo>
                <a:cubicBezTo>
                  <a:pt x="5478" y="51742"/>
                  <a:pt x="7466" y="47276"/>
                  <a:pt x="11409" y="45322"/>
                </a:cubicBezTo>
                <a:lnTo>
                  <a:pt x="24563" y="38833"/>
                </a:lnTo>
                <a:cubicBezTo>
                  <a:pt x="24807" y="37053"/>
                  <a:pt x="25156" y="35309"/>
                  <a:pt x="25609" y="33529"/>
                </a:cubicBezTo>
                <a:cubicBezTo>
                  <a:pt x="26098" y="31750"/>
                  <a:pt x="26656" y="30040"/>
                  <a:pt x="27354" y="28401"/>
                </a:cubicBezTo>
                <a:lnTo>
                  <a:pt x="19224" y="16224"/>
                </a:lnTo>
                <a:cubicBezTo>
                  <a:pt x="16782" y="12560"/>
                  <a:pt x="17271" y="7711"/>
                  <a:pt x="20376" y="4605"/>
                </a:cubicBezTo>
                <a:lnTo>
                  <a:pt x="27075" y="-2093"/>
                </a:lnTo>
                <a:cubicBezTo>
                  <a:pt x="30180" y="-5199"/>
                  <a:pt x="35030" y="-5687"/>
                  <a:pt x="38693" y="-3245"/>
                </a:cubicBezTo>
                <a:lnTo>
                  <a:pt x="50905" y="4885"/>
                </a:lnTo>
                <a:cubicBezTo>
                  <a:pt x="54219" y="3524"/>
                  <a:pt x="57743" y="2547"/>
                  <a:pt x="61337" y="2059"/>
                </a:cubicBezTo>
                <a:lnTo>
                  <a:pt x="67826" y="-11060"/>
                </a:lnTo>
                <a:cubicBezTo>
                  <a:pt x="69780" y="-15003"/>
                  <a:pt x="74211" y="-16991"/>
                  <a:pt x="78468" y="-15875"/>
                </a:cubicBezTo>
                <a:close/>
                <a:moveTo>
                  <a:pt x="67129" y="29308"/>
                </a:moveTo>
                <a:cubicBezTo>
                  <a:pt x="58656" y="29308"/>
                  <a:pt x="51777" y="36187"/>
                  <a:pt x="51777" y="44659"/>
                </a:cubicBezTo>
                <a:cubicBezTo>
                  <a:pt x="51777" y="53132"/>
                  <a:pt x="58656" y="60011"/>
                  <a:pt x="67129" y="60011"/>
                </a:cubicBezTo>
                <a:cubicBezTo>
                  <a:pt x="75601" y="60011"/>
                  <a:pt x="82480" y="53132"/>
                  <a:pt x="82480" y="44659"/>
                </a:cubicBezTo>
                <a:cubicBezTo>
                  <a:pt x="82480" y="36187"/>
                  <a:pt x="75601" y="29308"/>
                  <a:pt x="67129" y="29308"/>
                </a:cubicBezTo>
                <a:close/>
              </a:path>
            </a:pathLst>
          </a:custGeom>
          <a:solidFill>
            <a:srgbClr val="009966"/>
          </a:solidFill>
          <a:ln/>
        </p:spPr>
      </p:sp>
      <p:sp>
        <p:nvSpPr>
          <p:cNvPr id="26" name="Text 24"/>
          <p:cNvSpPr/>
          <p:nvPr/>
        </p:nvSpPr>
        <p:spPr>
          <a:xfrm>
            <a:off x="794936" y="4501662"/>
            <a:ext cx="5126892" cy="250092"/>
          </a:xfrm>
          <a:prstGeom prst="rect">
            <a:avLst/>
          </a:prstGeom>
          <a:noFill/>
          <a:ln/>
        </p:spPr>
        <p:txBody>
          <a:bodyPr wrap="square" lIns="0" tIns="0" rIns="0" bIns="0" rtlCol="0" anchor="ctr"/>
          <a:lstStyle/>
          <a:p>
            <a:pPr>
              <a:lnSpc>
                <a:spcPct val="120000"/>
              </a:lnSpc>
            </a:pPr>
            <a:r>
              <a:rPr lang="en-US" sz="1407" b="1" dirty="0">
                <a:solidFill>
                  <a:srgbClr val="1D293D"/>
                </a:solidFill>
                <a:latin typeface="Noto Sans SC" pitchFamily="34" charset="0"/>
                <a:ea typeface="Noto Sans SC" pitchFamily="34" charset="-122"/>
                <a:cs typeface="Noto Sans SC" pitchFamily="34" charset="-120"/>
              </a:rPr>
              <a:t>Preprocessing Steps</a:t>
            </a:r>
            <a:endParaRPr lang="en-US" sz="1600" dirty="0"/>
          </a:p>
        </p:txBody>
      </p:sp>
      <p:sp>
        <p:nvSpPr>
          <p:cNvPr id="27" name="Shape 25"/>
          <p:cNvSpPr/>
          <p:nvPr/>
        </p:nvSpPr>
        <p:spPr>
          <a:xfrm>
            <a:off x="571640" y="4858936"/>
            <a:ext cx="214365" cy="214365"/>
          </a:xfrm>
          <a:custGeom>
            <a:avLst/>
            <a:gdLst/>
            <a:ahLst/>
            <a:cxnLst/>
            <a:rect l="l" t="t" r="r" b="b"/>
            <a:pathLst>
              <a:path w="214365" h="214365">
                <a:moveTo>
                  <a:pt x="35728" y="0"/>
                </a:moveTo>
                <a:lnTo>
                  <a:pt x="178637" y="0"/>
                </a:lnTo>
                <a:cubicBezTo>
                  <a:pt x="198356" y="0"/>
                  <a:pt x="214365" y="16009"/>
                  <a:pt x="214365" y="35728"/>
                </a:cubicBezTo>
                <a:lnTo>
                  <a:pt x="214365" y="178637"/>
                </a:lnTo>
                <a:cubicBezTo>
                  <a:pt x="214365" y="198369"/>
                  <a:pt x="198369" y="214365"/>
                  <a:pt x="178637" y="214365"/>
                </a:cubicBezTo>
                <a:lnTo>
                  <a:pt x="35728" y="214365"/>
                </a:lnTo>
                <a:cubicBezTo>
                  <a:pt x="16009" y="214365"/>
                  <a:pt x="0" y="198356"/>
                  <a:pt x="0" y="178637"/>
                </a:cubicBezTo>
                <a:lnTo>
                  <a:pt x="0" y="35728"/>
                </a:lnTo>
                <a:cubicBezTo>
                  <a:pt x="0" y="15996"/>
                  <a:pt x="15996" y="0"/>
                  <a:pt x="35728" y="0"/>
                </a:cubicBezTo>
                <a:close/>
              </a:path>
            </a:pathLst>
          </a:custGeom>
          <a:solidFill>
            <a:srgbClr val="A4F4CF"/>
          </a:solidFill>
          <a:ln/>
        </p:spPr>
      </p:sp>
      <p:sp>
        <p:nvSpPr>
          <p:cNvPr id="28" name="Text 26"/>
          <p:cNvSpPr/>
          <p:nvPr/>
        </p:nvSpPr>
        <p:spPr>
          <a:xfrm>
            <a:off x="540378" y="4858936"/>
            <a:ext cx="276888" cy="214365"/>
          </a:xfrm>
          <a:prstGeom prst="rect">
            <a:avLst/>
          </a:prstGeom>
          <a:noFill/>
          <a:ln/>
        </p:spPr>
        <p:txBody>
          <a:bodyPr wrap="square" lIns="0" tIns="0" rIns="0" bIns="0" rtlCol="0" anchor="ctr"/>
          <a:lstStyle/>
          <a:p>
            <a:pPr algn="ctr">
              <a:lnSpc>
                <a:spcPct val="120000"/>
              </a:lnSpc>
            </a:pPr>
            <a:r>
              <a:rPr lang="en-US" sz="985" b="1" dirty="0">
                <a:solidFill>
                  <a:srgbClr val="007A55"/>
                </a:solidFill>
                <a:latin typeface="MiSans" pitchFamily="34" charset="0"/>
                <a:ea typeface="MiSans" pitchFamily="34" charset="-122"/>
                <a:cs typeface="MiSans" pitchFamily="34" charset="-120"/>
              </a:rPr>
              <a:t>1</a:t>
            </a:r>
            <a:endParaRPr lang="en-US" sz="1600" dirty="0"/>
          </a:p>
        </p:txBody>
      </p:sp>
      <p:sp>
        <p:nvSpPr>
          <p:cNvPr id="29" name="Text 27"/>
          <p:cNvSpPr/>
          <p:nvPr/>
        </p:nvSpPr>
        <p:spPr>
          <a:xfrm>
            <a:off x="857459" y="4858936"/>
            <a:ext cx="1518418"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Missing value handling</a:t>
            </a:r>
            <a:endParaRPr lang="en-US" sz="1600" dirty="0"/>
          </a:p>
        </p:txBody>
      </p:sp>
      <p:sp>
        <p:nvSpPr>
          <p:cNvPr id="30" name="Shape 28"/>
          <p:cNvSpPr/>
          <p:nvPr/>
        </p:nvSpPr>
        <p:spPr>
          <a:xfrm>
            <a:off x="571640" y="5144756"/>
            <a:ext cx="214365" cy="214365"/>
          </a:xfrm>
          <a:custGeom>
            <a:avLst/>
            <a:gdLst/>
            <a:ahLst/>
            <a:cxnLst/>
            <a:rect l="l" t="t" r="r" b="b"/>
            <a:pathLst>
              <a:path w="214365" h="214365">
                <a:moveTo>
                  <a:pt x="35728" y="0"/>
                </a:moveTo>
                <a:lnTo>
                  <a:pt x="178637" y="0"/>
                </a:lnTo>
                <a:cubicBezTo>
                  <a:pt x="198356" y="0"/>
                  <a:pt x="214365" y="16009"/>
                  <a:pt x="214365" y="35728"/>
                </a:cubicBezTo>
                <a:lnTo>
                  <a:pt x="214365" y="178637"/>
                </a:lnTo>
                <a:cubicBezTo>
                  <a:pt x="214365" y="198369"/>
                  <a:pt x="198369" y="214365"/>
                  <a:pt x="178637" y="214365"/>
                </a:cubicBezTo>
                <a:lnTo>
                  <a:pt x="35728" y="214365"/>
                </a:lnTo>
                <a:cubicBezTo>
                  <a:pt x="16009" y="214365"/>
                  <a:pt x="0" y="198356"/>
                  <a:pt x="0" y="178637"/>
                </a:cubicBezTo>
                <a:lnTo>
                  <a:pt x="0" y="35728"/>
                </a:lnTo>
                <a:cubicBezTo>
                  <a:pt x="0" y="15996"/>
                  <a:pt x="15996" y="0"/>
                  <a:pt x="35728" y="0"/>
                </a:cubicBezTo>
                <a:close/>
              </a:path>
            </a:pathLst>
          </a:custGeom>
          <a:solidFill>
            <a:srgbClr val="A4F4CF"/>
          </a:solidFill>
          <a:ln/>
        </p:spPr>
      </p:sp>
      <p:sp>
        <p:nvSpPr>
          <p:cNvPr id="31" name="Text 29"/>
          <p:cNvSpPr/>
          <p:nvPr/>
        </p:nvSpPr>
        <p:spPr>
          <a:xfrm>
            <a:off x="540378" y="5144756"/>
            <a:ext cx="276888" cy="214365"/>
          </a:xfrm>
          <a:prstGeom prst="rect">
            <a:avLst/>
          </a:prstGeom>
          <a:noFill/>
          <a:ln/>
        </p:spPr>
        <p:txBody>
          <a:bodyPr wrap="square" lIns="0" tIns="0" rIns="0" bIns="0" rtlCol="0" anchor="ctr"/>
          <a:lstStyle/>
          <a:p>
            <a:pPr algn="ctr">
              <a:lnSpc>
                <a:spcPct val="120000"/>
              </a:lnSpc>
            </a:pPr>
            <a:r>
              <a:rPr lang="en-US" sz="985" b="1" dirty="0">
                <a:solidFill>
                  <a:srgbClr val="007A55"/>
                </a:solidFill>
                <a:latin typeface="MiSans" pitchFamily="34" charset="0"/>
                <a:ea typeface="MiSans" pitchFamily="34" charset="-122"/>
                <a:cs typeface="MiSans" pitchFamily="34" charset="-120"/>
              </a:rPr>
              <a:t>2</a:t>
            </a:r>
            <a:endParaRPr lang="en-US" sz="1600" dirty="0"/>
          </a:p>
        </p:txBody>
      </p:sp>
      <p:sp>
        <p:nvSpPr>
          <p:cNvPr id="32" name="Text 30"/>
          <p:cNvSpPr/>
          <p:nvPr/>
        </p:nvSpPr>
        <p:spPr>
          <a:xfrm>
            <a:off x="857459" y="5144756"/>
            <a:ext cx="2617037"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Categorical encoding (Label &amp; One-Hot)</a:t>
            </a:r>
            <a:endParaRPr lang="en-US" sz="1600" dirty="0"/>
          </a:p>
        </p:txBody>
      </p:sp>
      <p:sp>
        <p:nvSpPr>
          <p:cNvPr id="33" name="Shape 31"/>
          <p:cNvSpPr/>
          <p:nvPr/>
        </p:nvSpPr>
        <p:spPr>
          <a:xfrm>
            <a:off x="571640" y="5430576"/>
            <a:ext cx="214365" cy="214365"/>
          </a:xfrm>
          <a:custGeom>
            <a:avLst/>
            <a:gdLst/>
            <a:ahLst/>
            <a:cxnLst/>
            <a:rect l="l" t="t" r="r" b="b"/>
            <a:pathLst>
              <a:path w="214365" h="214365">
                <a:moveTo>
                  <a:pt x="35728" y="0"/>
                </a:moveTo>
                <a:lnTo>
                  <a:pt x="178637" y="0"/>
                </a:lnTo>
                <a:cubicBezTo>
                  <a:pt x="198356" y="0"/>
                  <a:pt x="214365" y="16009"/>
                  <a:pt x="214365" y="35728"/>
                </a:cubicBezTo>
                <a:lnTo>
                  <a:pt x="214365" y="178637"/>
                </a:lnTo>
                <a:cubicBezTo>
                  <a:pt x="214365" y="198369"/>
                  <a:pt x="198369" y="214365"/>
                  <a:pt x="178637" y="214365"/>
                </a:cubicBezTo>
                <a:lnTo>
                  <a:pt x="35728" y="214365"/>
                </a:lnTo>
                <a:cubicBezTo>
                  <a:pt x="16009" y="214365"/>
                  <a:pt x="0" y="198356"/>
                  <a:pt x="0" y="178637"/>
                </a:cubicBezTo>
                <a:lnTo>
                  <a:pt x="0" y="35728"/>
                </a:lnTo>
                <a:cubicBezTo>
                  <a:pt x="0" y="15996"/>
                  <a:pt x="15996" y="0"/>
                  <a:pt x="35728" y="0"/>
                </a:cubicBezTo>
                <a:close/>
              </a:path>
            </a:pathLst>
          </a:custGeom>
          <a:solidFill>
            <a:srgbClr val="A4F4CF"/>
          </a:solidFill>
          <a:ln/>
        </p:spPr>
      </p:sp>
      <p:sp>
        <p:nvSpPr>
          <p:cNvPr id="34" name="Text 32"/>
          <p:cNvSpPr/>
          <p:nvPr/>
        </p:nvSpPr>
        <p:spPr>
          <a:xfrm>
            <a:off x="540378" y="5430576"/>
            <a:ext cx="276888" cy="214365"/>
          </a:xfrm>
          <a:prstGeom prst="rect">
            <a:avLst/>
          </a:prstGeom>
          <a:noFill/>
          <a:ln/>
        </p:spPr>
        <p:txBody>
          <a:bodyPr wrap="square" lIns="0" tIns="0" rIns="0" bIns="0" rtlCol="0" anchor="ctr"/>
          <a:lstStyle/>
          <a:p>
            <a:pPr algn="ctr">
              <a:lnSpc>
                <a:spcPct val="120000"/>
              </a:lnSpc>
            </a:pPr>
            <a:r>
              <a:rPr lang="en-US" sz="985" b="1" dirty="0">
                <a:solidFill>
                  <a:srgbClr val="007A55"/>
                </a:solidFill>
                <a:latin typeface="MiSans" pitchFamily="34" charset="0"/>
                <a:ea typeface="MiSans" pitchFamily="34" charset="-122"/>
                <a:cs typeface="MiSans" pitchFamily="34" charset="-120"/>
              </a:rPr>
              <a:t>3</a:t>
            </a:r>
            <a:endParaRPr lang="en-US" sz="1600" dirty="0"/>
          </a:p>
        </p:txBody>
      </p:sp>
      <p:sp>
        <p:nvSpPr>
          <p:cNvPr id="35" name="Text 33"/>
          <p:cNvSpPr/>
          <p:nvPr/>
        </p:nvSpPr>
        <p:spPr>
          <a:xfrm>
            <a:off x="857459" y="5430576"/>
            <a:ext cx="2170444"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Feature scaling (StandardScaler)</a:t>
            </a:r>
            <a:endParaRPr lang="en-US" sz="1600" dirty="0"/>
          </a:p>
        </p:txBody>
      </p:sp>
      <p:sp>
        <p:nvSpPr>
          <p:cNvPr id="36" name="Shape 34"/>
          <p:cNvSpPr/>
          <p:nvPr/>
        </p:nvSpPr>
        <p:spPr>
          <a:xfrm>
            <a:off x="571640" y="5716396"/>
            <a:ext cx="214365" cy="214365"/>
          </a:xfrm>
          <a:custGeom>
            <a:avLst/>
            <a:gdLst/>
            <a:ahLst/>
            <a:cxnLst/>
            <a:rect l="l" t="t" r="r" b="b"/>
            <a:pathLst>
              <a:path w="214365" h="214365">
                <a:moveTo>
                  <a:pt x="35728" y="0"/>
                </a:moveTo>
                <a:lnTo>
                  <a:pt x="178637" y="0"/>
                </a:lnTo>
                <a:cubicBezTo>
                  <a:pt x="198356" y="0"/>
                  <a:pt x="214365" y="16009"/>
                  <a:pt x="214365" y="35728"/>
                </a:cubicBezTo>
                <a:lnTo>
                  <a:pt x="214365" y="178637"/>
                </a:lnTo>
                <a:cubicBezTo>
                  <a:pt x="214365" y="198369"/>
                  <a:pt x="198369" y="214365"/>
                  <a:pt x="178637" y="214365"/>
                </a:cubicBezTo>
                <a:lnTo>
                  <a:pt x="35728" y="214365"/>
                </a:lnTo>
                <a:cubicBezTo>
                  <a:pt x="16009" y="214365"/>
                  <a:pt x="0" y="198356"/>
                  <a:pt x="0" y="178637"/>
                </a:cubicBezTo>
                <a:lnTo>
                  <a:pt x="0" y="35728"/>
                </a:lnTo>
                <a:cubicBezTo>
                  <a:pt x="0" y="15996"/>
                  <a:pt x="15996" y="0"/>
                  <a:pt x="35728" y="0"/>
                </a:cubicBezTo>
                <a:close/>
              </a:path>
            </a:pathLst>
          </a:custGeom>
          <a:solidFill>
            <a:srgbClr val="A4F4CF"/>
          </a:solidFill>
          <a:ln/>
        </p:spPr>
      </p:sp>
      <p:sp>
        <p:nvSpPr>
          <p:cNvPr id="37" name="Text 35"/>
          <p:cNvSpPr/>
          <p:nvPr/>
        </p:nvSpPr>
        <p:spPr>
          <a:xfrm>
            <a:off x="540378" y="5716396"/>
            <a:ext cx="276888" cy="214365"/>
          </a:xfrm>
          <a:prstGeom prst="rect">
            <a:avLst/>
          </a:prstGeom>
          <a:noFill/>
          <a:ln/>
        </p:spPr>
        <p:txBody>
          <a:bodyPr wrap="square" lIns="0" tIns="0" rIns="0" bIns="0" rtlCol="0" anchor="ctr"/>
          <a:lstStyle/>
          <a:p>
            <a:pPr algn="ctr">
              <a:lnSpc>
                <a:spcPct val="120000"/>
              </a:lnSpc>
            </a:pPr>
            <a:r>
              <a:rPr lang="en-US" sz="985" b="1" dirty="0">
                <a:solidFill>
                  <a:srgbClr val="007A55"/>
                </a:solidFill>
                <a:latin typeface="MiSans" pitchFamily="34" charset="0"/>
                <a:ea typeface="MiSans" pitchFamily="34" charset="-122"/>
                <a:cs typeface="MiSans" pitchFamily="34" charset="-120"/>
              </a:rPr>
              <a:t>4</a:t>
            </a:r>
            <a:endParaRPr lang="en-US" sz="1600" dirty="0"/>
          </a:p>
        </p:txBody>
      </p:sp>
      <p:sp>
        <p:nvSpPr>
          <p:cNvPr id="38" name="Text 36"/>
          <p:cNvSpPr/>
          <p:nvPr/>
        </p:nvSpPr>
        <p:spPr>
          <a:xfrm>
            <a:off x="857459" y="5716396"/>
            <a:ext cx="2509855" cy="214365"/>
          </a:xfrm>
          <a:prstGeom prst="rect">
            <a:avLst/>
          </a:prstGeom>
          <a:noFill/>
          <a:ln/>
        </p:spPr>
        <p:txBody>
          <a:bodyPr wrap="square" lIns="0" tIns="0" rIns="0" bIns="0" rtlCol="0" anchor="ctr"/>
          <a:lstStyle/>
          <a:p>
            <a:pPr>
              <a:lnSpc>
                <a:spcPct val="120000"/>
              </a:lnSpc>
            </a:pPr>
            <a:r>
              <a:rPr lang="en-US" sz="1125" dirty="0">
                <a:solidFill>
                  <a:srgbClr val="314158"/>
                </a:solidFill>
                <a:latin typeface="MiSans" pitchFamily="34" charset="0"/>
                <a:ea typeface="MiSans" pitchFamily="34" charset="-122"/>
                <a:cs typeface="MiSans" pitchFamily="34" charset="-120"/>
              </a:rPr>
              <a:t>Feature engineering (derived features)</a:t>
            </a:r>
            <a:endParaRPr lang="en-US" sz="1600" dirty="0"/>
          </a:p>
        </p:txBody>
      </p:sp>
      <p:sp>
        <p:nvSpPr>
          <p:cNvPr id="39" name="Shape 37"/>
          <p:cNvSpPr/>
          <p:nvPr/>
        </p:nvSpPr>
        <p:spPr>
          <a:xfrm>
            <a:off x="6204578" y="1214734"/>
            <a:ext cx="5636009" cy="3501292"/>
          </a:xfrm>
          <a:custGeom>
            <a:avLst/>
            <a:gdLst/>
            <a:ahLst/>
            <a:cxnLst/>
            <a:rect l="l" t="t" r="r" b="b"/>
            <a:pathLst>
              <a:path w="5636009" h="3501292">
                <a:moveTo>
                  <a:pt x="35727" y="0"/>
                </a:moveTo>
                <a:lnTo>
                  <a:pt x="5528834" y="0"/>
                </a:lnTo>
                <a:cubicBezTo>
                  <a:pt x="5588025" y="0"/>
                  <a:pt x="5636009" y="47984"/>
                  <a:pt x="5636009" y="107175"/>
                </a:cubicBezTo>
                <a:lnTo>
                  <a:pt x="5636009" y="3394118"/>
                </a:lnTo>
                <a:cubicBezTo>
                  <a:pt x="5636009" y="3453309"/>
                  <a:pt x="5588025" y="3501292"/>
                  <a:pt x="5528834" y="3501292"/>
                </a:cubicBezTo>
                <a:lnTo>
                  <a:pt x="35727" y="3501292"/>
                </a:lnTo>
                <a:cubicBezTo>
                  <a:pt x="15996" y="3501292"/>
                  <a:pt x="0" y="3485297"/>
                  <a:pt x="0" y="3465565"/>
                </a:cubicBezTo>
                <a:lnTo>
                  <a:pt x="0" y="35727"/>
                </a:lnTo>
                <a:cubicBezTo>
                  <a:pt x="0" y="16009"/>
                  <a:pt x="16009" y="0"/>
                  <a:pt x="35727" y="0"/>
                </a:cubicBezTo>
                <a:close/>
              </a:path>
            </a:pathLst>
          </a:custGeom>
          <a:gradFill rotWithShape="1" flip="none">
            <a:gsLst>
              <a:gs pos="0">
                <a:srgbClr val="FAF5FF"/>
              </a:gs>
              <a:gs pos="100000">
                <a:srgbClr val="FDF2F8"/>
              </a:gs>
            </a:gsLst>
            <a:lin ang="2700000" scaled="1"/>
          </a:gradFill>
          <a:ln/>
        </p:spPr>
      </p:sp>
      <p:sp>
        <p:nvSpPr>
          <p:cNvPr id="40" name="Shape 38"/>
          <p:cNvSpPr/>
          <p:nvPr/>
        </p:nvSpPr>
        <p:spPr>
          <a:xfrm>
            <a:off x="6204578" y="1214734"/>
            <a:ext cx="35727" cy="3501292"/>
          </a:xfrm>
          <a:custGeom>
            <a:avLst/>
            <a:gdLst/>
            <a:ahLst/>
            <a:cxnLst/>
            <a:rect l="l" t="t" r="r" b="b"/>
            <a:pathLst>
              <a:path w="35727" h="3501292">
                <a:moveTo>
                  <a:pt x="35727" y="0"/>
                </a:moveTo>
                <a:lnTo>
                  <a:pt x="35727" y="0"/>
                </a:lnTo>
                <a:lnTo>
                  <a:pt x="35727" y="3501292"/>
                </a:lnTo>
                <a:lnTo>
                  <a:pt x="35727" y="3501292"/>
                </a:lnTo>
                <a:cubicBezTo>
                  <a:pt x="15996" y="3501292"/>
                  <a:pt x="0" y="3485297"/>
                  <a:pt x="0" y="3465565"/>
                </a:cubicBezTo>
                <a:lnTo>
                  <a:pt x="0" y="35727"/>
                </a:lnTo>
                <a:cubicBezTo>
                  <a:pt x="0" y="15996"/>
                  <a:pt x="15996" y="0"/>
                  <a:pt x="35727" y="0"/>
                </a:cubicBezTo>
                <a:close/>
              </a:path>
            </a:pathLst>
          </a:custGeom>
          <a:solidFill>
            <a:srgbClr val="9810FA"/>
          </a:solidFill>
          <a:ln/>
        </p:spPr>
      </p:sp>
      <p:sp>
        <p:nvSpPr>
          <p:cNvPr id="41" name="Shape 39"/>
          <p:cNvSpPr/>
          <p:nvPr/>
        </p:nvSpPr>
        <p:spPr>
          <a:xfrm>
            <a:off x="6412244" y="1429099"/>
            <a:ext cx="200967" cy="178637"/>
          </a:xfrm>
          <a:custGeom>
            <a:avLst/>
            <a:gdLst/>
            <a:ahLst/>
            <a:cxnLst/>
            <a:rect l="l" t="t" r="r" b="b"/>
            <a:pathLst>
              <a:path w="200967" h="178637">
                <a:moveTo>
                  <a:pt x="78189" y="33878"/>
                </a:moveTo>
                <a:lnTo>
                  <a:pt x="78189" y="51184"/>
                </a:lnTo>
                <a:lnTo>
                  <a:pt x="78363" y="51358"/>
                </a:lnTo>
                <a:cubicBezTo>
                  <a:pt x="80631" y="22609"/>
                  <a:pt x="104670" y="0"/>
                  <a:pt x="134013" y="0"/>
                </a:cubicBezTo>
                <a:cubicBezTo>
                  <a:pt x="141026" y="0"/>
                  <a:pt x="147760" y="1291"/>
                  <a:pt x="153935" y="3663"/>
                </a:cubicBezTo>
                <a:cubicBezTo>
                  <a:pt x="157424" y="4989"/>
                  <a:pt x="158052" y="9420"/>
                  <a:pt x="155435" y="12072"/>
                </a:cubicBezTo>
                <a:lnTo>
                  <a:pt x="124488" y="43020"/>
                </a:lnTo>
                <a:cubicBezTo>
                  <a:pt x="123441" y="44066"/>
                  <a:pt x="122848" y="45497"/>
                  <a:pt x="122848" y="46962"/>
                </a:cubicBezTo>
                <a:lnTo>
                  <a:pt x="122848" y="61407"/>
                </a:lnTo>
                <a:cubicBezTo>
                  <a:pt x="122848" y="64477"/>
                  <a:pt x="125360" y="66989"/>
                  <a:pt x="128430" y="66989"/>
                </a:cubicBezTo>
                <a:lnTo>
                  <a:pt x="142875" y="66989"/>
                </a:lnTo>
                <a:cubicBezTo>
                  <a:pt x="144340" y="66989"/>
                  <a:pt x="145771" y="66396"/>
                  <a:pt x="146818" y="65349"/>
                </a:cubicBezTo>
                <a:lnTo>
                  <a:pt x="177765" y="34402"/>
                </a:lnTo>
                <a:cubicBezTo>
                  <a:pt x="180417" y="31750"/>
                  <a:pt x="184848" y="32413"/>
                  <a:pt x="186174" y="35902"/>
                </a:cubicBezTo>
                <a:cubicBezTo>
                  <a:pt x="188546" y="42077"/>
                  <a:pt x="189837" y="48811"/>
                  <a:pt x="189837" y="55824"/>
                </a:cubicBezTo>
                <a:cubicBezTo>
                  <a:pt x="189837" y="76968"/>
                  <a:pt x="178079" y="95390"/>
                  <a:pt x="160704" y="104845"/>
                </a:cubicBezTo>
                <a:lnTo>
                  <a:pt x="189139" y="133280"/>
                </a:lnTo>
                <a:cubicBezTo>
                  <a:pt x="195664" y="139805"/>
                  <a:pt x="195664" y="150411"/>
                  <a:pt x="189139" y="156971"/>
                </a:cubicBezTo>
                <a:lnTo>
                  <a:pt x="168170" y="177940"/>
                </a:lnTo>
                <a:cubicBezTo>
                  <a:pt x="161646" y="184464"/>
                  <a:pt x="151039" y="184464"/>
                  <a:pt x="144480" y="177940"/>
                </a:cubicBezTo>
                <a:lnTo>
                  <a:pt x="100518" y="133978"/>
                </a:lnTo>
                <a:cubicBezTo>
                  <a:pt x="90959" y="124418"/>
                  <a:pt x="88795" y="110288"/>
                  <a:pt x="94064" y="98634"/>
                </a:cubicBezTo>
                <a:lnTo>
                  <a:pt x="62418" y="66989"/>
                </a:lnTo>
                <a:lnTo>
                  <a:pt x="45113" y="66989"/>
                </a:lnTo>
                <a:cubicBezTo>
                  <a:pt x="41380" y="66989"/>
                  <a:pt x="37891" y="65140"/>
                  <a:pt x="35832" y="62035"/>
                </a:cubicBezTo>
                <a:lnTo>
                  <a:pt x="8164" y="20550"/>
                </a:lnTo>
                <a:cubicBezTo>
                  <a:pt x="6699" y="18352"/>
                  <a:pt x="6978" y="15387"/>
                  <a:pt x="8862" y="13502"/>
                </a:cubicBezTo>
                <a:lnTo>
                  <a:pt x="24702" y="-2338"/>
                </a:lnTo>
                <a:cubicBezTo>
                  <a:pt x="26586" y="-4222"/>
                  <a:pt x="29517" y="-4501"/>
                  <a:pt x="31750" y="-3035"/>
                </a:cubicBezTo>
                <a:lnTo>
                  <a:pt x="73234" y="24598"/>
                </a:lnTo>
                <a:cubicBezTo>
                  <a:pt x="76340" y="26656"/>
                  <a:pt x="78189" y="30145"/>
                  <a:pt x="78189" y="33878"/>
                </a:cubicBezTo>
                <a:close/>
                <a:moveTo>
                  <a:pt x="75223" y="103484"/>
                </a:moveTo>
                <a:cubicBezTo>
                  <a:pt x="73025" y="116393"/>
                  <a:pt x="76060" y="130035"/>
                  <a:pt x="84434" y="140956"/>
                </a:cubicBezTo>
                <a:lnTo>
                  <a:pt x="51288" y="174067"/>
                </a:lnTo>
                <a:cubicBezTo>
                  <a:pt x="41484" y="183871"/>
                  <a:pt x="25574" y="183871"/>
                  <a:pt x="15770" y="174067"/>
                </a:cubicBezTo>
                <a:cubicBezTo>
                  <a:pt x="5966" y="164263"/>
                  <a:pt x="5966" y="148353"/>
                  <a:pt x="15770" y="138549"/>
                </a:cubicBezTo>
                <a:lnTo>
                  <a:pt x="63012" y="91307"/>
                </a:lnTo>
                <a:lnTo>
                  <a:pt x="75223" y="103519"/>
                </a:lnTo>
                <a:close/>
              </a:path>
            </a:pathLst>
          </a:custGeom>
          <a:solidFill>
            <a:srgbClr val="9810FA"/>
          </a:solidFill>
          <a:ln/>
        </p:spPr>
      </p:sp>
      <p:sp>
        <p:nvSpPr>
          <p:cNvPr id="42" name="Text 40"/>
          <p:cNvSpPr/>
          <p:nvPr/>
        </p:nvSpPr>
        <p:spPr>
          <a:xfrm>
            <a:off x="6624376" y="1393371"/>
            <a:ext cx="5126892" cy="250092"/>
          </a:xfrm>
          <a:prstGeom prst="rect">
            <a:avLst/>
          </a:prstGeom>
          <a:noFill/>
          <a:ln/>
        </p:spPr>
        <p:txBody>
          <a:bodyPr wrap="square" lIns="0" tIns="0" rIns="0" bIns="0" rtlCol="0" anchor="ctr"/>
          <a:lstStyle/>
          <a:p>
            <a:pPr>
              <a:lnSpc>
                <a:spcPct val="120000"/>
              </a:lnSpc>
            </a:pPr>
            <a:r>
              <a:rPr lang="en-US" sz="1407" b="1" dirty="0">
                <a:solidFill>
                  <a:srgbClr val="1D293D"/>
                </a:solidFill>
                <a:latin typeface="Noto Sans SC" pitchFamily="34" charset="0"/>
                <a:ea typeface="Noto Sans SC" pitchFamily="34" charset="-122"/>
                <a:cs typeface="Noto Sans SC" pitchFamily="34" charset="-120"/>
              </a:rPr>
              <a:t>Tools &amp; Technologies</a:t>
            </a:r>
            <a:endParaRPr lang="en-US" sz="1600" dirty="0"/>
          </a:p>
        </p:txBody>
      </p:sp>
      <p:sp>
        <p:nvSpPr>
          <p:cNvPr id="43" name="Shape 41"/>
          <p:cNvSpPr/>
          <p:nvPr/>
        </p:nvSpPr>
        <p:spPr>
          <a:xfrm>
            <a:off x="6401079" y="1786374"/>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44" name="Text 42"/>
          <p:cNvSpPr/>
          <p:nvPr/>
        </p:nvSpPr>
        <p:spPr>
          <a:xfrm>
            <a:off x="6508262" y="1893556"/>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Python 3.8+</a:t>
            </a:r>
            <a:endParaRPr lang="en-US" sz="1600" dirty="0"/>
          </a:p>
        </p:txBody>
      </p:sp>
      <p:sp>
        <p:nvSpPr>
          <p:cNvPr id="45" name="Text 43"/>
          <p:cNvSpPr/>
          <p:nvPr/>
        </p:nvSpPr>
        <p:spPr>
          <a:xfrm>
            <a:off x="6508262" y="2107921"/>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Primary language</a:t>
            </a:r>
            <a:endParaRPr lang="en-US" sz="1600" dirty="0"/>
          </a:p>
        </p:txBody>
      </p:sp>
      <p:sp>
        <p:nvSpPr>
          <p:cNvPr id="46" name="Shape 44"/>
          <p:cNvSpPr/>
          <p:nvPr/>
        </p:nvSpPr>
        <p:spPr>
          <a:xfrm>
            <a:off x="9083570" y="1786374"/>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47" name="Text 45"/>
          <p:cNvSpPr/>
          <p:nvPr/>
        </p:nvSpPr>
        <p:spPr>
          <a:xfrm>
            <a:off x="9190753" y="1893556"/>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Pandas</a:t>
            </a:r>
            <a:endParaRPr lang="en-US" sz="1600" dirty="0"/>
          </a:p>
        </p:txBody>
      </p:sp>
      <p:sp>
        <p:nvSpPr>
          <p:cNvPr id="48" name="Text 46"/>
          <p:cNvSpPr/>
          <p:nvPr/>
        </p:nvSpPr>
        <p:spPr>
          <a:xfrm>
            <a:off x="9190753" y="2107921"/>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Data manipulation</a:t>
            </a:r>
            <a:endParaRPr lang="en-US" sz="1600" dirty="0"/>
          </a:p>
        </p:txBody>
      </p:sp>
      <p:sp>
        <p:nvSpPr>
          <p:cNvPr id="49" name="Shape 47"/>
          <p:cNvSpPr/>
          <p:nvPr/>
        </p:nvSpPr>
        <p:spPr>
          <a:xfrm>
            <a:off x="6401079" y="2500923"/>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50" name="Text 48"/>
          <p:cNvSpPr/>
          <p:nvPr/>
        </p:nvSpPr>
        <p:spPr>
          <a:xfrm>
            <a:off x="6508262" y="2608105"/>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NumPy</a:t>
            </a:r>
            <a:endParaRPr lang="en-US" sz="1600" dirty="0"/>
          </a:p>
        </p:txBody>
      </p:sp>
      <p:sp>
        <p:nvSpPr>
          <p:cNvPr id="51" name="Text 49"/>
          <p:cNvSpPr/>
          <p:nvPr/>
        </p:nvSpPr>
        <p:spPr>
          <a:xfrm>
            <a:off x="6508262" y="2822470"/>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Numerical computing</a:t>
            </a:r>
            <a:endParaRPr lang="en-US" sz="1600" dirty="0"/>
          </a:p>
        </p:txBody>
      </p:sp>
      <p:sp>
        <p:nvSpPr>
          <p:cNvPr id="52" name="Shape 50"/>
          <p:cNvSpPr/>
          <p:nvPr/>
        </p:nvSpPr>
        <p:spPr>
          <a:xfrm>
            <a:off x="9083570" y="2500923"/>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53" name="Text 51"/>
          <p:cNvSpPr/>
          <p:nvPr/>
        </p:nvSpPr>
        <p:spPr>
          <a:xfrm>
            <a:off x="9190753" y="2608105"/>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Scikit-learn</a:t>
            </a:r>
            <a:endParaRPr lang="en-US" sz="1600" dirty="0"/>
          </a:p>
        </p:txBody>
      </p:sp>
      <p:sp>
        <p:nvSpPr>
          <p:cNvPr id="54" name="Text 52"/>
          <p:cNvSpPr/>
          <p:nvPr/>
        </p:nvSpPr>
        <p:spPr>
          <a:xfrm>
            <a:off x="9190753" y="2822470"/>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ML algorithms</a:t>
            </a:r>
            <a:endParaRPr lang="en-US" sz="1600" dirty="0"/>
          </a:p>
        </p:txBody>
      </p:sp>
      <p:sp>
        <p:nvSpPr>
          <p:cNvPr id="55" name="Shape 53"/>
          <p:cNvSpPr/>
          <p:nvPr/>
        </p:nvSpPr>
        <p:spPr>
          <a:xfrm>
            <a:off x="6401079" y="3215473"/>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56" name="Text 54"/>
          <p:cNvSpPr/>
          <p:nvPr/>
        </p:nvSpPr>
        <p:spPr>
          <a:xfrm>
            <a:off x="6508262" y="3322655"/>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XGBoost</a:t>
            </a:r>
            <a:endParaRPr lang="en-US" sz="1600" dirty="0"/>
          </a:p>
        </p:txBody>
      </p:sp>
      <p:sp>
        <p:nvSpPr>
          <p:cNvPr id="57" name="Text 55"/>
          <p:cNvSpPr/>
          <p:nvPr/>
        </p:nvSpPr>
        <p:spPr>
          <a:xfrm>
            <a:off x="6508262" y="3537020"/>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Gradient boosting</a:t>
            </a:r>
            <a:endParaRPr lang="en-US" sz="1600" dirty="0"/>
          </a:p>
        </p:txBody>
      </p:sp>
      <p:sp>
        <p:nvSpPr>
          <p:cNvPr id="58" name="Shape 56"/>
          <p:cNvSpPr/>
          <p:nvPr/>
        </p:nvSpPr>
        <p:spPr>
          <a:xfrm>
            <a:off x="9083570" y="3215473"/>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59" name="Text 57"/>
          <p:cNvSpPr/>
          <p:nvPr/>
        </p:nvSpPr>
        <p:spPr>
          <a:xfrm>
            <a:off x="9190753" y="3322655"/>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SHAP</a:t>
            </a:r>
            <a:endParaRPr lang="en-US" sz="1600" dirty="0"/>
          </a:p>
        </p:txBody>
      </p:sp>
      <p:sp>
        <p:nvSpPr>
          <p:cNvPr id="60" name="Text 58"/>
          <p:cNvSpPr/>
          <p:nvPr/>
        </p:nvSpPr>
        <p:spPr>
          <a:xfrm>
            <a:off x="9190753" y="3537020"/>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Explainability</a:t>
            </a:r>
            <a:endParaRPr lang="en-US" sz="1600" dirty="0"/>
          </a:p>
        </p:txBody>
      </p:sp>
      <p:sp>
        <p:nvSpPr>
          <p:cNvPr id="61" name="Shape 59"/>
          <p:cNvSpPr/>
          <p:nvPr/>
        </p:nvSpPr>
        <p:spPr>
          <a:xfrm>
            <a:off x="6401079" y="3930022"/>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62" name="Text 60"/>
          <p:cNvSpPr/>
          <p:nvPr/>
        </p:nvSpPr>
        <p:spPr>
          <a:xfrm>
            <a:off x="6508262" y="4037204"/>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Matplotlib/Seaborn</a:t>
            </a:r>
            <a:endParaRPr lang="en-US" sz="1600" dirty="0"/>
          </a:p>
        </p:txBody>
      </p:sp>
      <p:sp>
        <p:nvSpPr>
          <p:cNvPr id="63" name="Text 61"/>
          <p:cNvSpPr/>
          <p:nvPr/>
        </p:nvSpPr>
        <p:spPr>
          <a:xfrm>
            <a:off x="6508262" y="4251569"/>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Visualization</a:t>
            </a:r>
            <a:endParaRPr lang="en-US" sz="1600" dirty="0"/>
          </a:p>
        </p:txBody>
      </p:sp>
      <p:sp>
        <p:nvSpPr>
          <p:cNvPr id="64" name="Shape 62"/>
          <p:cNvSpPr/>
          <p:nvPr/>
        </p:nvSpPr>
        <p:spPr>
          <a:xfrm>
            <a:off x="9083570" y="3930022"/>
            <a:ext cx="2572378" cy="607367"/>
          </a:xfrm>
          <a:custGeom>
            <a:avLst/>
            <a:gdLst/>
            <a:ahLst/>
            <a:cxnLst/>
            <a:rect l="l" t="t" r="r" b="b"/>
            <a:pathLst>
              <a:path w="2572378" h="607367">
                <a:moveTo>
                  <a:pt x="71457" y="0"/>
                </a:moveTo>
                <a:lnTo>
                  <a:pt x="2500921" y="0"/>
                </a:lnTo>
                <a:cubicBezTo>
                  <a:pt x="2540386" y="0"/>
                  <a:pt x="2572378" y="31992"/>
                  <a:pt x="2572378" y="71457"/>
                </a:cubicBezTo>
                <a:lnTo>
                  <a:pt x="2572378" y="535910"/>
                </a:lnTo>
                <a:cubicBezTo>
                  <a:pt x="2572378" y="575375"/>
                  <a:pt x="2540386" y="607367"/>
                  <a:pt x="2500921" y="607367"/>
                </a:cubicBezTo>
                <a:lnTo>
                  <a:pt x="71457" y="607367"/>
                </a:lnTo>
                <a:cubicBezTo>
                  <a:pt x="31992" y="607367"/>
                  <a:pt x="0" y="575375"/>
                  <a:pt x="0" y="535910"/>
                </a:cubicBezTo>
                <a:lnTo>
                  <a:pt x="0" y="71457"/>
                </a:lnTo>
                <a:cubicBezTo>
                  <a:pt x="0" y="32019"/>
                  <a:pt x="32019" y="0"/>
                  <a:pt x="71457" y="0"/>
                </a:cubicBezTo>
                <a:close/>
              </a:path>
            </a:pathLst>
          </a:custGeom>
          <a:solidFill>
            <a:srgbClr val="FFFFFF"/>
          </a:solidFill>
          <a:ln/>
          <a:effectLst>
            <a:outerShdw sx="100000" sy="100000" kx="0" ky="0" algn="bl" rotWithShape="0" blurRad="26796" dist="8932" dir="5400000">
              <a:srgbClr val="000000">
                <a:alpha val="10196"/>
              </a:srgbClr>
            </a:outerShdw>
          </a:effectLst>
        </p:spPr>
      </p:sp>
      <p:sp>
        <p:nvSpPr>
          <p:cNvPr id="65" name="Text 63"/>
          <p:cNvSpPr/>
          <p:nvPr/>
        </p:nvSpPr>
        <p:spPr>
          <a:xfrm>
            <a:off x="9190753" y="4037204"/>
            <a:ext cx="2429468" cy="214365"/>
          </a:xfrm>
          <a:prstGeom prst="rect">
            <a:avLst/>
          </a:prstGeom>
          <a:noFill/>
          <a:ln/>
        </p:spPr>
        <p:txBody>
          <a:bodyPr wrap="square" lIns="0" tIns="0" rIns="0" bIns="0" rtlCol="0" anchor="ctr"/>
          <a:lstStyle/>
          <a:p>
            <a:pPr>
              <a:lnSpc>
                <a:spcPct val="120000"/>
              </a:lnSpc>
            </a:pPr>
            <a:r>
              <a:rPr lang="en-US" sz="1125" b="1" dirty="0">
                <a:solidFill>
                  <a:srgbClr val="1D293D"/>
                </a:solidFill>
                <a:latin typeface="MiSans" pitchFamily="34" charset="0"/>
                <a:ea typeface="MiSans" pitchFamily="34" charset="-122"/>
                <a:cs typeface="MiSans" pitchFamily="34" charset="-120"/>
              </a:rPr>
              <a:t>Streamlit</a:t>
            </a:r>
            <a:endParaRPr lang="en-US" sz="1600" dirty="0"/>
          </a:p>
        </p:txBody>
      </p:sp>
      <p:sp>
        <p:nvSpPr>
          <p:cNvPr id="66" name="Text 64"/>
          <p:cNvSpPr/>
          <p:nvPr/>
        </p:nvSpPr>
        <p:spPr>
          <a:xfrm>
            <a:off x="9190753" y="4251569"/>
            <a:ext cx="2420536" cy="178637"/>
          </a:xfrm>
          <a:prstGeom prst="rect">
            <a:avLst/>
          </a:prstGeom>
          <a:noFill/>
          <a:ln/>
        </p:spPr>
        <p:txBody>
          <a:bodyPr wrap="square" lIns="0" tIns="0" rIns="0" bIns="0" rtlCol="0" anchor="ctr"/>
          <a:lstStyle/>
          <a:p>
            <a:pPr>
              <a:lnSpc>
                <a:spcPct val="120000"/>
              </a:lnSpc>
            </a:pPr>
            <a:r>
              <a:rPr lang="en-US" sz="985" dirty="0">
                <a:solidFill>
                  <a:srgbClr val="45556C"/>
                </a:solidFill>
                <a:latin typeface="MiSans" pitchFamily="34" charset="0"/>
                <a:ea typeface="MiSans" pitchFamily="34" charset="-122"/>
                <a:cs typeface="MiSans" pitchFamily="34" charset="-120"/>
              </a:rPr>
              <a:t>Dashboard</a:t>
            </a:r>
            <a:endParaRPr lang="en-US" sz="1600" dirty="0"/>
          </a:p>
        </p:txBody>
      </p:sp>
      <p:sp>
        <p:nvSpPr>
          <p:cNvPr id="67" name="Shape 65"/>
          <p:cNvSpPr/>
          <p:nvPr/>
        </p:nvSpPr>
        <p:spPr>
          <a:xfrm>
            <a:off x="6204578" y="4858936"/>
            <a:ext cx="5636009" cy="1643464"/>
          </a:xfrm>
          <a:custGeom>
            <a:avLst/>
            <a:gdLst/>
            <a:ahLst/>
            <a:cxnLst/>
            <a:rect l="l" t="t" r="r" b="b"/>
            <a:pathLst>
              <a:path w="5636009" h="1643464">
                <a:moveTo>
                  <a:pt x="35727" y="0"/>
                </a:moveTo>
                <a:lnTo>
                  <a:pt x="5528822" y="0"/>
                </a:lnTo>
                <a:cubicBezTo>
                  <a:pt x="5588020" y="0"/>
                  <a:pt x="5636009" y="47989"/>
                  <a:pt x="5636009" y="107187"/>
                </a:cubicBezTo>
                <a:lnTo>
                  <a:pt x="5636009" y="1536277"/>
                </a:lnTo>
                <a:cubicBezTo>
                  <a:pt x="5636009" y="1595475"/>
                  <a:pt x="5588020" y="1643464"/>
                  <a:pt x="5528822" y="1643464"/>
                </a:cubicBezTo>
                <a:lnTo>
                  <a:pt x="35727" y="1643464"/>
                </a:lnTo>
                <a:cubicBezTo>
                  <a:pt x="15996" y="1643464"/>
                  <a:pt x="0" y="1627468"/>
                  <a:pt x="0" y="1607736"/>
                </a:cubicBezTo>
                <a:lnTo>
                  <a:pt x="0" y="35727"/>
                </a:lnTo>
                <a:cubicBezTo>
                  <a:pt x="0" y="15996"/>
                  <a:pt x="15996" y="0"/>
                  <a:pt x="35727" y="0"/>
                </a:cubicBezTo>
                <a:close/>
              </a:path>
            </a:pathLst>
          </a:custGeom>
          <a:gradFill rotWithShape="1" flip="none">
            <a:gsLst>
              <a:gs pos="0">
                <a:srgbClr val="ECFEFF"/>
              </a:gs>
              <a:gs pos="100000">
                <a:srgbClr val="EFF6FF"/>
              </a:gs>
            </a:gsLst>
            <a:lin ang="2700000" scaled="1"/>
          </a:gradFill>
          <a:ln/>
        </p:spPr>
      </p:sp>
      <p:sp>
        <p:nvSpPr>
          <p:cNvPr id="68" name="Shape 66"/>
          <p:cNvSpPr/>
          <p:nvPr/>
        </p:nvSpPr>
        <p:spPr>
          <a:xfrm>
            <a:off x="6204578" y="4858936"/>
            <a:ext cx="35727" cy="1643464"/>
          </a:xfrm>
          <a:custGeom>
            <a:avLst/>
            <a:gdLst/>
            <a:ahLst/>
            <a:cxnLst/>
            <a:rect l="l" t="t" r="r" b="b"/>
            <a:pathLst>
              <a:path w="35727" h="1643464">
                <a:moveTo>
                  <a:pt x="35727" y="0"/>
                </a:moveTo>
                <a:lnTo>
                  <a:pt x="35727" y="0"/>
                </a:lnTo>
                <a:lnTo>
                  <a:pt x="35727" y="1643464"/>
                </a:lnTo>
                <a:lnTo>
                  <a:pt x="35727" y="1643464"/>
                </a:lnTo>
                <a:cubicBezTo>
                  <a:pt x="15996" y="1643464"/>
                  <a:pt x="0" y="1627468"/>
                  <a:pt x="0" y="1607736"/>
                </a:cubicBezTo>
                <a:lnTo>
                  <a:pt x="0" y="35727"/>
                </a:lnTo>
                <a:cubicBezTo>
                  <a:pt x="0" y="15996"/>
                  <a:pt x="15996" y="0"/>
                  <a:pt x="35727" y="0"/>
                </a:cubicBezTo>
                <a:close/>
              </a:path>
            </a:pathLst>
          </a:custGeom>
          <a:solidFill>
            <a:srgbClr val="0092B8"/>
          </a:solidFill>
          <a:ln/>
        </p:spPr>
      </p:sp>
      <p:sp>
        <p:nvSpPr>
          <p:cNvPr id="69" name="Shape 67"/>
          <p:cNvSpPr/>
          <p:nvPr/>
        </p:nvSpPr>
        <p:spPr>
          <a:xfrm>
            <a:off x="6434574" y="5073301"/>
            <a:ext cx="156308" cy="178637"/>
          </a:xfrm>
          <a:custGeom>
            <a:avLst/>
            <a:gdLst/>
            <a:ahLst/>
            <a:cxnLst/>
            <a:rect l="l" t="t" r="r" b="b"/>
            <a:pathLst>
              <a:path w="156308" h="178637">
                <a:moveTo>
                  <a:pt x="27912" y="36286"/>
                </a:moveTo>
                <a:cubicBezTo>
                  <a:pt x="32534" y="36286"/>
                  <a:pt x="36286" y="32534"/>
                  <a:pt x="36286" y="27912"/>
                </a:cubicBezTo>
                <a:cubicBezTo>
                  <a:pt x="36286" y="23291"/>
                  <a:pt x="32534" y="19538"/>
                  <a:pt x="27912" y="19538"/>
                </a:cubicBezTo>
                <a:cubicBezTo>
                  <a:pt x="23291" y="19538"/>
                  <a:pt x="19538" y="23291"/>
                  <a:pt x="19538" y="27912"/>
                </a:cubicBezTo>
                <a:cubicBezTo>
                  <a:pt x="19538" y="32534"/>
                  <a:pt x="23291" y="36286"/>
                  <a:pt x="27912" y="36286"/>
                </a:cubicBezTo>
                <a:close/>
                <a:moveTo>
                  <a:pt x="55824" y="27912"/>
                </a:moveTo>
                <a:cubicBezTo>
                  <a:pt x="55824" y="39356"/>
                  <a:pt x="48951" y="49195"/>
                  <a:pt x="39077" y="53487"/>
                </a:cubicBezTo>
                <a:lnTo>
                  <a:pt x="39077" y="78154"/>
                </a:lnTo>
                <a:lnTo>
                  <a:pt x="100484" y="78154"/>
                </a:lnTo>
                <a:cubicBezTo>
                  <a:pt x="109729" y="78154"/>
                  <a:pt x="117231" y="70652"/>
                  <a:pt x="117231" y="61407"/>
                </a:cubicBezTo>
                <a:lnTo>
                  <a:pt x="117231" y="53487"/>
                </a:lnTo>
                <a:cubicBezTo>
                  <a:pt x="107357" y="49195"/>
                  <a:pt x="100484" y="39356"/>
                  <a:pt x="100484" y="27912"/>
                </a:cubicBezTo>
                <a:cubicBezTo>
                  <a:pt x="100484" y="12491"/>
                  <a:pt x="112974" y="0"/>
                  <a:pt x="128396" y="0"/>
                </a:cubicBezTo>
                <a:cubicBezTo>
                  <a:pt x="143817" y="0"/>
                  <a:pt x="156308" y="12491"/>
                  <a:pt x="156308" y="27912"/>
                </a:cubicBezTo>
                <a:cubicBezTo>
                  <a:pt x="156308" y="39356"/>
                  <a:pt x="149434" y="49195"/>
                  <a:pt x="139560" y="53487"/>
                </a:cubicBezTo>
                <a:lnTo>
                  <a:pt x="139560" y="61407"/>
                </a:lnTo>
                <a:cubicBezTo>
                  <a:pt x="139560" y="83004"/>
                  <a:pt x="122080" y="100484"/>
                  <a:pt x="100484" y="100484"/>
                </a:cubicBezTo>
                <a:lnTo>
                  <a:pt x="39077" y="100484"/>
                </a:lnTo>
                <a:lnTo>
                  <a:pt x="39077" y="125151"/>
                </a:lnTo>
                <a:cubicBezTo>
                  <a:pt x="48951" y="129442"/>
                  <a:pt x="55824" y="139281"/>
                  <a:pt x="55824" y="150725"/>
                </a:cubicBezTo>
                <a:cubicBezTo>
                  <a:pt x="55824" y="166147"/>
                  <a:pt x="43334" y="178637"/>
                  <a:pt x="27912" y="178637"/>
                </a:cubicBezTo>
                <a:cubicBezTo>
                  <a:pt x="12491" y="178637"/>
                  <a:pt x="0" y="166147"/>
                  <a:pt x="0" y="150725"/>
                </a:cubicBezTo>
                <a:cubicBezTo>
                  <a:pt x="0" y="139281"/>
                  <a:pt x="6873" y="129442"/>
                  <a:pt x="16747" y="125151"/>
                </a:cubicBezTo>
                <a:lnTo>
                  <a:pt x="16747" y="53521"/>
                </a:lnTo>
                <a:cubicBezTo>
                  <a:pt x="6873" y="49195"/>
                  <a:pt x="0" y="39356"/>
                  <a:pt x="0" y="27912"/>
                </a:cubicBezTo>
                <a:cubicBezTo>
                  <a:pt x="0" y="12491"/>
                  <a:pt x="12491" y="0"/>
                  <a:pt x="27912" y="0"/>
                </a:cubicBezTo>
                <a:cubicBezTo>
                  <a:pt x="43334" y="0"/>
                  <a:pt x="55824" y="12491"/>
                  <a:pt x="55824" y="27912"/>
                </a:cubicBezTo>
                <a:close/>
                <a:moveTo>
                  <a:pt x="136769" y="27912"/>
                </a:moveTo>
                <a:cubicBezTo>
                  <a:pt x="136769" y="23291"/>
                  <a:pt x="133017" y="19538"/>
                  <a:pt x="128396" y="19538"/>
                </a:cubicBezTo>
                <a:cubicBezTo>
                  <a:pt x="123774" y="19538"/>
                  <a:pt x="120022" y="23291"/>
                  <a:pt x="120022" y="27912"/>
                </a:cubicBezTo>
                <a:cubicBezTo>
                  <a:pt x="120022" y="32534"/>
                  <a:pt x="123774" y="36286"/>
                  <a:pt x="128396" y="36286"/>
                </a:cubicBezTo>
                <a:cubicBezTo>
                  <a:pt x="133017" y="36286"/>
                  <a:pt x="136769" y="32534"/>
                  <a:pt x="136769" y="27912"/>
                </a:cubicBezTo>
                <a:close/>
                <a:moveTo>
                  <a:pt x="27912" y="159099"/>
                </a:moveTo>
                <a:cubicBezTo>
                  <a:pt x="32534" y="159099"/>
                  <a:pt x="36286" y="155347"/>
                  <a:pt x="36286" y="150725"/>
                </a:cubicBezTo>
                <a:cubicBezTo>
                  <a:pt x="36286" y="146104"/>
                  <a:pt x="32534" y="142352"/>
                  <a:pt x="27912" y="142352"/>
                </a:cubicBezTo>
                <a:cubicBezTo>
                  <a:pt x="23291" y="142352"/>
                  <a:pt x="19538" y="146104"/>
                  <a:pt x="19538" y="150725"/>
                </a:cubicBezTo>
                <a:cubicBezTo>
                  <a:pt x="19538" y="155347"/>
                  <a:pt x="23291" y="159099"/>
                  <a:pt x="27912" y="159099"/>
                </a:cubicBezTo>
                <a:close/>
              </a:path>
            </a:pathLst>
          </a:custGeom>
          <a:solidFill>
            <a:srgbClr val="0092B8"/>
          </a:solidFill>
          <a:ln/>
        </p:spPr>
      </p:sp>
      <p:sp>
        <p:nvSpPr>
          <p:cNvPr id="70" name="Text 68"/>
          <p:cNvSpPr/>
          <p:nvPr/>
        </p:nvSpPr>
        <p:spPr>
          <a:xfrm>
            <a:off x="6624376" y="5037574"/>
            <a:ext cx="5126892" cy="250092"/>
          </a:xfrm>
          <a:prstGeom prst="rect">
            <a:avLst/>
          </a:prstGeom>
          <a:noFill/>
          <a:ln/>
        </p:spPr>
        <p:txBody>
          <a:bodyPr wrap="square" lIns="0" tIns="0" rIns="0" bIns="0" rtlCol="0" anchor="ctr"/>
          <a:lstStyle/>
          <a:p>
            <a:pPr>
              <a:lnSpc>
                <a:spcPct val="120000"/>
              </a:lnSpc>
            </a:pPr>
            <a:r>
              <a:rPr lang="en-US" sz="1407" b="1" dirty="0">
                <a:solidFill>
                  <a:srgbClr val="1D293D"/>
                </a:solidFill>
                <a:latin typeface="Noto Sans SC" pitchFamily="34" charset="0"/>
                <a:ea typeface="Noto Sans SC" pitchFamily="34" charset="-122"/>
                <a:cs typeface="Noto Sans SC" pitchFamily="34" charset="-120"/>
              </a:rPr>
              <a:t>GitHub Repository</a:t>
            </a:r>
            <a:endParaRPr lang="en-US" sz="1600" dirty="0"/>
          </a:p>
        </p:txBody>
      </p:sp>
      <p:sp>
        <p:nvSpPr>
          <p:cNvPr id="71" name="Shape 69"/>
          <p:cNvSpPr/>
          <p:nvPr/>
        </p:nvSpPr>
        <p:spPr>
          <a:xfrm>
            <a:off x="6401079" y="5394848"/>
            <a:ext cx="5260870" cy="571640"/>
          </a:xfrm>
          <a:custGeom>
            <a:avLst/>
            <a:gdLst/>
            <a:ahLst/>
            <a:cxnLst/>
            <a:rect l="l" t="t" r="r" b="b"/>
            <a:pathLst>
              <a:path w="5260870" h="571640">
                <a:moveTo>
                  <a:pt x="71455" y="0"/>
                </a:moveTo>
                <a:lnTo>
                  <a:pt x="5189415" y="0"/>
                </a:lnTo>
                <a:cubicBezTo>
                  <a:pt x="5228879" y="0"/>
                  <a:pt x="5260870" y="31991"/>
                  <a:pt x="5260870" y="71455"/>
                </a:cubicBezTo>
                <a:lnTo>
                  <a:pt x="5260870" y="500185"/>
                </a:lnTo>
                <a:cubicBezTo>
                  <a:pt x="5260870" y="539648"/>
                  <a:pt x="5228879" y="571640"/>
                  <a:pt x="5189415" y="571640"/>
                </a:cubicBezTo>
                <a:lnTo>
                  <a:pt x="71455" y="571640"/>
                </a:lnTo>
                <a:cubicBezTo>
                  <a:pt x="31991" y="571640"/>
                  <a:pt x="0" y="539648"/>
                  <a:pt x="0" y="500185"/>
                </a:cubicBezTo>
                <a:lnTo>
                  <a:pt x="0" y="71455"/>
                </a:lnTo>
                <a:cubicBezTo>
                  <a:pt x="0" y="31991"/>
                  <a:pt x="31991" y="0"/>
                  <a:pt x="71455" y="0"/>
                </a:cubicBezTo>
                <a:close/>
              </a:path>
            </a:pathLst>
          </a:custGeom>
          <a:solidFill>
            <a:srgbClr val="1D293D"/>
          </a:solidFill>
          <a:ln/>
        </p:spPr>
      </p:sp>
      <p:sp>
        <p:nvSpPr>
          <p:cNvPr id="72" name="Text 70"/>
          <p:cNvSpPr/>
          <p:nvPr/>
        </p:nvSpPr>
        <p:spPr>
          <a:xfrm>
            <a:off x="6508262" y="5502031"/>
            <a:ext cx="5109029" cy="178637"/>
          </a:xfrm>
          <a:prstGeom prst="rect">
            <a:avLst/>
          </a:prstGeom>
          <a:noFill/>
          <a:ln/>
        </p:spPr>
        <p:txBody>
          <a:bodyPr wrap="square" lIns="0" tIns="0" rIns="0" bIns="0" rtlCol="0" anchor="ctr"/>
          <a:lstStyle/>
          <a:p>
            <a:pPr>
              <a:lnSpc>
                <a:spcPct val="120000"/>
              </a:lnSpc>
            </a:pPr>
            <a:r>
              <a:rPr lang="en-US" sz="985" dirty="0">
                <a:solidFill>
                  <a:srgbClr val="05DF72"/>
                </a:solidFill>
                <a:latin typeface="MiSans" pitchFamily="34" charset="0"/>
                <a:ea typeface="MiSans" pitchFamily="34" charset="-122"/>
                <a:cs typeface="MiSans" pitchFamily="34" charset="-120"/>
              </a:rPr>
              <a:t>github.com/amrutakumbar/</a:t>
            </a:r>
            <a:endParaRPr lang="en-US" sz="1600" dirty="0"/>
          </a:p>
        </p:txBody>
      </p:sp>
      <p:sp>
        <p:nvSpPr>
          <p:cNvPr id="73" name="Text 71"/>
          <p:cNvSpPr/>
          <p:nvPr/>
        </p:nvSpPr>
        <p:spPr>
          <a:xfrm>
            <a:off x="6508262" y="5680668"/>
            <a:ext cx="5109029" cy="178637"/>
          </a:xfrm>
          <a:prstGeom prst="rect">
            <a:avLst/>
          </a:prstGeom>
          <a:noFill/>
          <a:ln/>
        </p:spPr>
        <p:txBody>
          <a:bodyPr wrap="square" lIns="0" tIns="0" rIns="0" bIns="0" rtlCol="0" anchor="ctr"/>
          <a:lstStyle/>
          <a:p>
            <a:pPr>
              <a:lnSpc>
                <a:spcPct val="120000"/>
              </a:lnSpc>
            </a:pPr>
            <a:r>
              <a:rPr lang="en-US" sz="985" dirty="0">
                <a:solidFill>
                  <a:srgbClr val="05DF72"/>
                </a:solidFill>
                <a:latin typeface="MiSans" pitchFamily="34" charset="0"/>
                <a:ea typeface="MiSans" pitchFamily="34" charset="-122"/>
                <a:cs typeface="MiSans" pitchFamily="34" charset="-120"/>
              </a:rPr>
              <a:t>employee-attrition-prediction</a:t>
            </a:r>
            <a:endParaRPr lang="en-US" sz="1600" dirty="0"/>
          </a:p>
        </p:txBody>
      </p:sp>
      <p:sp>
        <p:nvSpPr>
          <p:cNvPr id="74" name="Shape 72"/>
          <p:cNvSpPr/>
          <p:nvPr/>
        </p:nvSpPr>
        <p:spPr>
          <a:xfrm>
            <a:off x="6401079" y="6073670"/>
            <a:ext cx="589503" cy="250092"/>
          </a:xfrm>
          <a:custGeom>
            <a:avLst/>
            <a:gdLst/>
            <a:ahLst/>
            <a:cxnLst/>
            <a:rect l="l" t="t" r="r" b="b"/>
            <a:pathLst>
              <a:path w="589503" h="250092">
                <a:moveTo>
                  <a:pt x="125046" y="0"/>
                </a:moveTo>
                <a:lnTo>
                  <a:pt x="464457" y="0"/>
                </a:lnTo>
                <a:cubicBezTo>
                  <a:pt x="533472" y="0"/>
                  <a:pt x="589503" y="56031"/>
                  <a:pt x="589503" y="125046"/>
                </a:cubicBezTo>
                <a:lnTo>
                  <a:pt x="589503" y="125046"/>
                </a:lnTo>
                <a:cubicBezTo>
                  <a:pt x="589503" y="194061"/>
                  <a:pt x="533472" y="250092"/>
                  <a:pt x="464457" y="250092"/>
                </a:cubicBezTo>
                <a:lnTo>
                  <a:pt x="125046" y="250092"/>
                </a:lnTo>
                <a:cubicBezTo>
                  <a:pt x="56031" y="250092"/>
                  <a:pt x="0" y="194061"/>
                  <a:pt x="0" y="125046"/>
                </a:cubicBezTo>
                <a:lnTo>
                  <a:pt x="0" y="125046"/>
                </a:lnTo>
                <a:cubicBezTo>
                  <a:pt x="0" y="56031"/>
                  <a:pt x="56031" y="0"/>
                  <a:pt x="125046" y="0"/>
                </a:cubicBezTo>
                <a:close/>
              </a:path>
            </a:pathLst>
          </a:custGeom>
          <a:solidFill>
            <a:srgbClr val="DCFCE7"/>
          </a:solidFill>
          <a:ln/>
        </p:spPr>
      </p:sp>
      <p:sp>
        <p:nvSpPr>
          <p:cNvPr id="75" name="Text 73"/>
          <p:cNvSpPr/>
          <p:nvPr/>
        </p:nvSpPr>
        <p:spPr>
          <a:xfrm>
            <a:off x="6401079" y="6073670"/>
            <a:ext cx="652026" cy="250092"/>
          </a:xfrm>
          <a:prstGeom prst="rect">
            <a:avLst/>
          </a:prstGeom>
          <a:noFill/>
          <a:ln/>
        </p:spPr>
        <p:txBody>
          <a:bodyPr wrap="square" lIns="107182" tIns="35727" rIns="107182" bIns="35727" rtlCol="0" anchor="ctr"/>
          <a:lstStyle/>
          <a:p>
            <a:pPr>
              <a:lnSpc>
                <a:spcPct val="120000"/>
              </a:lnSpc>
            </a:pPr>
            <a:r>
              <a:rPr lang="en-US" sz="985" b="1" dirty="0">
                <a:solidFill>
                  <a:srgbClr val="008236"/>
                </a:solidFill>
                <a:latin typeface="MiSans" pitchFamily="34" charset="0"/>
                <a:ea typeface="MiSans" pitchFamily="34" charset="-122"/>
                <a:cs typeface="MiSans" pitchFamily="34" charset="-120"/>
              </a:rPr>
              <a:t>Public</a:t>
            </a:r>
            <a:endParaRPr lang="en-US" sz="1600" dirty="0"/>
          </a:p>
        </p:txBody>
      </p:sp>
      <p:sp>
        <p:nvSpPr>
          <p:cNvPr id="76" name="Shape 74"/>
          <p:cNvSpPr/>
          <p:nvPr/>
        </p:nvSpPr>
        <p:spPr>
          <a:xfrm>
            <a:off x="7062177" y="6073670"/>
            <a:ext cx="991437" cy="250092"/>
          </a:xfrm>
          <a:custGeom>
            <a:avLst/>
            <a:gdLst/>
            <a:ahLst/>
            <a:cxnLst/>
            <a:rect l="l" t="t" r="r" b="b"/>
            <a:pathLst>
              <a:path w="991437" h="250092">
                <a:moveTo>
                  <a:pt x="125046" y="0"/>
                </a:moveTo>
                <a:lnTo>
                  <a:pt x="866391" y="0"/>
                </a:lnTo>
                <a:cubicBezTo>
                  <a:pt x="935452" y="0"/>
                  <a:pt x="991437" y="55985"/>
                  <a:pt x="991437" y="125046"/>
                </a:cubicBezTo>
                <a:lnTo>
                  <a:pt x="991437" y="125046"/>
                </a:lnTo>
                <a:cubicBezTo>
                  <a:pt x="991437" y="194107"/>
                  <a:pt x="935452" y="250092"/>
                  <a:pt x="866391" y="250092"/>
                </a:cubicBezTo>
                <a:lnTo>
                  <a:pt x="125046" y="250092"/>
                </a:lnTo>
                <a:cubicBezTo>
                  <a:pt x="56031" y="250092"/>
                  <a:pt x="0" y="194061"/>
                  <a:pt x="0" y="125046"/>
                </a:cubicBezTo>
                <a:lnTo>
                  <a:pt x="0" y="125046"/>
                </a:lnTo>
                <a:cubicBezTo>
                  <a:pt x="0" y="56031"/>
                  <a:pt x="56031" y="0"/>
                  <a:pt x="125046" y="0"/>
                </a:cubicBezTo>
                <a:close/>
              </a:path>
            </a:pathLst>
          </a:custGeom>
          <a:solidFill>
            <a:srgbClr val="DBEAFE"/>
          </a:solidFill>
          <a:ln/>
        </p:spPr>
      </p:sp>
      <p:sp>
        <p:nvSpPr>
          <p:cNvPr id="77" name="Text 75"/>
          <p:cNvSpPr/>
          <p:nvPr/>
        </p:nvSpPr>
        <p:spPr>
          <a:xfrm>
            <a:off x="7062177" y="6073670"/>
            <a:ext cx="1053960" cy="250092"/>
          </a:xfrm>
          <a:prstGeom prst="rect">
            <a:avLst/>
          </a:prstGeom>
          <a:noFill/>
          <a:ln/>
        </p:spPr>
        <p:txBody>
          <a:bodyPr wrap="square" lIns="107182" tIns="35727" rIns="107182" bIns="35727" rtlCol="0" anchor="ctr"/>
          <a:lstStyle/>
          <a:p>
            <a:pPr>
              <a:lnSpc>
                <a:spcPct val="120000"/>
              </a:lnSpc>
            </a:pPr>
            <a:r>
              <a:rPr lang="en-US" sz="985" b="1" dirty="0">
                <a:solidFill>
                  <a:srgbClr val="1447E6"/>
                </a:solidFill>
                <a:latin typeface="MiSans" pitchFamily="34" charset="0"/>
                <a:ea typeface="MiSans" pitchFamily="34" charset="-122"/>
                <a:cs typeface="MiSans" pitchFamily="34" charset="-120"/>
              </a:rPr>
              <a:t>Open Source</a:t>
            </a:r>
            <a:endParaRPr lang="en-US" sz="1600" dirty="0"/>
          </a:p>
        </p:txBody>
      </p:sp>
    </p:spTree>
  </p:cSld>
  <p:clrMapOvr>
    <a:masterClrMapping/>
  </p:clrMapOvr>
  <p:transition>
    <p:fade/>
    <p:spd val="med"/>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17500" y="317500"/>
            <a:ext cx="11620500" cy="190500"/>
          </a:xfrm>
          <a:prstGeom prst="rect">
            <a:avLst/>
          </a:prstGeom>
          <a:noFill/>
          <a:ln/>
        </p:spPr>
        <p:txBody>
          <a:bodyPr wrap="square" lIns="0" tIns="0" rIns="0" bIns="0" rtlCol="0" anchor="ctr"/>
          <a:lstStyle/>
          <a:p>
            <a:pPr>
              <a:lnSpc>
                <a:spcPct val="130000"/>
              </a:lnSpc>
            </a:pPr>
            <a:r>
              <a:rPr lang="en-US" sz="1000" b="1" spc="50" kern="0" dirty="0">
                <a:solidFill>
                  <a:srgbClr val="155DFC"/>
                </a:solidFill>
                <a:latin typeface="MiSans" pitchFamily="34" charset="0"/>
                <a:ea typeface="MiSans" pitchFamily="34" charset="-122"/>
                <a:cs typeface="MiSans" pitchFamily="34" charset="-120"/>
              </a:rPr>
              <a:t>DASHBOARD DEMO</a:t>
            </a:r>
            <a:endParaRPr lang="en-US" sz="1600" dirty="0"/>
          </a:p>
        </p:txBody>
      </p:sp>
      <p:sp>
        <p:nvSpPr>
          <p:cNvPr id="3" name="Text 1"/>
          <p:cNvSpPr/>
          <p:nvPr/>
        </p:nvSpPr>
        <p:spPr>
          <a:xfrm>
            <a:off x="317500" y="571500"/>
            <a:ext cx="11747500" cy="381000"/>
          </a:xfrm>
          <a:prstGeom prst="rect">
            <a:avLst/>
          </a:prstGeom>
          <a:noFill/>
          <a:ln/>
        </p:spPr>
        <p:txBody>
          <a:bodyPr wrap="square" lIns="0" tIns="0" rIns="0" bIns="0" rtlCol="0" anchor="ctr"/>
          <a:lstStyle/>
          <a:p>
            <a:pPr>
              <a:lnSpc>
                <a:spcPct val="80000"/>
              </a:lnSpc>
            </a:pPr>
            <a:r>
              <a:rPr lang="en-US" sz="3000" b="1" dirty="0">
                <a:solidFill>
                  <a:srgbClr val="0F172B"/>
                </a:solidFill>
                <a:latin typeface="Noto Sans SC" pitchFamily="34" charset="0"/>
                <a:ea typeface="Noto Sans SC" pitchFamily="34" charset="-122"/>
                <a:cs typeface="Noto Sans SC" pitchFamily="34" charset="-120"/>
              </a:rPr>
              <a:t>Interactive Streamlit Dashboard</a:t>
            </a:r>
            <a:endParaRPr lang="en-US" sz="1600" dirty="0"/>
          </a:p>
        </p:txBody>
      </p:sp>
      <p:sp>
        <p:nvSpPr>
          <p:cNvPr id="4" name="Shape 2"/>
          <p:cNvSpPr/>
          <p:nvPr/>
        </p:nvSpPr>
        <p:spPr>
          <a:xfrm>
            <a:off x="325438" y="1087438"/>
            <a:ext cx="5683250" cy="2619375"/>
          </a:xfrm>
          <a:custGeom>
            <a:avLst/>
            <a:gdLst/>
            <a:ahLst/>
            <a:cxnLst/>
            <a:rect l="l" t="t" r="r" b="b"/>
            <a:pathLst>
              <a:path w="5683250" h="2619375">
                <a:moveTo>
                  <a:pt x="95240" y="0"/>
                </a:moveTo>
                <a:lnTo>
                  <a:pt x="5588010" y="0"/>
                </a:lnTo>
                <a:cubicBezTo>
                  <a:pt x="5640609" y="0"/>
                  <a:pt x="5683250" y="42641"/>
                  <a:pt x="5683250" y="95240"/>
                </a:cubicBezTo>
                <a:lnTo>
                  <a:pt x="5683250" y="2524135"/>
                </a:lnTo>
                <a:cubicBezTo>
                  <a:pt x="5683250" y="2576734"/>
                  <a:pt x="5640609" y="2619375"/>
                  <a:pt x="5588010" y="2619375"/>
                </a:cubicBezTo>
                <a:lnTo>
                  <a:pt x="95240" y="2619375"/>
                </a:lnTo>
                <a:cubicBezTo>
                  <a:pt x="42641" y="2619375"/>
                  <a:pt x="0" y="2576734"/>
                  <a:pt x="0" y="2524135"/>
                </a:cubicBezTo>
                <a:lnTo>
                  <a:pt x="0" y="95240"/>
                </a:lnTo>
                <a:cubicBezTo>
                  <a:pt x="0" y="42641"/>
                  <a:pt x="42641" y="0"/>
                  <a:pt x="95240" y="0"/>
                </a:cubicBezTo>
                <a:close/>
              </a:path>
            </a:pathLst>
          </a:custGeom>
          <a:gradFill rotWithShape="1" flip="none">
            <a:gsLst>
              <a:gs pos="0">
                <a:srgbClr val="EFF6FF"/>
              </a:gs>
              <a:gs pos="100000">
                <a:srgbClr val="EEF2FF"/>
              </a:gs>
            </a:gsLst>
            <a:lin ang="2700000" scaled="1"/>
          </a:gradFill>
          <a:ln w="25400">
            <a:solidFill>
              <a:srgbClr val="8EC5FF"/>
            </a:solidFill>
            <a:prstDash val="solid"/>
          </a:ln>
        </p:spPr>
      </p:sp>
      <p:sp>
        <p:nvSpPr>
          <p:cNvPr id="5" name="Shape 3"/>
          <p:cNvSpPr/>
          <p:nvPr/>
        </p:nvSpPr>
        <p:spPr>
          <a:xfrm>
            <a:off x="492125" y="125412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3B82F6"/>
              </a:gs>
              <a:gs pos="100000">
                <a:srgbClr val="1E40AF"/>
              </a:gs>
            </a:gsLst>
            <a:lin ang="2700000" scaled="1"/>
          </a:gradFill>
          <a:ln/>
        </p:spPr>
      </p:sp>
      <p:sp>
        <p:nvSpPr>
          <p:cNvPr id="6" name="Shape 4"/>
          <p:cNvSpPr/>
          <p:nvPr/>
        </p:nvSpPr>
        <p:spPr>
          <a:xfrm>
            <a:off x="595313" y="1381125"/>
            <a:ext cx="238125" cy="190500"/>
          </a:xfrm>
          <a:custGeom>
            <a:avLst/>
            <a:gdLst/>
            <a:ahLst/>
            <a:cxnLst/>
            <a:rect l="l" t="t" r="r" b="b"/>
            <a:pathLst>
              <a:path w="238125" h="190500">
                <a:moveTo>
                  <a:pt x="50602" y="47625"/>
                </a:moveTo>
                <a:cubicBezTo>
                  <a:pt x="50602" y="22983"/>
                  <a:pt x="70608" y="2977"/>
                  <a:pt x="95250" y="2977"/>
                </a:cubicBezTo>
                <a:cubicBezTo>
                  <a:pt x="119892" y="2977"/>
                  <a:pt x="139898" y="22983"/>
                  <a:pt x="139898" y="47625"/>
                </a:cubicBezTo>
                <a:cubicBezTo>
                  <a:pt x="139898" y="72267"/>
                  <a:pt x="119892" y="92273"/>
                  <a:pt x="95250" y="92273"/>
                </a:cubicBezTo>
                <a:cubicBezTo>
                  <a:pt x="70608" y="92273"/>
                  <a:pt x="50602" y="72267"/>
                  <a:pt x="50602" y="47625"/>
                </a:cubicBezTo>
                <a:close/>
                <a:moveTo>
                  <a:pt x="17859" y="179450"/>
                </a:moveTo>
                <a:cubicBezTo>
                  <a:pt x="17859" y="142801"/>
                  <a:pt x="47551" y="113109"/>
                  <a:pt x="84200" y="113109"/>
                </a:cubicBezTo>
                <a:lnTo>
                  <a:pt x="106300" y="113109"/>
                </a:lnTo>
                <a:cubicBezTo>
                  <a:pt x="142949" y="113109"/>
                  <a:pt x="172641" y="142801"/>
                  <a:pt x="172641" y="179450"/>
                </a:cubicBezTo>
                <a:cubicBezTo>
                  <a:pt x="172641" y="185551"/>
                  <a:pt x="167692" y="190500"/>
                  <a:pt x="161590" y="190500"/>
                </a:cubicBezTo>
                <a:lnTo>
                  <a:pt x="28910" y="190500"/>
                </a:lnTo>
                <a:cubicBezTo>
                  <a:pt x="22808" y="190500"/>
                  <a:pt x="17859" y="185551"/>
                  <a:pt x="17859" y="179450"/>
                </a:cubicBezTo>
                <a:close/>
                <a:moveTo>
                  <a:pt x="227856" y="49374"/>
                </a:moveTo>
                <a:lnTo>
                  <a:pt x="198090" y="96999"/>
                </a:lnTo>
                <a:cubicBezTo>
                  <a:pt x="196528" y="99492"/>
                  <a:pt x="193849" y="101054"/>
                  <a:pt x="190909" y="101203"/>
                </a:cubicBezTo>
                <a:cubicBezTo>
                  <a:pt x="187970" y="101352"/>
                  <a:pt x="185142" y="100013"/>
                  <a:pt x="183393" y="97631"/>
                </a:cubicBezTo>
                <a:lnTo>
                  <a:pt x="165534" y="73819"/>
                </a:lnTo>
                <a:cubicBezTo>
                  <a:pt x="162558" y="69875"/>
                  <a:pt x="163376" y="64294"/>
                  <a:pt x="167320" y="61317"/>
                </a:cubicBezTo>
                <a:cubicBezTo>
                  <a:pt x="171264" y="58341"/>
                  <a:pt x="176845" y="59159"/>
                  <a:pt x="179822" y="63103"/>
                </a:cubicBezTo>
                <a:lnTo>
                  <a:pt x="189867" y="76498"/>
                </a:lnTo>
                <a:lnTo>
                  <a:pt x="212713" y="39923"/>
                </a:lnTo>
                <a:cubicBezTo>
                  <a:pt x="215317" y="35756"/>
                  <a:pt x="220824" y="34454"/>
                  <a:pt x="225028" y="37095"/>
                </a:cubicBezTo>
                <a:cubicBezTo>
                  <a:pt x="229233" y="39737"/>
                  <a:pt x="230498" y="45207"/>
                  <a:pt x="227856" y="49411"/>
                </a:cubicBezTo>
                <a:close/>
              </a:path>
            </a:pathLst>
          </a:custGeom>
          <a:solidFill>
            <a:srgbClr val="FFFFFF"/>
          </a:solidFill>
          <a:ln/>
        </p:spPr>
      </p:sp>
      <p:sp>
        <p:nvSpPr>
          <p:cNvPr id="7" name="Text 5"/>
          <p:cNvSpPr/>
          <p:nvPr/>
        </p:nvSpPr>
        <p:spPr>
          <a:xfrm>
            <a:off x="1031875" y="1349375"/>
            <a:ext cx="1651000"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Single Prediction</a:t>
            </a:r>
            <a:endParaRPr lang="en-US" sz="1600" dirty="0"/>
          </a:p>
        </p:txBody>
      </p:sp>
      <p:sp>
        <p:nvSpPr>
          <p:cNvPr id="8" name="Text 6"/>
          <p:cNvSpPr/>
          <p:nvPr/>
        </p:nvSpPr>
        <p:spPr>
          <a:xfrm>
            <a:off x="492125" y="1825625"/>
            <a:ext cx="5413375" cy="381000"/>
          </a:xfrm>
          <a:prstGeom prst="rect">
            <a:avLst/>
          </a:prstGeom>
          <a:noFill/>
          <a:ln/>
        </p:spPr>
        <p:txBody>
          <a:bodyPr wrap="square" lIns="0" tIns="0" rIns="0" bIns="0" rtlCol="0" anchor="ctr"/>
          <a:lstStyle/>
          <a:p>
            <a:pPr>
              <a:lnSpc>
                <a:spcPct val="130000"/>
              </a:lnSpc>
            </a:pPr>
            <a:r>
              <a:rPr lang="en-US" sz="1000" dirty="0">
                <a:solidFill>
                  <a:srgbClr val="45556C"/>
                </a:solidFill>
                <a:latin typeface="MiSans" pitchFamily="34" charset="0"/>
                <a:ea typeface="MiSans" pitchFamily="34" charset="-122"/>
                <a:cs typeface="MiSans" pitchFamily="34" charset="-120"/>
              </a:rPr>
              <a:t>Input individual employee details and receive instant attrition risk prediction with probability score.</a:t>
            </a:r>
            <a:endParaRPr lang="en-US" sz="1600" dirty="0"/>
          </a:p>
        </p:txBody>
      </p:sp>
      <p:sp>
        <p:nvSpPr>
          <p:cNvPr id="9" name="Shape 7"/>
          <p:cNvSpPr/>
          <p:nvPr/>
        </p:nvSpPr>
        <p:spPr>
          <a:xfrm>
            <a:off x="492125" y="2333625"/>
            <a:ext cx="5349875" cy="1206500"/>
          </a:xfrm>
          <a:custGeom>
            <a:avLst/>
            <a:gdLst/>
            <a:ahLst/>
            <a:cxnLst/>
            <a:rect l="l" t="t" r="r" b="b"/>
            <a:pathLst>
              <a:path w="5349875" h="1206500">
                <a:moveTo>
                  <a:pt x="63498" y="0"/>
                </a:moveTo>
                <a:lnTo>
                  <a:pt x="5286377" y="0"/>
                </a:lnTo>
                <a:cubicBezTo>
                  <a:pt x="5321446" y="0"/>
                  <a:pt x="5349875" y="28429"/>
                  <a:pt x="5349875" y="63498"/>
                </a:cubicBezTo>
                <a:lnTo>
                  <a:pt x="5349875" y="1143002"/>
                </a:lnTo>
                <a:cubicBezTo>
                  <a:pt x="5349875" y="1178071"/>
                  <a:pt x="5321446" y="1206500"/>
                  <a:pt x="5286377" y="1206500"/>
                </a:cubicBezTo>
                <a:lnTo>
                  <a:pt x="63498" y="1206500"/>
                </a:lnTo>
                <a:cubicBezTo>
                  <a:pt x="28429" y="1206500"/>
                  <a:pt x="0" y="1178071"/>
                  <a:pt x="0" y="1143002"/>
                </a:cubicBezTo>
                <a:lnTo>
                  <a:pt x="0" y="63498"/>
                </a:lnTo>
                <a:cubicBezTo>
                  <a:pt x="0" y="28453"/>
                  <a:pt x="28453" y="0"/>
                  <a:pt x="63498" y="0"/>
                </a:cubicBezTo>
                <a:close/>
              </a:path>
            </a:pathLst>
          </a:custGeom>
          <a:solidFill>
            <a:srgbClr val="FFFFFF"/>
          </a:solidFill>
          <a:ln/>
          <a:effectLst>
            <a:outerShdw sx="100000" sy="100000" kx="0" ky="0" algn="bl" rotWithShape="0" blurRad="23813" dist="7938" dir="5400000">
              <a:srgbClr val="000000">
                <a:alpha val="10196"/>
              </a:srgbClr>
            </a:outerShdw>
          </a:effectLst>
        </p:spPr>
      </p:sp>
      <p:sp>
        <p:nvSpPr>
          <p:cNvPr id="10" name="Text 8"/>
          <p:cNvSpPr/>
          <p:nvPr/>
        </p:nvSpPr>
        <p:spPr>
          <a:xfrm>
            <a:off x="587375" y="2428875"/>
            <a:ext cx="5214938" cy="158750"/>
          </a:xfrm>
          <a:prstGeom prst="rect">
            <a:avLst/>
          </a:prstGeom>
          <a:noFill/>
          <a:ln/>
        </p:spPr>
        <p:txBody>
          <a:bodyPr wrap="square" lIns="0" tIns="0" rIns="0" bIns="0" rtlCol="0" anchor="ctr"/>
          <a:lstStyle/>
          <a:p>
            <a:pPr>
              <a:lnSpc>
                <a:spcPct val="120000"/>
              </a:lnSpc>
            </a:pPr>
            <a:r>
              <a:rPr lang="en-US" sz="875" dirty="0">
                <a:solidFill>
                  <a:srgbClr val="9810FA"/>
                </a:solidFill>
                <a:latin typeface="MiSans" pitchFamily="34" charset="0"/>
                <a:ea typeface="MiSans" pitchFamily="34" charset="-122"/>
                <a:cs typeface="MiSans" pitchFamily="34" charset="-120"/>
              </a:rPr>
              <a:t># Example Input</a:t>
            </a:r>
            <a:endParaRPr lang="en-US" sz="1600" dirty="0"/>
          </a:p>
        </p:txBody>
      </p:sp>
      <p:sp>
        <p:nvSpPr>
          <p:cNvPr id="11" name="Text 9"/>
          <p:cNvSpPr/>
          <p:nvPr/>
        </p:nvSpPr>
        <p:spPr>
          <a:xfrm>
            <a:off x="587375" y="2587625"/>
            <a:ext cx="5214938" cy="158750"/>
          </a:xfrm>
          <a:prstGeom prst="rect">
            <a:avLst/>
          </a:prstGeom>
          <a:noFill/>
          <a:ln/>
        </p:spPr>
        <p:txBody>
          <a:bodyPr wrap="square" lIns="0" tIns="0" rIns="0" bIns="0" rtlCol="0" anchor="ctr"/>
          <a:lstStyle/>
          <a:p>
            <a:pPr>
              <a:lnSpc>
                <a:spcPct val="120000"/>
              </a:lnSpc>
            </a:pPr>
            <a:r>
              <a:rPr lang="en-US" sz="875" dirty="0">
                <a:solidFill>
                  <a:srgbClr val="314158"/>
                </a:solidFill>
                <a:latin typeface="MiSans" pitchFamily="34" charset="0"/>
                <a:ea typeface="MiSans" pitchFamily="34" charset="-122"/>
                <a:cs typeface="MiSans" pitchFamily="34" charset="-120"/>
              </a:rPr>
              <a:t>Age: 28 years</a:t>
            </a:r>
            <a:endParaRPr lang="en-US" sz="1600" dirty="0"/>
          </a:p>
        </p:txBody>
      </p:sp>
      <p:sp>
        <p:nvSpPr>
          <p:cNvPr id="12" name="Text 10"/>
          <p:cNvSpPr/>
          <p:nvPr/>
        </p:nvSpPr>
        <p:spPr>
          <a:xfrm>
            <a:off x="587375" y="2746375"/>
            <a:ext cx="5214938" cy="158750"/>
          </a:xfrm>
          <a:prstGeom prst="rect">
            <a:avLst/>
          </a:prstGeom>
          <a:noFill/>
          <a:ln/>
        </p:spPr>
        <p:txBody>
          <a:bodyPr wrap="square" lIns="0" tIns="0" rIns="0" bIns="0" rtlCol="0" anchor="ctr"/>
          <a:lstStyle/>
          <a:p>
            <a:pPr>
              <a:lnSpc>
                <a:spcPct val="120000"/>
              </a:lnSpc>
            </a:pPr>
            <a:r>
              <a:rPr lang="en-US" sz="875" dirty="0">
                <a:solidFill>
                  <a:srgbClr val="314158"/>
                </a:solidFill>
                <a:latin typeface="MiSans" pitchFamily="34" charset="0"/>
                <a:ea typeface="MiSans" pitchFamily="34" charset="-122"/>
                <a:cs typeface="MiSans" pitchFamily="34" charset="-120"/>
              </a:rPr>
              <a:t>Monthly Income: $3,500</a:t>
            </a:r>
            <a:endParaRPr lang="en-US" sz="1600" dirty="0"/>
          </a:p>
        </p:txBody>
      </p:sp>
      <p:sp>
        <p:nvSpPr>
          <p:cNvPr id="13" name="Text 11"/>
          <p:cNvSpPr/>
          <p:nvPr/>
        </p:nvSpPr>
        <p:spPr>
          <a:xfrm>
            <a:off x="587375" y="2905125"/>
            <a:ext cx="5214938" cy="158750"/>
          </a:xfrm>
          <a:prstGeom prst="rect">
            <a:avLst/>
          </a:prstGeom>
          <a:noFill/>
          <a:ln/>
        </p:spPr>
        <p:txBody>
          <a:bodyPr wrap="square" lIns="0" tIns="0" rIns="0" bIns="0" rtlCol="0" anchor="ctr"/>
          <a:lstStyle/>
          <a:p>
            <a:pPr>
              <a:lnSpc>
                <a:spcPct val="120000"/>
              </a:lnSpc>
            </a:pPr>
            <a:r>
              <a:rPr lang="en-US" sz="875" dirty="0">
                <a:solidFill>
                  <a:srgbClr val="314158"/>
                </a:solidFill>
                <a:latin typeface="MiSans" pitchFamily="34" charset="0"/>
                <a:ea typeface="MiSans" pitchFamily="34" charset="-122"/>
                <a:cs typeface="MiSans" pitchFamily="34" charset="-120"/>
              </a:rPr>
              <a:t>OverTime: Yes</a:t>
            </a:r>
            <a:endParaRPr lang="en-US" sz="1600" dirty="0"/>
          </a:p>
        </p:txBody>
      </p:sp>
      <p:sp>
        <p:nvSpPr>
          <p:cNvPr id="14" name="Text 12"/>
          <p:cNvSpPr/>
          <p:nvPr/>
        </p:nvSpPr>
        <p:spPr>
          <a:xfrm>
            <a:off x="587375" y="3127375"/>
            <a:ext cx="5214938" cy="158750"/>
          </a:xfrm>
          <a:prstGeom prst="rect">
            <a:avLst/>
          </a:prstGeom>
          <a:noFill/>
          <a:ln/>
        </p:spPr>
        <p:txBody>
          <a:bodyPr wrap="square" lIns="0" tIns="0" rIns="0" bIns="0" rtlCol="0" anchor="ctr"/>
          <a:lstStyle/>
          <a:p>
            <a:pPr>
              <a:lnSpc>
                <a:spcPct val="120000"/>
              </a:lnSpc>
            </a:pPr>
            <a:r>
              <a:rPr lang="en-US" sz="875" dirty="0">
                <a:solidFill>
                  <a:srgbClr val="009966"/>
                </a:solidFill>
                <a:latin typeface="MiSans" pitchFamily="34" charset="0"/>
                <a:ea typeface="MiSans" pitchFamily="34" charset="-122"/>
                <a:cs typeface="MiSans" pitchFamily="34" charset="-120"/>
              </a:rPr>
              <a:t># Output</a:t>
            </a:r>
            <a:endParaRPr lang="en-US" sz="1600" dirty="0"/>
          </a:p>
        </p:txBody>
      </p:sp>
      <p:sp>
        <p:nvSpPr>
          <p:cNvPr id="15" name="Text 13"/>
          <p:cNvSpPr/>
          <p:nvPr/>
        </p:nvSpPr>
        <p:spPr>
          <a:xfrm>
            <a:off x="587375" y="3286125"/>
            <a:ext cx="5214938" cy="158750"/>
          </a:xfrm>
          <a:prstGeom prst="rect">
            <a:avLst/>
          </a:prstGeom>
          <a:noFill/>
          <a:ln/>
        </p:spPr>
        <p:txBody>
          <a:bodyPr wrap="square" lIns="0" tIns="0" rIns="0" bIns="0" rtlCol="0" anchor="ctr"/>
          <a:lstStyle/>
          <a:p>
            <a:pPr>
              <a:lnSpc>
                <a:spcPct val="120000"/>
              </a:lnSpc>
            </a:pPr>
            <a:r>
              <a:rPr lang="en-US" sz="875" dirty="0">
                <a:solidFill>
                  <a:srgbClr val="314158"/>
                </a:solidFill>
                <a:latin typeface="MiSans" pitchFamily="34" charset="0"/>
                <a:ea typeface="MiSans" pitchFamily="34" charset="-122"/>
                <a:cs typeface="MiSans" pitchFamily="34" charset="-120"/>
              </a:rPr>
              <a:t>Attrition Risk: 78%</a:t>
            </a:r>
            <a:endParaRPr lang="en-US" sz="1600" dirty="0"/>
          </a:p>
        </p:txBody>
      </p:sp>
      <p:sp>
        <p:nvSpPr>
          <p:cNvPr id="16" name="Shape 14"/>
          <p:cNvSpPr/>
          <p:nvPr/>
        </p:nvSpPr>
        <p:spPr>
          <a:xfrm>
            <a:off x="325438" y="3849688"/>
            <a:ext cx="5683250" cy="1857375"/>
          </a:xfrm>
          <a:custGeom>
            <a:avLst/>
            <a:gdLst/>
            <a:ahLst/>
            <a:cxnLst/>
            <a:rect l="l" t="t" r="r" b="b"/>
            <a:pathLst>
              <a:path w="5683250" h="1857375">
                <a:moveTo>
                  <a:pt x="95246" y="0"/>
                </a:moveTo>
                <a:lnTo>
                  <a:pt x="5588004" y="0"/>
                </a:lnTo>
                <a:cubicBezTo>
                  <a:pt x="5640607" y="0"/>
                  <a:pt x="5683250" y="42643"/>
                  <a:pt x="5683250" y="95246"/>
                </a:cubicBezTo>
                <a:lnTo>
                  <a:pt x="5683250" y="1762129"/>
                </a:lnTo>
                <a:cubicBezTo>
                  <a:pt x="5683250" y="1814732"/>
                  <a:pt x="5640607" y="1857375"/>
                  <a:pt x="5588004" y="1857375"/>
                </a:cubicBezTo>
                <a:lnTo>
                  <a:pt x="95246" y="1857375"/>
                </a:lnTo>
                <a:cubicBezTo>
                  <a:pt x="42643" y="1857375"/>
                  <a:pt x="0" y="1814732"/>
                  <a:pt x="0" y="1762129"/>
                </a:cubicBezTo>
                <a:lnTo>
                  <a:pt x="0" y="95246"/>
                </a:lnTo>
                <a:cubicBezTo>
                  <a:pt x="0" y="42643"/>
                  <a:pt x="42643" y="0"/>
                  <a:pt x="95246" y="0"/>
                </a:cubicBezTo>
                <a:close/>
              </a:path>
            </a:pathLst>
          </a:custGeom>
          <a:gradFill rotWithShape="1" flip="none">
            <a:gsLst>
              <a:gs pos="0">
                <a:srgbClr val="ECFDF5"/>
              </a:gs>
              <a:gs pos="100000">
                <a:srgbClr val="F0FDFA"/>
              </a:gs>
            </a:gsLst>
            <a:lin ang="2700000" scaled="1"/>
          </a:gradFill>
          <a:ln w="25400">
            <a:solidFill>
              <a:srgbClr val="5EE9B5"/>
            </a:solidFill>
            <a:prstDash val="solid"/>
          </a:ln>
        </p:spPr>
      </p:sp>
      <p:sp>
        <p:nvSpPr>
          <p:cNvPr id="17" name="Shape 15"/>
          <p:cNvSpPr/>
          <p:nvPr/>
        </p:nvSpPr>
        <p:spPr>
          <a:xfrm>
            <a:off x="492125" y="401637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00BC7D"/>
              </a:gs>
              <a:gs pos="100000">
                <a:srgbClr val="009689"/>
              </a:gs>
            </a:gsLst>
            <a:lin ang="2700000" scaled="1"/>
          </a:gradFill>
          <a:ln/>
        </p:spPr>
      </p:sp>
      <p:sp>
        <p:nvSpPr>
          <p:cNvPr id="18" name="Shape 16"/>
          <p:cNvSpPr/>
          <p:nvPr/>
        </p:nvSpPr>
        <p:spPr>
          <a:xfrm>
            <a:off x="595313" y="4143375"/>
            <a:ext cx="238125" cy="190500"/>
          </a:xfrm>
          <a:custGeom>
            <a:avLst/>
            <a:gdLst/>
            <a:ahLst/>
            <a:cxnLst/>
            <a:rect l="l" t="t" r="r" b="b"/>
            <a:pathLst>
              <a:path w="238125" h="190500">
                <a:moveTo>
                  <a:pt x="119063" y="5953"/>
                </a:moveTo>
                <a:cubicBezTo>
                  <a:pt x="140419" y="5953"/>
                  <a:pt x="157758" y="23292"/>
                  <a:pt x="157758" y="44648"/>
                </a:cubicBezTo>
                <a:cubicBezTo>
                  <a:pt x="157758" y="66005"/>
                  <a:pt x="140419" y="83344"/>
                  <a:pt x="119063" y="83344"/>
                </a:cubicBezTo>
                <a:cubicBezTo>
                  <a:pt x="97706" y="83344"/>
                  <a:pt x="80367" y="66005"/>
                  <a:pt x="80367" y="44648"/>
                </a:cubicBezTo>
                <a:cubicBezTo>
                  <a:pt x="80367" y="23292"/>
                  <a:pt x="97706" y="5953"/>
                  <a:pt x="119063" y="5953"/>
                </a:cubicBezTo>
                <a:close/>
                <a:moveTo>
                  <a:pt x="35719" y="32742"/>
                </a:moveTo>
                <a:cubicBezTo>
                  <a:pt x="50504" y="32742"/>
                  <a:pt x="62508" y="44746"/>
                  <a:pt x="62508" y="59531"/>
                </a:cubicBezTo>
                <a:cubicBezTo>
                  <a:pt x="62508" y="74317"/>
                  <a:pt x="50504" y="86320"/>
                  <a:pt x="35719" y="86320"/>
                </a:cubicBezTo>
                <a:cubicBezTo>
                  <a:pt x="20933" y="86320"/>
                  <a:pt x="8930" y="74317"/>
                  <a:pt x="8930" y="59531"/>
                </a:cubicBezTo>
                <a:cubicBezTo>
                  <a:pt x="8930" y="44746"/>
                  <a:pt x="20933" y="32742"/>
                  <a:pt x="35719" y="32742"/>
                </a:cubicBezTo>
                <a:close/>
                <a:moveTo>
                  <a:pt x="0" y="154781"/>
                </a:moveTo>
                <a:cubicBezTo>
                  <a:pt x="0" y="128476"/>
                  <a:pt x="21320" y="107156"/>
                  <a:pt x="47625" y="107156"/>
                </a:cubicBezTo>
                <a:cubicBezTo>
                  <a:pt x="52388" y="107156"/>
                  <a:pt x="57001" y="107863"/>
                  <a:pt x="61354" y="109165"/>
                </a:cubicBezTo>
                <a:cubicBezTo>
                  <a:pt x="49113" y="122858"/>
                  <a:pt x="41672" y="140940"/>
                  <a:pt x="41672" y="160734"/>
                </a:cubicBezTo>
                <a:lnTo>
                  <a:pt x="41672" y="166688"/>
                </a:lnTo>
                <a:cubicBezTo>
                  <a:pt x="41672" y="170929"/>
                  <a:pt x="42565" y="174947"/>
                  <a:pt x="44165" y="178594"/>
                </a:cubicBezTo>
                <a:lnTo>
                  <a:pt x="11906" y="178594"/>
                </a:lnTo>
                <a:cubicBezTo>
                  <a:pt x="5321" y="178594"/>
                  <a:pt x="0" y="173273"/>
                  <a:pt x="0" y="166688"/>
                </a:cubicBezTo>
                <a:lnTo>
                  <a:pt x="0" y="154781"/>
                </a:lnTo>
                <a:close/>
                <a:moveTo>
                  <a:pt x="193960" y="178594"/>
                </a:moveTo>
                <a:cubicBezTo>
                  <a:pt x="195560" y="174947"/>
                  <a:pt x="196453" y="170929"/>
                  <a:pt x="196453" y="166688"/>
                </a:cubicBezTo>
                <a:lnTo>
                  <a:pt x="196453" y="160734"/>
                </a:lnTo>
                <a:cubicBezTo>
                  <a:pt x="196453" y="140940"/>
                  <a:pt x="189012" y="122858"/>
                  <a:pt x="176771" y="109165"/>
                </a:cubicBezTo>
                <a:cubicBezTo>
                  <a:pt x="181124" y="107863"/>
                  <a:pt x="185738" y="107156"/>
                  <a:pt x="190500" y="107156"/>
                </a:cubicBezTo>
                <a:cubicBezTo>
                  <a:pt x="216805" y="107156"/>
                  <a:pt x="238125" y="128476"/>
                  <a:pt x="238125" y="154781"/>
                </a:cubicBezTo>
                <a:lnTo>
                  <a:pt x="238125" y="166688"/>
                </a:lnTo>
                <a:cubicBezTo>
                  <a:pt x="238125" y="173273"/>
                  <a:pt x="232804" y="178594"/>
                  <a:pt x="226219" y="178594"/>
                </a:cubicBezTo>
                <a:lnTo>
                  <a:pt x="193960" y="178594"/>
                </a:lnTo>
                <a:close/>
                <a:moveTo>
                  <a:pt x="175617" y="59531"/>
                </a:moveTo>
                <a:cubicBezTo>
                  <a:pt x="175617" y="44746"/>
                  <a:pt x="187621" y="32742"/>
                  <a:pt x="202406" y="32742"/>
                </a:cubicBezTo>
                <a:cubicBezTo>
                  <a:pt x="217192" y="32742"/>
                  <a:pt x="229195" y="44746"/>
                  <a:pt x="229195" y="59531"/>
                </a:cubicBezTo>
                <a:cubicBezTo>
                  <a:pt x="229195" y="74317"/>
                  <a:pt x="217192" y="86320"/>
                  <a:pt x="202406" y="86320"/>
                </a:cubicBezTo>
                <a:cubicBezTo>
                  <a:pt x="187621" y="86320"/>
                  <a:pt x="175617" y="74317"/>
                  <a:pt x="175617" y="59531"/>
                </a:cubicBezTo>
                <a:close/>
                <a:moveTo>
                  <a:pt x="59531" y="160734"/>
                </a:moveTo>
                <a:cubicBezTo>
                  <a:pt x="59531" y="127843"/>
                  <a:pt x="86171" y="101203"/>
                  <a:pt x="119063" y="101203"/>
                </a:cubicBezTo>
                <a:cubicBezTo>
                  <a:pt x="151954" y="101203"/>
                  <a:pt x="178594" y="127843"/>
                  <a:pt x="178594" y="160734"/>
                </a:cubicBezTo>
                <a:lnTo>
                  <a:pt x="178594" y="166688"/>
                </a:lnTo>
                <a:cubicBezTo>
                  <a:pt x="178594" y="173273"/>
                  <a:pt x="173273" y="178594"/>
                  <a:pt x="166688" y="178594"/>
                </a:cubicBezTo>
                <a:lnTo>
                  <a:pt x="71438" y="178594"/>
                </a:lnTo>
                <a:cubicBezTo>
                  <a:pt x="64852" y="178594"/>
                  <a:pt x="59531" y="173273"/>
                  <a:pt x="59531" y="166688"/>
                </a:cubicBezTo>
                <a:lnTo>
                  <a:pt x="59531" y="160734"/>
                </a:lnTo>
                <a:close/>
              </a:path>
            </a:pathLst>
          </a:custGeom>
          <a:solidFill>
            <a:srgbClr val="FFFFFF"/>
          </a:solidFill>
          <a:ln/>
        </p:spPr>
      </p:sp>
      <p:sp>
        <p:nvSpPr>
          <p:cNvPr id="19" name="Text 17"/>
          <p:cNvSpPr/>
          <p:nvPr/>
        </p:nvSpPr>
        <p:spPr>
          <a:xfrm>
            <a:off x="1031875" y="4111625"/>
            <a:ext cx="1611313"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Batch Prediction</a:t>
            </a:r>
            <a:endParaRPr lang="en-US" sz="1600" dirty="0"/>
          </a:p>
        </p:txBody>
      </p:sp>
      <p:sp>
        <p:nvSpPr>
          <p:cNvPr id="20" name="Text 18"/>
          <p:cNvSpPr/>
          <p:nvPr/>
        </p:nvSpPr>
        <p:spPr>
          <a:xfrm>
            <a:off x="492125" y="4587875"/>
            <a:ext cx="5413375" cy="190500"/>
          </a:xfrm>
          <a:prstGeom prst="rect">
            <a:avLst/>
          </a:prstGeom>
          <a:noFill/>
          <a:ln/>
        </p:spPr>
        <p:txBody>
          <a:bodyPr wrap="square" lIns="0" tIns="0" rIns="0" bIns="0" rtlCol="0" anchor="ctr"/>
          <a:lstStyle/>
          <a:p>
            <a:pPr>
              <a:lnSpc>
                <a:spcPct val="130000"/>
              </a:lnSpc>
            </a:pPr>
            <a:r>
              <a:rPr lang="en-US" sz="1000" dirty="0">
                <a:solidFill>
                  <a:srgbClr val="45556C"/>
                </a:solidFill>
                <a:latin typeface="MiSans" pitchFamily="34" charset="0"/>
                <a:ea typeface="MiSans" pitchFamily="34" charset="-122"/>
                <a:cs typeface="MiSans" pitchFamily="34" charset="-120"/>
              </a:rPr>
              <a:t>Upload CSV files for bulk predictions across entire employee database.</a:t>
            </a:r>
            <a:endParaRPr lang="en-US" sz="1600" dirty="0"/>
          </a:p>
        </p:txBody>
      </p:sp>
      <p:sp>
        <p:nvSpPr>
          <p:cNvPr id="21" name="Shape 19"/>
          <p:cNvSpPr/>
          <p:nvPr/>
        </p:nvSpPr>
        <p:spPr>
          <a:xfrm>
            <a:off x="492125" y="4905375"/>
            <a:ext cx="5349875" cy="635000"/>
          </a:xfrm>
          <a:custGeom>
            <a:avLst/>
            <a:gdLst/>
            <a:ahLst/>
            <a:cxnLst/>
            <a:rect l="l" t="t" r="r" b="b"/>
            <a:pathLst>
              <a:path w="5349875" h="635000">
                <a:moveTo>
                  <a:pt x="63500" y="0"/>
                </a:moveTo>
                <a:lnTo>
                  <a:pt x="5286375" y="0"/>
                </a:lnTo>
                <a:cubicBezTo>
                  <a:pt x="5321422" y="0"/>
                  <a:pt x="5349875" y="28453"/>
                  <a:pt x="5349875" y="63500"/>
                </a:cubicBezTo>
                <a:lnTo>
                  <a:pt x="5349875" y="571500"/>
                </a:lnTo>
                <a:cubicBezTo>
                  <a:pt x="5349875" y="606547"/>
                  <a:pt x="5321422" y="635000"/>
                  <a:pt x="5286375" y="635000"/>
                </a:cubicBezTo>
                <a:lnTo>
                  <a:pt x="63500" y="635000"/>
                </a:lnTo>
                <a:cubicBezTo>
                  <a:pt x="28453" y="635000"/>
                  <a:pt x="0" y="606547"/>
                  <a:pt x="0" y="571500"/>
                </a:cubicBezTo>
                <a:lnTo>
                  <a:pt x="0" y="63500"/>
                </a:lnTo>
                <a:cubicBezTo>
                  <a:pt x="0" y="28453"/>
                  <a:pt x="28453" y="0"/>
                  <a:pt x="63500" y="0"/>
                </a:cubicBezTo>
                <a:close/>
              </a:path>
            </a:pathLst>
          </a:custGeom>
          <a:solidFill>
            <a:srgbClr val="FFFFFF"/>
          </a:solidFill>
          <a:ln/>
          <a:effectLst>
            <a:outerShdw sx="100000" sy="100000" kx="0" ky="0" algn="bl" rotWithShape="0" blurRad="23813" dist="7938" dir="5400000">
              <a:srgbClr val="000000">
                <a:alpha val="10196"/>
              </a:srgbClr>
            </a:outerShdw>
          </a:effectLst>
        </p:spPr>
      </p:sp>
      <p:sp>
        <p:nvSpPr>
          <p:cNvPr id="22" name="Shape 20"/>
          <p:cNvSpPr/>
          <p:nvPr/>
        </p:nvSpPr>
        <p:spPr>
          <a:xfrm>
            <a:off x="595313" y="5032375"/>
            <a:ext cx="142875" cy="127000"/>
          </a:xfrm>
          <a:custGeom>
            <a:avLst/>
            <a:gdLst/>
            <a:ahLst/>
            <a:cxnLst/>
            <a:rect l="l" t="t" r="r" b="b"/>
            <a:pathLst>
              <a:path w="142875" h="127000">
                <a:moveTo>
                  <a:pt x="23812" y="0"/>
                </a:moveTo>
                <a:cubicBezTo>
                  <a:pt x="15056" y="0"/>
                  <a:pt x="7938" y="7119"/>
                  <a:pt x="7938" y="15875"/>
                </a:cubicBezTo>
                <a:lnTo>
                  <a:pt x="7938" y="111125"/>
                </a:lnTo>
                <a:cubicBezTo>
                  <a:pt x="7938" y="119881"/>
                  <a:pt x="15056" y="127000"/>
                  <a:pt x="23812" y="127000"/>
                </a:cubicBezTo>
                <a:lnTo>
                  <a:pt x="43656" y="127000"/>
                </a:lnTo>
                <a:lnTo>
                  <a:pt x="43656" y="99219"/>
                </a:lnTo>
                <a:cubicBezTo>
                  <a:pt x="43656" y="90463"/>
                  <a:pt x="50775" y="83344"/>
                  <a:pt x="59531" y="83344"/>
                </a:cubicBezTo>
                <a:lnTo>
                  <a:pt x="103188" y="83344"/>
                </a:lnTo>
                <a:lnTo>
                  <a:pt x="103188" y="42292"/>
                </a:lnTo>
                <a:cubicBezTo>
                  <a:pt x="103188" y="38075"/>
                  <a:pt x="101526" y="34032"/>
                  <a:pt x="98549" y="31055"/>
                </a:cubicBezTo>
                <a:lnTo>
                  <a:pt x="72107" y="4638"/>
                </a:lnTo>
                <a:cubicBezTo>
                  <a:pt x="69131" y="1662"/>
                  <a:pt x="65112" y="0"/>
                  <a:pt x="60896" y="0"/>
                </a:cubicBezTo>
                <a:lnTo>
                  <a:pt x="23812" y="0"/>
                </a:lnTo>
                <a:close/>
                <a:moveTo>
                  <a:pt x="88677" y="43656"/>
                </a:moveTo>
                <a:lnTo>
                  <a:pt x="65484" y="43656"/>
                </a:lnTo>
                <a:cubicBezTo>
                  <a:pt x="62185" y="43656"/>
                  <a:pt x="59531" y="41002"/>
                  <a:pt x="59531" y="37703"/>
                </a:cubicBezTo>
                <a:lnTo>
                  <a:pt x="59531" y="14511"/>
                </a:lnTo>
                <a:lnTo>
                  <a:pt x="88677" y="43656"/>
                </a:lnTo>
                <a:close/>
                <a:moveTo>
                  <a:pt x="65484" y="94258"/>
                </a:moveTo>
                <a:cubicBezTo>
                  <a:pt x="59457" y="94258"/>
                  <a:pt x="54570" y="99144"/>
                  <a:pt x="54570" y="105172"/>
                </a:cubicBezTo>
                <a:lnTo>
                  <a:pt x="54570" y="125016"/>
                </a:lnTo>
                <a:cubicBezTo>
                  <a:pt x="54570" y="131043"/>
                  <a:pt x="59457" y="135930"/>
                  <a:pt x="65484" y="135930"/>
                </a:cubicBezTo>
                <a:lnTo>
                  <a:pt x="69453" y="135930"/>
                </a:lnTo>
                <a:cubicBezTo>
                  <a:pt x="75481" y="135930"/>
                  <a:pt x="80367" y="131043"/>
                  <a:pt x="80367" y="125016"/>
                </a:cubicBezTo>
                <a:lnTo>
                  <a:pt x="80367" y="123031"/>
                </a:lnTo>
                <a:cubicBezTo>
                  <a:pt x="80367" y="120303"/>
                  <a:pt x="78135" y="118070"/>
                  <a:pt x="75406" y="118070"/>
                </a:cubicBezTo>
                <a:cubicBezTo>
                  <a:pt x="72678" y="118070"/>
                  <a:pt x="70445" y="120303"/>
                  <a:pt x="70445" y="123031"/>
                </a:cubicBezTo>
                <a:lnTo>
                  <a:pt x="70445" y="125016"/>
                </a:lnTo>
                <a:cubicBezTo>
                  <a:pt x="70445" y="125561"/>
                  <a:pt x="69999" y="126008"/>
                  <a:pt x="69453" y="126008"/>
                </a:cubicBezTo>
                <a:lnTo>
                  <a:pt x="65484" y="126008"/>
                </a:lnTo>
                <a:cubicBezTo>
                  <a:pt x="64939" y="126008"/>
                  <a:pt x="64492" y="125561"/>
                  <a:pt x="64492" y="125016"/>
                </a:cubicBezTo>
                <a:lnTo>
                  <a:pt x="64492" y="105172"/>
                </a:lnTo>
                <a:cubicBezTo>
                  <a:pt x="64492" y="104626"/>
                  <a:pt x="64939" y="104180"/>
                  <a:pt x="65484" y="104180"/>
                </a:cubicBezTo>
                <a:lnTo>
                  <a:pt x="69453" y="104180"/>
                </a:lnTo>
                <a:cubicBezTo>
                  <a:pt x="69999" y="104180"/>
                  <a:pt x="70445" y="104626"/>
                  <a:pt x="70445" y="105172"/>
                </a:cubicBezTo>
                <a:lnTo>
                  <a:pt x="70445" y="107156"/>
                </a:lnTo>
                <a:cubicBezTo>
                  <a:pt x="70445" y="109885"/>
                  <a:pt x="72678" y="112117"/>
                  <a:pt x="75406" y="112117"/>
                </a:cubicBezTo>
                <a:cubicBezTo>
                  <a:pt x="78135" y="112117"/>
                  <a:pt x="80367" y="109885"/>
                  <a:pt x="80367" y="107156"/>
                </a:cubicBezTo>
                <a:lnTo>
                  <a:pt x="80367" y="105172"/>
                </a:lnTo>
                <a:cubicBezTo>
                  <a:pt x="80367" y="99144"/>
                  <a:pt x="75481" y="94258"/>
                  <a:pt x="69453" y="94258"/>
                </a:cubicBezTo>
                <a:lnTo>
                  <a:pt x="65484" y="94258"/>
                </a:lnTo>
                <a:close/>
                <a:moveTo>
                  <a:pt x="99219" y="94258"/>
                </a:moveTo>
                <a:cubicBezTo>
                  <a:pt x="92100" y="94258"/>
                  <a:pt x="86320" y="100037"/>
                  <a:pt x="86320" y="107156"/>
                </a:cubicBezTo>
                <a:cubicBezTo>
                  <a:pt x="86320" y="114275"/>
                  <a:pt x="92100" y="120055"/>
                  <a:pt x="99219" y="120055"/>
                </a:cubicBezTo>
                <a:cubicBezTo>
                  <a:pt x="100856" y="120055"/>
                  <a:pt x="102195" y="121394"/>
                  <a:pt x="102195" y="123031"/>
                </a:cubicBezTo>
                <a:cubicBezTo>
                  <a:pt x="102195" y="124668"/>
                  <a:pt x="100856" y="126008"/>
                  <a:pt x="99219" y="126008"/>
                </a:cubicBezTo>
                <a:lnTo>
                  <a:pt x="91281" y="126008"/>
                </a:lnTo>
                <a:cubicBezTo>
                  <a:pt x="88553" y="126008"/>
                  <a:pt x="86320" y="128240"/>
                  <a:pt x="86320" y="130969"/>
                </a:cubicBezTo>
                <a:cubicBezTo>
                  <a:pt x="86320" y="133697"/>
                  <a:pt x="88553" y="135930"/>
                  <a:pt x="91281" y="135930"/>
                </a:cubicBezTo>
                <a:lnTo>
                  <a:pt x="99219" y="135930"/>
                </a:lnTo>
                <a:cubicBezTo>
                  <a:pt x="106338" y="135930"/>
                  <a:pt x="112117" y="130150"/>
                  <a:pt x="112117" y="123031"/>
                </a:cubicBezTo>
                <a:cubicBezTo>
                  <a:pt x="112117" y="115912"/>
                  <a:pt x="106338" y="110133"/>
                  <a:pt x="99219" y="110133"/>
                </a:cubicBezTo>
                <a:cubicBezTo>
                  <a:pt x="97582" y="110133"/>
                  <a:pt x="96242" y="108793"/>
                  <a:pt x="96242" y="107156"/>
                </a:cubicBezTo>
                <a:cubicBezTo>
                  <a:pt x="96242" y="105519"/>
                  <a:pt x="97582" y="104180"/>
                  <a:pt x="99219" y="104180"/>
                </a:cubicBezTo>
                <a:lnTo>
                  <a:pt x="105172" y="104180"/>
                </a:lnTo>
                <a:cubicBezTo>
                  <a:pt x="107900" y="104180"/>
                  <a:pt x="110133" y="101947"/>
                  <a:pt x="110133" y="99219"/>
                </a:cubicBezTo>
                <a:cubicBezTo>
                  <a:pt x="110133" y="96490"/>
                  <a:pt x="107900" y="94258"/>
                  <a:pt x="105172" y="94258"/>
                </a:cubicBezTo>
                <a:lnTo>
                  <a:pt x="99219" y="94258"/>
                </a:lnTo>
                <a:close/>
                <a:moveTo>
                  <a:pt x="123031" y="94258"/>
                </a:moveTo>
                <a:cubicBezTo>
                  <a:pt x="120303" y="94258"/>
                  <a:pt x="118070" y="96490"/>
                  <a:pt x="118070" y="99219"/>
                </a:cubicBezTo>
                <a:lnTo>
                  <a:pt x="118070" y="107057"/>
                </a:lnTo>
                <a:cubicBezTo>
                  <a:pt x="118070" y="115863"/>
                  <a:pt x="120675" y="124495"/>
                  <a:pt x="125561" y="131812"/>
                </a:cubicBezTo>
                <a:lnTo>
                  <a:pt x="126826" y="133722"/>
                </a:lnTo>
                <a:cubicBezTo>
                  <a:pt x="127744" y="135111"/>
                  <a:pt x="129307" y="135930"/>
                  <a:pt x="130944" y="135930"/>
                </a:cubicBezTo>
                <a:cubicBezTo>
                  <a:pt x="132581" y="135930"/>
                  <a:pt x="134144" y="135111"/>
                  <a:pt x="135062" y="133722"/>
                </a:cubicBezTo>
                <a:lnTo>
                  <a:pt x="136327" y="131812"/>
                </a:lnTo>
                <a:cubicBezTo>
                  <a:pt x="141213" y="124470"/>
                  <a:pt x="143818" y="115863"/>
                  <a:pt x="143818" y="107057"/>
                </a:cubicBezTo>
                <a:lnTo>
                  <a:pt x="143818" y="99219"/>
                </a:lnTo>
                <a:cubicBezTo>
                  <a:pt x="143818" y="96490"/>
                  <a:pt x="141585" y="94258"/>
                  <a:pt x="138857" y="94258"/>
                </a:cubicBezTo>
                <a:cubicBezTo>
                  <a:pt x="136128" y="94258"/>
                  <a:pt x="133896" y="96490"/>
                  <a:pt x="133896" y="99219"/>
                </a:cubicBezTo>
                <a:lnTo>
                  <a:pt x="133896" y="107057"/>
                </a:lnTo>
                <a:cubicBezTo>
                  <a:pt x="133896" y="111919"/>
                  <a:pt x="132879" y="116706"/>
                  <a:pt x="130919" y="121121"/>
                </a:cubicBezTo>
                <a:cubicBezTo>
                  <a:pt x="128960" y="116706"/>
                  <a:pt x="127943" y="111919"/>
                  <a:pt x="127943" y="107057"/>
                </a:cubicBezTo>
                <a:lnTo>
                  <a:pt x="127943" y="99219"/>
                </a:lnTo>
                <a:cubicBezTo>
                  <a:pt x="127943" y="96490"/>
                  <a:pt x="125710" y="94258"/>
                  <a:pt x="122982" y="94258"/>
                </a:cubicBezTo>
                <a:close/>
              </a:path>
            </a:pathLst>
          </a:custGeom>
          <a:solidFill>
            <a:srgbClr val="00BC7D"/>
          </a:solidFill>
          <a:ln/>
        </p:spPr>
      </p:sp>
      <p:sp>
        <p:nvSpPr>
          <p:cNvPr id="23" name="Text 21"/>
          <p:cNvSpPr/>
          <p:nvPr/>
        </p:nvSpPr>
        <p:spPr>
          <a:xfrm>
            <a:off x="809625" y="5000625"/>
            <a:ext cx="1595438" cy="190500"/>
          </a:xfrm>
          <a:prstGeom prst="rect">
            <a:avLst/>
          </a:prstGeom>
          <a:noFill/>
          <a:ln/>
        </p:spPr>
        <p:txBody>
          <a:bodyPr wrap="square" lIns="0" tIns="0" rIns="0" bIns="0" rtlCol="0" anchor="ctr"/>
          <a:lstStyle/>
          <a:p>
            <a:pPr>
              <a:lnSpc>
                <a:spcPct val="130000"/>
              </a:lnSpc>
            </a:pPr>
            <a:r>
              <a:rPr lang="en-US" sz="1000" dirty="0">
                <a:solidFill>
                  <a:srgbClr val="314158"/>
                </a:solidFill>
                <a:latin typeface="MiSans" pitchFamily="34" charset="0"/>
                <a:ea typeface="MiSans" pitchFamily="34" charset="-122"/>
                <a:cs typeface="MiSans" pitchFamily="34" charset="-120"/>
              </a:rPr>
              <a:t>Upload employee_data.csv</a:t>
            </a:r>
            <a:endParaRPr lang="en-US" sz="1600" dirty="0"/>
          </a:p>
        </p:txBody>
      </p:sp>
      <p:sp>
        <p:nvSpPr>
          <p:cNvPr id="24" name="Shape 22"/>
          <p:cNvSpPr/>
          <p:nvPr/>
        </p:nvSpPr>
        <p:spPr>
          <a:xfrm>
            <a:off x="611188" y="5286375"/>
            <a:ext cx="111125" cy="127000"/>
          </a:xfrm>
          <a:custGeom>
            <a:avLst/>
            <a:gdLst/>
            <a:ahLst/>
            <a:cxnLst/>
            <a:rect l="l" t="t" r="r" b="b"/>
            <a:pathLst>
              <a:path w="111125" h="127000">
                <a:moveTo>
                  <a:pt x="63500" y="7938"/>
                </a:moveTo>
                <a:cubicBezTo>
                  <a:pt x="63500" y="3547"/>
                  <a:pt x="59953" y="0"/>
                  <a:pt x="55563" y="0"/>
                </a:cubicBezTo>
                <a:cubicBezTo>
                  <a:pt x="51172" y="0"/>
                  <a:pt x="47625" y="3547"/>
                  <a:pt x="47625" y="7938"/>
                </a:cubicBezTo>
                <a:lnTo>
                  <a:pt x="47625" y="60201"/>
                </a:lnTo>
                <a:lnTo>
                  <a:pt x="37356" y="49932"/>
                </a:lnTo>
                <a:cubicBezTo>
                  <a:pt x="34255" y="46831"/>
                  <a:pt x="29220" y="46831"/>
                  <a:pt x="26119" y="49932"/>
                </a:cubicBezTo>
                <a:cubicBezTo>
                  <a:pt x="23019" y="53032"/>
                  <a:pt x="23019" y="58068"/>
                  <a:pt x="26119" y="61168"/>
                </a:cubicBezTo>
                <a:lnTo>
                  <a:pt x="49932" y="84981"/>
                </a:lnTo>
                <a:cubicBezTo>
                  <a:pt x="53032" y="88081"/>
                  <a:pt x="58068" y="88081"/>
                  <a:pt x="61168" y="84981"/>
                </a:cubicBezTo>
                <a:lnTo>
                  <a:pt x="84981" y="61168"/>
                </a:lnTo>
                <a:cubicBezTo>
                  <a:pt x="88081" y="58068"/>
                  <a:pt x="88081" y="53032"/>
                  <a:pt x="84981" y="49932"/>
                </a:cubicBezTo>
                <a:cubicBezTo>
                  <a:pt x="81880" y="46831"/>
                  <a:pt x="76845" y="46831"/>
                  <a:pt x="73744" y="49932"/>
                </a:cubicBezTo>
                <a:lnTo>
                  <a:pt x="63500" y="60201"/>
                </a:lnTo>
                <a:lnTo>
                  <a:pt x="63500" y="7938"/>
                </a:lnTo>
                <a:close/>
                <a:moveTo>
                  <a:pt x="15875" y="79375"/>
                </a:moveTo>
                <a:cubicBezTo>
                  <a:pt x="7119" y="79375"/>
                  <a:pt x="0" y="86494"/>
                  <a:pt x="0" y="95250"/>
                </a:cubicBezTo>
                <a:lnTo>
                  <a:pt x="0" y="103188"/>
                </a:lnTo>
                <a:cubicBezTo>
                  <a:pt x="0" y="111944"/>
                  <a:pt x="7119" y="119063"/>
                  <a:pt x="15875" y="119063"/>
                </a:cubicBezTo>
                <a:lnTo>
                  <a:pt x="95250" y="119063"/>
                </a:lnTo>
                <a:cubicBezTo>
                  <a:pt x="104006" y="119063"/>
                  <a:pt x="111125" y="111944"/>
                  <a:pt x="111125" y="103188"/>
                </a:cubicBezTo>
                <a:lnTo>
                  <a:pt x="111125" y="95250"/>
                </a:lnTo>
                <a:cubicBezTo>
                  <a:pt x="111125" y="86494"/>
                  <a:pt x="104006" y="79375"/>
                  <a:pt x="95250" y="79375"/>
                </a:cubicBezTo>
                <a:lnTo>
                  <a:pt x="83617" y="79375"/>
                </a:lnTo>
                <a:lnTo>
                  <a:pt x="69577" y="93414"/>
                </a:lnTo>
                <a:cubicBezTo>
                  <a:pt x="61838" y="101154"/>
                  <a:pt x="49262" y="101154"/>
                  <a:pt x="41523" y="93414"/>
                </a:cubicBezTo>
                <a:lnTo>
                  <a:pt x="27508" y="79375"/>
                </a:lnTo>
                <a:lnTo>
                  <a:pt x="15875" y="79375"/>
                </a:lnTo>
                <a:close/>
                <a:moveTo>
                  <a:pt x="91281" y="93266"/>
                </a:moveTo>
                <a:cubicBezTo>
                  <a:pt x="94567" y="93266"/>
                  <a:pt x="97234" y="95933"/>
                  <a:pt x="97234" y="99219"/>
                </a:cubicBezTo>
                <a:cubicBezTo>
                  <a:pt x="97234" y="102504"/>
                  <a:pt x="94567" y="105172"/>
                  <a:pt x="91281" y="105172"/>
                </a:cubicBezTo>
                <a:cubicBezTo>
                  <a:pt x="87996" y="105172"/>
                  <a:pt x="85328" y="102504"/>
                  <a:pt x="85328" y="99219"/>
                </a:cubicBezTo>
                <a:cubicBezTo>
                  <a:pt x="85328" y="95933"/>
                  <a:pt x="87996" y="93266"/>
                  <a:pt x="91281" y="93266"/>
                </a:cubicBezTo>
                <a:close/>
              </a:path>
            </a:pathLst>
          </a:custGeom>
          <a:solidFill>
            <a:srgbClr val="00BC7D"/>
          </a:solidFill>
          <a:ln/>
        </p:spPr>
      </p:sp>
      <p:sp>
        <p:nvSpPr>
          <p:cNvPr id="25" name="Text 23"/>
          <p:cNvSpPr/>
          <p:nvPr/>
        </p:nvSpPr>
        <p:spPr>
          <a:xfrm>
            <a:off x="809625" y="5254625"/>
            <a:ext cx="1944688" cy="190500"/>
          </a:xfrm>
          <a:prstGeom prst="rect">
            <a:avLst/>
          </a:prstGeom>
          <a:noFill/>
          <a:ln/>
        </p:spPr>
        <p:txBody>
          <a:bodyPr wrap="square" lIns="0" tIns="0" rIns="0" bIns="0" rtlCol="0" anchor="ctr"/>
          <a:lstStyle/>
          <a:p>
            <a:pPr>
              <a:lnSpc>
                <a:spcPct val="130000"/>
              </a:lnSpc>
            </a:pPr>
            <a:r>
              <a:rPr lang="en-US" sz="1000" dirty="0">
                <a:solidFill>
                  <a:srgbClr val="314158"/>
                </a:solidFill>
                <a:latin typeface="MiSans" pitchFamily="34" charset="0"/>
                <a:ea typeface="MiSans" pitchFamily="34" charset="-122"/>
                <a:cs typeface="MiSans" pitchFamily="34" charset="-120"/>
              </a:rPr>
              <a:t>Download results with predictions</a:t>
            </a:r>
            <a:endParaRPr lang="en-US" sz="1600" dirty="0"/>
          </a:p>
        </p:txBody>
      </p:sp>
      <p:sp>
        <p:nvSpPr>
          <p:cNvPr id="26" name="Shape 24"/>
          <p:cNvSpPr/>
          <p:nvPr/>
        </p:nvSpPr>
        <p:spPr>
          <a:xfrm>
            <a:off x="6183313" y="1087438"/>
            <a:ext cx="5683250" cy="1825625"/>
          </a:xfrm>
          <a:custGeom>
            <a:avLst/>
            <a:gdLst/>
            <a:ahLst/>
            <a:cxnLst/>
            <a:rect l="l" t="t" r="r" b="b"/>
            <a:pathLst>
              <a:path w="5683250" h="1825625">
                <a:moveTo>
                  <a:pt x="95243" y="0"/>
                </a:moveTo>
                <a:lnTo>
                  <a:pt x="5588007" y="0"/>
                </a:lnTo>
                <a:cubicBezTo>
                  <a:pt x="5640573" y="0"/>
                  <a:pt x="5683250" y="42677"/>
                  <a:pt x="5683250" y="95243"/>
                </a:cubicBezTo>
                <a:lnTo>
                  <a:pt x="5683250" y="1730382"/>
                </a:lnTo>
                <a:cubicBezTo>
                  <a:pt x="5683250" y="1782983"/>
                  <a:pt x="5640608" y="1825625"/>
                  <a:pt x="5588007" y="1825625"/>
                </a:cubicBezTo>
                <a:lnTo>
                  <a:pt x="95243" y="1825625"/>
                </a:lnTo>
                <a:cubicBezTo>
                  <a:pt x="42642" y="1825625"/>
                  <a:pt x="0" y="1782983"/>
                  <a:pt x="0" y="1730382"/>
                </a:cubicBezTo>
                <a:lnTo>
                  <a:pt x="0" y="95243"/>
                </a:lnTo>
                <a:cubicBezTo>
                  <a:pt x="0" y="42677"/>
                  <a:pt x="42677" y="0"/>
                  <a:pt x="95243" y="0"/>
                </a:cubicBezTo>
                <a:close/>
              </a:path>
            </a:pathLst>
          </a:custGeom>
          <a:gradFill rotWithShape="1" flip="none">
            <a:gsLst>
              <a:gs pos="0">
                <a:srgbClr val="FAF5FF"/>
              </a:gs>
              <a:gs pos="100000">
                <a:srgbClr val="FDF2F8"/>
              </a:gs>
            </a:gsLst>
            <a:lin ang="2700000" scaled="1"/>
          </a:gradFill>
          <a:ln w="25400">
            <a:solidFill>
              <a:srgbClr val="DAB2FF"/>
            </a:solidFill>
            <a:prstDash val="solid"/>
          </a:ln>
        </p:spPr>
      </p:sp>
      <p:sp>
        <p:nvSpPr>
          <p:cNvPr id="27" name="Shape 25"/>
          <p:cNvSpPr/>
          <p:nvPr/>
        </p:nvSpPr>
        <p:spPr>
          <a:xfrm>
            <a:off x="6350000" y="125412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AD46FF"/>
              </a:gs>
              <a:gs pos="100000">
                <a:srgbClr val="E60076"/>
              </a:gs>
            </a:gsLst>
            <a:lin ang="2700000" scaled="1"/>
          </a:gradFill>
          <a:ln/>
        </p:spPr>
      </p:sp>
      <p:sp>
        <p:nvSpPr>
          <p:cNvPr id="28" name="Shape 26"/>
          <p:cNvSpPr/>
          <p:nvPr/>
        </p:nvSpPr>
        <p:spPr>
          <a:xfrm>
            <a:off x="6477000" y="1381125"/>
            <a:ext cx="190500" cy="190500"/>
          </a:xfrm>
          <a:custGeom>
            <a:avLst/>
            <a:gdLst/>
            <a:ahLst/>
            <a:cxnLst/>
            <a:rect l="l" t="t" r="r" b="b"/>
            <a:pathLst>
              <a:path w="190500" h="190500">
                <a:moveTo>
                  <a:pt x="11906" y="11906"/>
                </a:moveTo>
                <a:cubicBezTo>
                  <a:pt x="18492" y="11906"/>
                  <a:pt x="23812" y="17227"/>
                  <a:pt x="23812" y="23812"/>
                </a:cubicBezTo>
                <a:lnTo>
                  <a:pt x="23812" y="148828"/>
                </a:lnTo>
                <a:cubicBezTo>
                  <a:pt x="23812" y="152102"/>
                  <a:pt x="26491" y="154781"/>
                  <a:pt x="29766" y="154781"/>
                </a:cubicBezTo>
                <a:lnTo>
                  <a:pt x="178594" y="154781"/>
                </a:lnTo>
                <a:cubicBezTo>
                  <a:pt x="185179" y="154781"/>
                  <a:pt x="190500" y="160102"/>
                  <a:pt x="190500" y="166688"/>
                </a:cubicBezTo>
                <a:cubicBezTo>
                  <a:pt x="190500" y="173273"/>
                  <a:pt x="185179" y="178594"/>
                  <a:pt x="178594" y="178594"/>
                </a:cubicBezTo>
                <a:lnTo>
                  <a:pt x="29766" y="178594"/>
                </a:lnTo>
                <a:cubicBezTo>
                  <a:pt x="13320" y="178594"/>
                  <a:pt x="0" y="165274"/>
                  <a:pt x="0" y="148828"/>
                </a:cubicBezTo>
                <a:lnTo>
                  <a:pt x="0" y="23812"/>
                </a:lnTo>
                <a:cubicBezTo>
                  <a:pt x="0" y="17227"/>
                  <a:pt x="5321" y="11906"/>
                  <a:pt x="11906" y="11906"/>
                </a:cubicBezTo>
                <a:close/>
                <a:moveTo>
                  <a:pt x="47625" y="35719"/>
                </a:moveTo>
                <a:cubicBezTo>
                  <a:pt x="47625" y="29133"/>
                  <a:pt x="52946" y="23812"/>
                  <a:pt x="59531" y="23812"/>
                </a:cubicBezTo>
                <a:lnTo>
                  <a:pt x="130969" y="23812"/>
                </a:lnTo>
                <a:cubicBezTo>
                  <a:pt x="137554" y="23812"/>
                  <a:pt x="142875" y="29133"/>
                  <a:pt x="142875" y="35719"/>
                </a:cubicBezTo>
                <a:cubicBezTo>
                  <a:pt x="142875" y="42304"/>
                  <a:pt x="137554" y="47625"/>
                  <a:pt x="130969" y="47625"/>
                </a:cubicBezTo>
                <a:lnTo>
                  <a:pt x="59531" y="47625"/>
                </a:lnTo>
                <a:cubicBezTo>
                  <a:pt x="52946" y="47625"/>
                  <a:pt x="47625" y="42304"/>
                  <a:pt x="47625" y="35719"/>
                </a:cubicBezTo>
                <a:close/>
                <a:moveTo>
                  <a:pt x="59531" y="65484"/>
                </a:moveTo>
                <a:lnTo>
                  <a:pt x="107156" y="65484"/>
                </a:lnTo>
                <a:cubicBezTo>
                  <a:pt x="113742" y="65484"/>
                  <a:pt x="119063" y="70805"/>
                  <a:pt x="119063" y="77391"/>
                </a:cubicBezTo>
                <a:cubicBezTo>
                  <a:pt x="119063" y="83976"/>
                  <a:pt x="113742" y="89297"/>
                  <a:pt x="107156" y="89297"/>
                </a:cubicBezTo>
                <a:lnTo>
                  <a:pt x="59531" y="89297"/>
                </a:lnTo>
                <a:cubicBezTo>
                  <a:pt x="52946" y="89297"/>
                  <a:pt x="47625" y="83976"/>
                  <a:pt x="47625" y="77391"/>
                </a:cubicBezTo>
                <a:cubicBezTo>
                  <a:pt x="47625" y="70805"/>
                  <a:pt x="52946" y="65484"/>
                  <a:pt x="59531" y="65484"/>
                </a:cubicBezTo>
                <a:close/>
                <a:moveTo>
                  <a:pt x="59531" y="107156"/>
                </a:moveTo>
                <a:lnTo>
                  <a:pt x="154781" y="107156"/>
                </a:lnTo>
                <a:cubicBezTo>
                  <a:pt x="161367" y="107156"/>
                  <a:pt x="166688" y="112477"/>
                  <a:pt x="166688" y="119063"/>
                </a:cubicBezTo>
                <a:cubicBezTo>
                  <a:pt x="166688" y="125648"/>
                  <a:pt x="161367" y="130969"/>
                  <a:pt x="154781" y="130969"/>
                </a:cubicBezTo>
                <a:lnTo>
                  <a:pt x="59531" y="130969"/>
                </a:lnTo>
                <a:cubicBezTo>
                  <a:pt x="52946" y="130969"/>
                  <a:pt x="47625" y="125648"/>
                  <a:pt x="47625" y="119063"/>
                </a:cubicBezTo>
                <a:cubicBezTo>
                  <a:pt x="47625" y="112477"/>
                  <a:pt x="52946" y="107156"/>
                  <a:pt x="59531" y="107156"/>
                </a:cubicBezTo>
                <a:close/>
              </a:path>
            </a:pathLst>
          </a:custGeom>
          <a:solidFill>
            <a:srgbClr val="FFFFFF"/>
          </a:solidFill>
          <a:ln/>
        </p:spPr>
      </p:sp>
      <p:sp>
        <p:nvSpPr>
          <p:cNvPr id="29" name="Text 27"/>
          <p:cNvSpPr/>
          <p:nvPr/>
        </p:nvSpPr>
        <p:spPr>
          <a:xfrm>
            <a:off x="6889750" y="1349375"/>
            <a:ext cx="1865312"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Feature Importance</a:t>
            </a:r>
            <a:endParaRPr lang="en-US" sz="1600" dirty="0"/>
          </a:p>
        </p:txBody>
      </p:sp>
      <p:sp>
        <p:nvSpPr>
          <p:cNvPr id="30" name="Text 28"/>
          <p:cNvSpPr/>
          <p:nvPr/>
        </p:nvSpPr>
        <p:spPr>
          <a:xfrm>
            <a:off x="6350000" y="1825625"/>
            <a:ext cx="5413375" cy="190500"/>
          </a:xfrm>
          <a:prstGeom prst="rect">
            <a:avLst/>
          </a:prstGeom>
          <a:noFill/>
          <a:ln/>
        </p:spPr>
        <p:txBody>
          <a:bodyPr wrap="square" lIns="0" tIns="0" rIns="0" bIns="0" rtlCol="0" anchor="ctr"/>
          <a:lstStyle/>
          <a:p>
            <a:pPr>
              <a:lnSpc>
                <a:spcPct val="130000"/>
              </a:lnSpc>
            </a:pPr>
            <a:r>
              <a:rPr lang="en-US" sz="1000" dirty="0">
                <a:solidFill>
                  <a:srgbClr val="45556C"/>
                </a:solidFill>
                <a:latin typeface="MiSans" pitchFamily="34" charset="0"/>
                <a:ea typeface="MiSans" pitchFamily="34" charset="-122"/>
                <a:cs typeface="MiSans" pitchFamily="34" charset="-120"/>
              </a:rPr>
              <a:t>Visualize SHAP values and feature importance rankings with interactive charts.</a:t>
            </a:r>
            <a:endParaRPr lang="en-US" sz="1600" dirty="0"/>
          </a:p>
        </p:txBody>
      </p:sp>
      <p:sp>
        <p:nvSpPr>
          <p:cNvPr id="31" name="Shape 29"/>
          <p:cNvSpPr/>
          <p:nvPr/>
        </p:nvSpPr>
        <p:spPr>
          <a:xfrm>
            <a:off x="6350000" y="2143125"/>
            <a:ext cx="2627313" cy="603250"/>
          </a:xfrm>
          <a:custGeom>
            <a:avLst/>
            <a:gdLst/>
            <a:ahLst/>
            <a:cxnLst/>
            <a:rect l="l" t="t" r="r" b="b"/>
            <a:pathLst>
              <a:path w="2627313" h="603250">
                <a:moveTo>
                  <a:pt x="63498" y="0"/>
                </a:moveTo>
                <a:lnTo>
                  <a:pt x="2563814" y="0"/>
                </a:lnTo>
                <a:cubicBezTo>
                  <a:pt x="2598883" y="0"/>
                  <a:pt x="2627313" y="28429"/>
                  <a:pt x="2627313" y="63498"/>
                </a:cubicBezTo>
                <a:lnTo>
                  <a:pt x="2627313" y="539752"/>
                </a:lnTo>
                <a:cubicBezTo>
                  <a:pt x="2627313" y="574821"/>
                  <a:pt x="2598883" y="603250"/>
                  <a:pt x="2563814" y="603250"/>
                </a:cubicBezTo>
                <a:lnTo>
                  <a:pt x="63498" y="603250"/>
                </a:lnTo>
                <a:cubicBezTo>
                  <a:pt x="28429" y="603250"/>
                  <a:pt x="0" y="574821"/>
                  <a:pt x="0" y="539752"/>
                </a:cubicBezTo>
                <a:lnTo>
                  <a:pt x="0" y="63498"/>
                </a:lnTo>
                <a:cubicBezTo>
                  <a:pt x="0" y="28453"/>
                  <a:pt x="28453" y="0"/>
                  <a:pt x="63498" y="0"/>
                </a:cubicBezTo>
                <a:close/>
              </a:path>
            </a:pathLst>
          </a:custGeom>
          <a:solidFill>
            <a:srgbClr val="FFFFFF"/>
          </a:solidFill>
          <a:ln/>
          <a:effectLst>
            <a:outerShdw sx="100000" sy="100000" kx="0" ky="0" algn="bl" rotWithShape="0" blurRad="23813" dist="7938" dir="5400000">
              <a:srgbClr val="000000">
                <a:alpha val="10196"/>
              </a:srgbClr>
            </a:outerShdw>
          </a:effectLst>
        </p:spPr>
      </p:sp>
      <p:sp>
        <p:nvSpPr>
          <p:cNvPr id="32" name="Shape 30"/>
          <p:cNvSpPr/>
          <p:nvPr/>
        </p:nvSpPr>
        <p:spPr>
          <a:xfrm>
            <a:off x="7556500" y="2238375"/>
            <a:ext cx="214313" cy="190500"/>
          </a:xfrm>
          <a:custGeom>
            <a:avLst/>
            <a:gdLst/>
            <a:ahLst/>
            <a:cxnLst/>
            <a:rect l="l" t="t" r="r" b="b"/>
            <a:pathLst>
              <a:path w="214313" h="190500">
                <a:moveTo>
                  <a:pt x="190649" y="89297"/>
                </a:moveTo>
                <a:lnTo>
                  <a:pt x="125164" y="89297"/>
                </a:lnTo>
                <a:cubicBezTo>
                  <a:pt x="118579" y="89297"/>
                  <a:pt x="113258" y="83976"/>
                  <a:pt x="113258" y="77391"/>
                </a:cubicBezTo>
                <a:lnTo>
                  <a:pt x="113258" y="11906"/>
                </a:lnTo>
                <a:cubicBezTo>
                  <a:pt x="113258" y="5321"/>
                  <a:pt x="118616" y="-74"/>
                  <a:pt x="125127" y="781"/>
                </a:cubicBezTo>
                <a:cubicBezTo>
                  <a:pt x="164939" y="6065"/>
                  <a:pt x="196490" y="37616"/>
                  <a:pt x="201774" y="77428"/>
                </a:cubicBezTo>
                <a:cubicBezTo>
                  <a:pt x="202629" y="83939"/>
                  <a:pt x="197234" y="89297"/>
                  <a:pt x="190649" y="89297"/>
                </a:cubicBezTo>
                <a:close/>
                <a:moveTo>
                  <a:pt x="82823" y="13841"/>
                </a:moveTo>
                <a:cubicBezTo>
                  <a:pt x="89557" y="12427"/>
                  <a:pt x="95399" y="17934"/>
                  <a:pt x="95399" y="24817"/>
                </a:cubicBezTo>
                <a:lnTo>
                  <a:pt x="95399" y="98227"/>
                </a:lnTo>
                <a:cubicBezTo>
                  <a:pt x="95399" y="100310"/>
                  <a:pt x="96143" y="102319"/>
                  <a:pt x="97445" y="103919"/>
                </a:cubicBezTo>
                <a:lnTo>
                  <a:pt x="146596" y="163227"/>
                </a:lnTo>
                <a:cubicBezTo>
                  <a:pt x="150949" y="168473"/>
                  <a:pt x="150019" y="176399"/>
                  <a:pt x="144028" y="179636"/>
                </a:cubicBezTo>
                <a:cubicBezTo>
                  <a:pt x="131341" y="186556"/>
                  <a:pt x="116793" y="190500"/>
                  <a:pt x="101352" y="190500"/>
                </a:cubicBezTo>
                <a:cubicBezTo>
                  <a:pt x="52053" y="190500"/>
                  <a:pt x="12055" y="150502"/>
                  <a:pt x="12055" y="101203"/>
                </a:cubicBezTo>
                <a:cubicBezTo>
                  <a:pt x="12055" y="58229"/>
                  <a:pt x="42379" y="22361"/>
                  <a:pt x="82823" y="13841"/>
                </a:cubicBezTo>
                <a:close/>
                <a:moveTo>
                  <a:pt x="177775" y="107156"/>
                </a:moveTo>
                <a:lnTo>
                  <a:pt x="201588" y="107156"/>
                </a:lnTo>
                <a:cubicBezTo>
                  <a:pt x="208471" y="107156"/>
                  <a:pt x="213978" y="112998"/>
                  <a:pt x="212564" y="119732"/>
                </a:cubicBezTo>
                <a:cubicBezTo>
                  <a:pt x="208769" y="137740"/>
                  <a:pt x="199541" y="153739"/>
                  <a:pt x="186668" y="165943"/>
                </a:cubicBezTo>
                <a:cubicBezTo>
                  <a:pt x="182091" y="170297"/>
                  <a:pt x="174910" y="169366"/>
                  <a:pt x="170892" y="164492"/>
                </a:cubicBezTo>
                <a:lnTo>
                  <a:pt x="139489" y="126653"/>
                </a:lnTo>
                <a:cubicBezTo>
                  <a:pt x="133052" y="118876"/>
                  <a:pt x="138596" y="107156"/>
                  <a:pt x="148642" y="107156"/>
                </a:cubicBezTo>
                <a:lnTo>
                  <a:pt x="177738" y="107156"/>
                </a:lnTo>
                <a:close/>
              </a:path>
            </a:pathLst>
          </a:custGeom>
          <a:solidFill>
            <a:srgbClr val="AD46FF"/>
          </a:solidFill>
          <a:ln/>
        </p:spPr>
      </p:sp>
      <p:sp>
        <p:nvSpPr>
          <p:cNvPr id="33" name="Text 31"/>
          <p:cNvSpPr/>
          <p:nvPr/>
        </p:nvSpPr>
        <p:spPr>
          <a:xfrm>
            <a:off x="6417469" y="2492375"/>
            <a:ext cx="2492375" cy="158750"/>
          </a:xfrm>
          <a:prstGeom prst="rect">
            <a:avLst/>
          </a:prstGeom>
          <a:noFill/>
          <a:ln/>
        </p:spPr>
        <p:txBody>
          <a:bodyPr wrap="square" lIns="0" tIns="0" rIns="0" bIns="0" rtlCol="0" anchor="ctr"/>
          <a:lstStyle/>
          <a:p>
            <a:pPr algn="ctr">
              <a:lnSpc>
                <a:spcPct val="120000"/>
              </a:lnSpc>
            </a:pPr>
            <a:r>
              <a:rPr lang="en-US" sz="875" dirty="0">
                <a:solidFill>
                  <a:srgbClr val="314158"/>
                </a:solidFill>
                <a:latin typeface="MiSans" pitchFamily="34" charset="0"/>
                <a:ea typeface="MiSans" pitchFamily="34" charset="-122"/>
                <a:cs typeface="MiSans" pitchFamily="34" charset="-120"/>
              </a:rPr>
              <a:t>SHAP Summary Plot</a:t>
            </a:r>
            <a:endParaRPr lang="en-US" sz="1600" dirty="0"/>
          </a:p>
        </p:txBody>
      </p:sp>
      <p:sp>
        <p:nvSpPr>
          <p:cNvPr id="34" name="Shape 32"/>
          <p:cNvSpPr/>
          <p:nvPr/>
        </p:nvSpPr>
        <p:spPr>
          <a:xfrm>
            <a:off x="9072563" y="2143125"/>
            <a:ext cx="2627313" cy="603250"/>
          </a:xfrm>
          <a:custGeom>
            <a:avLst/>
            <a:gdLst/>
            <a:ahLst/>
            <a:cxnLst/>
            <a:rect l="l" t="t" r="r" b="b"/>
            <a:pathLst>
              <a:path w="2627313" h="603250">
                <a:moveTo>
                  <a:pt x="63498" y="0"/>
                </a:moveTo>
                <a:lnTo>
                  <a:pt x="2563814" y="0"/>
                </a:lnTo>
                <a:cubicBezTo>
                  <a:pt x="2598883" y="0"/>
                  <a:pt x="2627313" y="28429"/>
                  <a:pt x="2627313" y="63498"/>
                </a:cubicBezTo>
                <a:lnTo>
                  <a:pt x="2627313" y="539752"/>
                </a:lnTo>
                <a:cubicBezTo>
                  <a:pt x="2627313" y="574821"/>
                  <a:pt x="2598883" y="603250"/>
                  <a:pt x="2563814" y="603250"/>
                </a:cubicBezTo>
                <a:lnTo>
                  <a:pt x="63498" y="603250"/>
                </a:lnTo>
                <a:cubicBezTo>
                  <a:pt x="28429" y="603250"/>
                  <a:pt x="0" y="574821"/>
                  <a:pt x="0" y="539752"/>
                </a:cubicBezTo>
                <a:lnTo>
                  <a:pt x="0" y="63498"/>
                </a:lnTo>
                <a:cubicBezTo>
                  <a:pt x="0" y="28453"/>
                  <a:pt x="28453" y="0"/>
                  <a:pt x="63498" y="0"/>
                </a:cubicBezTo>
                <a:close/>
              </a:path>
            </a:pathLst>
          </a:custGeom>
          <a:solidFill>
            <a:srgbClr val="FFFFFF"/>
          </a:solidFill>
          <a:ln/>
          <a:effectLst>
            <a:outerShdw sx="100000" sy="100000" kx="0" ky="0" algn="bl" rotWithShape="0" blurRad="23813" dist="7938" dir="5400000">
              <a:srgbClr val="000000">
                <a:alpha val="10196"/>
              </a:srgbClr>
            </a:outerShdw>
          </a:effectLst>
        </p:spPr>
      </p:sp>
      <p:sp>
        <p:nvSpPr>
          <p:cNvPr id="35" name="Shape 33"/>
          <p:cNvSpPr/>
          <p:nvPr/>
        </p:nvSpPr>
        <p:spPr>
          <a:xfrm>
            <a:off x="10290969" y="2238375"/>
            <a:ext cx="190500" cy="190500"/>
          </a:xfrm>
          <a:custGeom>
            <a:avLst/>
            <a:gdLst/>
            <a:ahLst/>
            <a:cxnLst/>
            <a:rect l="l" t="t" r="r" b="b"/>
            <a:pathLst>
              <a:path w="190500" h="190500">
                <a:moveTo>
                  <a:pt x="23812" y="23812"/>
                </a:moveTo>
                <a:cubicBezTo>
                  <a:pt x="23812" y="17227"/>
                  <a:pt x="18492" y="11906"/>
                  <a:pt x="11906" y="11906"/>
                </a:cubicBezTo>
                <a:cubicBezTo>
                  <a:pt x="5321" y="11906"/>
                  <a:pt x="0" y="17227"/>
                  <a:pt x="0" y="23812"/>
                </a:cubicBezTo>
                <a:lnTo>
                  <a:pt x="0" y="148828"/>
                </a:lnTo>
                <a:cubicBezTo>
                  <a:pt x="0" y="165274"/>
                  <a:pt x="13320" y="178594"/>
                  <a:pt x="29766" y="178594"/>
                </a:cubicBezTo>
                <a:lnTo>
                  <a:pt x="178594" y="178594"/>
                </a:lnTo>
                <a:cubicBezTo>
                  <a:pt x="185179" y="178594"/>
                  <a:pt x="190500" y="173273"/>
                  <a:pt x="190500" y="166688"/>
                </a:cubicBezTo>
                <a:cubicBezTo>
                  <a:pt x="190500" y="160102"/>
                  <a:pt x="185179" y="154781"/>
                  <a:pt x="178594" y="154781"/>
                </a:cubicBezTo>
                <a:lnTo>
                  <a:pt x="29766" y="154781"/>
                </a:lnTo>
                <a:cubicBezTo>
                  <a:pt x="26491" y="154781"/>
                  <a:pt x="23812" y="152102"/>
                  <a:pt x="23812" y="148828"/>
                </a:cubicBezTo>
                <a:lnTo>
                  <a:pt x="23812" y="23812"/>
                </a:lnTo>
                <a:close/>
                <a:moveTo>
                  <a:pt x="175096" y="56034"/>
                </a:moveTo>
                <a:cubicBezTo>
                  <a:pt x="179747" y="51383"/>
                  <a:pt x="179747" y="43830"/>
                  <a:pt x="175096" y="39179"/>
                </a:cubicBezTo>
                <a:cubicBezTo>
                  <a:pt x="170445" y="34528"/>
                  <a:pt x="162892" y="34528"/>
                  <a:pt x="158242" y="39179"/>
                </a:cubicBezTo>
                <a:lnTo>
                  <a:pt x="119063" y="78395"/>
                </a:lnTo>
                <a:lnTo>
                  <a:pt x="97706" y="57076"/>
                </a:lnTo>
                <a:cubicBezTo>
                  <a:pt x="93055" y="52425"/>
                  <a:pt x="85502" y="52425"/>
                  <a:pt x="80851" y="57076"/>
                </a:cubicBezTo>
                <a:lnTo>
                  <a:pt x="45132" y="92794"/>
                </a:lnTo>
                <a:cubicBezTo>
                  <a:pt x="40481" y="97445"/>
                  <a:pt x="40481" y="104998"/>
                  <a:pt x="45132" y="109649"/>
                </a:cubicBezTo>
                <a:cubicBezTo>
                  <a:pt x="49783" y="114300"/>
                  <a:pt x="57336" y="114300"/>
                  <a:pt x="61987" y="109649"/>
                </a:cubicBezTo>
                <a:lnTo>
                  <a:pt x="89297" y="82339"/>
                </a:lnTo>
                <a:lnTo>
                  <a:pt x="110654" y="103696"/>
                </a:lnTo>
                <a:cubicBezTo>
                  <a:pt x="115305" y="108347"/>
                  <a:pt x="122858" y="108347"/>
                  <a:pt x="127508" y="103696"/>
                </a:cubicBezTo>
                <a:lnTo>
                  <a:pt x="175133" y="56071"/>
                </a:lnTo>
                <a:close/>
              </a:path>
            </a:pathLst>
          </a:custGeom>
          <a:solidFill>
            <a:srgbClr val="AD46FF"/>
          </a:solidFill>
          <a:ln/>
        </p:spPr>
      </p:sp>
      <p:sp>
        <p:nvSpPr>
          <p:cNvPr id="36" name="Text 34"/>
          <p:cNvSpPr/>
          <p:nvPr/>
        </p:nvSpPr>
        <p:spPr>
          <a:xfrm>
            <a:off x="9140031" y="2492375"/>
            <a:ext cx="2492375" cy="158750"/>
          </a:xfrm>
          <a:prstGeom prst="rect">
            <a:avLst/>
          </a:prstGeom>
          <a:noFill/>
          <a:ln/>
        </p:spPr>
        <p:txBody>
          <a:bodyPr wrap="square" lIns="0" tIns="0" rIns="0" bIns="0" rtlCol="0" anchor="ctr"/>
          <a:lstStyle/>
          <a:p>
            <a:pPr algn="ctr">
              <a:lnSpc>
                <a:spcPct val="120000"/>
              </a:lnSpc>
            </a:pPr>
            <a:r>
              <a:rPr lang="en-US" sz="875" dirty="0">
                <a:solidFill>
                  <a:srgbClr val="314158"/>
                </a:solidFill>
                <a:latin typeface="MiSans" pitchFamily="34" charset="0"/>
                <a:ea typeface="MiSans" pitchFamily="34" charset="-122"/>
                <a:cs typeface="MiSans" pitchFamily="34" charset="-120"/>
              </a:rPr>
              <a:t>Force Plot</a:t>
            </a:r>
            <a:endParaRPr lang="en-US" sz="1600" dirty="0"/>
          </a:p>
        </p:txBody>
      </p:sp>
      <p:sp>
        <p:nvSpPr>
          <p:cNvPr id="37" name="Shape 35"/>
          <p:cNvSpPr/>
          <p:nvPr/>
        </p:nvSpPr>
        <p:spPr>
          <a:xfrm>
            <a:off x="6183313" y="3055938"/>
            <a:ext cx="5683250" cy="1793875"/>
          </a:xfrm>
          <a:custGeom>
            <a:avLst/>
            <a:gdLst/>
            <a:ahLst/>
            <a:cxnLst/>
            <a:rect l="l" t="t" r="r" b="b"/>
            <a:pathLst>
              <a:path w="5683250" h="1793875">
                <a:moveTo>
                  <a:pt x="95255" y="0"/>
                </a:moveTo>
                <a:lnTo>
                  <a:pt x="5587995" y="0"/>
                </a:lnTo>
                <a:cubicBezTo>
                  <a:pt x="5640603" y="0"/>
                  <a:pt x="5683250" y="42647"/>
                  <a:pt x="5683250" y="95255"/>
                </a:cubicBezTo>
                <a:lnTo>
                  <a:pt x="5683250" y="1698620"/>
                </a:lnTo>
                <a:cubicBezTo>
                  <a:pt x="5683250" y="1751228"/>
                  <a:pt x="5640603" y="1793875"/>
                  <a:pt x="5587995" y="1793875"/>
                </a:cubicBezTo>
                <a:lnTo>
                  <a:pt x="95255" y="1793875"/>
                </a:lnTo>
                <a:cubicBezTo>
                  <a:pt x="42647" y="1793875"/>
                  <a:pt x="0" y="1751228"/>
                  <a:pt x="0" y="1698620"/>
                </a:cubicBezTo>
                <a:lnTo>
                  <a:pt x="0" y="95255"/>
                </a:lnTo>
                <a:cubicBezTo>
                  <a:pt x="0" y="42682"/>
                  <a:pt x="42682" y="0"/>
                  <a:pt x="95255"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38" name="Shape 36"/>
          <p:cNvSpPr/>
          <p:nvPr/>
        </p:nvSpPr>
        <p:spPr>
          <a:xfrm>
            <a:off x="6350000" y="322262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FE9A00"/>
              </a:gs>
              <a:gs pos="100000">
                <a:srgbClr val="F54900"/>
              </a:gs>
            </a:gsLst>
            <a:lin ang="2700000" scaled="1"/>
          </a:gradFill>
          <a:ln/>
        </p:spPr>
      </p:sp>
      <p:sp>
        <p:nvSpPr>
          <p:cNvPr id="39" name="Shape 37"/>
          <p:cNvSpPr/>
          <p:nvPr/>
        </p:nvSpPr>
        <p:spPr>
          <a:xfrm>
            <a:off x="6477000" y="3349625"/>
            <a:ext cx="190500" cy="190500"/>
          </a:xfrm>
          <a:custGeom>
            <a:avLst/>
            <a:gdLst/>
            <a:ahLst/>
            <a:cxnLst/>
            <a:rect l="l" t="t" r="r" b="b"/>
            <a:pathLst>
              <a:path w="190500" h="190500">
                <a:moveTo>
                  <a:pt x="0" y="95250"/>
                </a:moveTo>
                <a:cubicBezTo>
                  <a:pt x="0" y="42680"/>
                  <a:pt x="42680" y="0"/>
                  <a:pt x="95250" y="0"/>
                </a:cubicBezTo>
                <a:cubicBezTo>
                  <a:pt x="147820" y="0"/>
                  <a:pt x="190500" y="42680"/>
                  <a:pt x="190500" y="95250"/>
                </a:cubicBezTo>
                <a:cubicBezTo>
                  <a:pt x="190500" y="147820"/>
                  <a:pt x="147820" y="190500"/>
                  <a:pt x="95250" y="190500"/>
                </a:cubicBezTo>
                <a:cubicBezTo>
                  <a:pt x="42680" y="190500"/>
                  <a:pt x="0" y="147820"/>
                  <a:pt x="0" y="95250"/>
                </a:cubicBezTo>
                <a:close/>
                <a:moveTo>
                  <a:pt x="107156" y="35719"/>
                </a:moveTo>
                <a:cubicBezTo>
                  <a:pt x="107156" y="29148"/>
                  <a:pt x="101821" y="23812"/>
                  <a:pt x="95250" y="23812"/>
                </a:cubicBezTo>
                <a:cubicBezTo>
                  <a:pt x="88679" y="23812"/>
                  <a:pt x="83344" y="29148"/>
                  <a:pt x="83344" y="35719"/>
                </a:cubicBezTo>
                <a:cubicBezTo>
                  <a:pt x="83344" y="42290"/>
                  <a:pt x="88679" y="47625"/>
                  <a:pt x="95250" y="47625"/>
                </a:cubicBezTo>
                <a:cubicBezTo>
                  <a:pt x="101821" y="47625"/>
                  <a:pt x="107156" y="42290"/>
                  <a:pt x="107156" y="35719"/>
                </a:cubicBezTo>
                <a:close/>
                <a:moveTo>
                  <a:pt x="95250" y="154781"/>
                </a:moveTo>
                <a:cubicBezTo>
                  <a:pt x="108384" y="154781"/>
                  <a:pt x="119063" y="144103"/>
                  <a:pt x="119063" y="130969"/>
                </a:cubicBezTo>
                <a:cubicBezTo>
                  <a:pt x="119063" y="124941"/>
                  <a:pt x="116830" y="119397"/>
                  <a:pt x="113109" y="115230"/>
                </a:cubicBezTo>
                <a:lnTo>
                  <a:pt x="138968" y="63550"/>
                </a:lnTo>
                <a:cubicBezTo>
                  <a:pt x="141163" y="59122"/>
                  <a:pt x="139378" y="53764"/>
                  <a:pt x="134987" y="51569"/>
                </a:cubicBezTo>
                <a:cubicBezTo>
                  <a:pt x="130597" y="49374"/>
                  <a:pt x="125202" y="51160"/>
                  <a:pt x="123006" y="55550"/>
                </a:cubicBezTo>
                <a:lnTo>
                  <a:pt x="97148" y="107231"/>
                </a:lnTo>
                <a:cubicBezTo>
                  <a:pt x="96515" y="107193"/>
                  <a:pt x="95883" y="107156"/>
                  <a:pt x="95250" y="107156"/>
                </a:cubicBezTo>
                <a:cubicBezTo>
                  <a:pt x="82116" y="107156"/>
                  <a:pt x="71438" y="117835"/>
                  <a:pt x="71438" y="130969"/>
                </a:cubicBezTo>
                <a:cubicBezTo>
                  <a:pt x="71438" y="144103"/>
                  <a:pt x="82116" y="154781"/>
                  <a:pt x="95250" y="154781"/>
                </a:cubicBezTo>
                <a:close/>
                <a:moveTo>
                  <a:pt x="65484" y="53578"/>
                </a:moveTo>
                <a:cubicBezTo>
                  <a:pt x="65484" y="47007"/>
                  <a:pt x="60149" y="41672"/>
                  <a:pt x="53578" y="41672"/>
                </a:cubicBezTo>
                <a:cubicBezTo>
                  <a:pt x="47007" y="41672"/>
                  <a:pt x="41672" y="47007"/>
                  <a:pt x="41672" y="53578"/>
                </a:cubicBezTo>
                <a:cubicBezTo>
                  <a:pt x="41672" y="60149"/>
                  <a:pt x="47007" y="65484"/>
                  <a:pt x="53578" y="65484"/>
                </a:cubicBezTo>
                <a:cubicBezTo>
                  <a:pt x="60149" y="65484"/>
                  <a:pt x="65484" y="60149"/>
                  <a:pt x="65484" y="53578"/>
                </a:cubicBezTo>
                <a:close/>
                <a:moveTo>
                  <a:pt x="35719" y="107156"/>
                </a:moveTo>
                <a:cubicBezTo>
                  <a:pt x="42290" y="107156"/>
                  <a:pt x="47625" y="101821"/>
                  <a:pt x="47625" y="95250"/>
                </a:cubicBezTo>
                <a:cubicBezTo>
                  <a:pt x="47625" y="88679"/>
                  <a:pt x="42290" y="83344"/>
                  <a:pt x="35719" y="83344"/>
                </a:cubicBezTo>
                <a:cubicBezTo>
                  <a:pt x="29148" y="83344"/>
                  <a:pt x="23812" y="88679"/>
                  <a:pt x="23812" y="95250"/>
                </a:cubicBezTo>
                <a:cubicBezTo>
                  <a:pt x="23812" y="101821"/>
                  <a:pt x="29148" y="107156"/>
                  <a:pt x="35719" y="107156"/>
                </a:cubicBezTo>
                <a:close/>
                <a:moveTo>
                  <a:pt x="166688" y="95250"/>
                </a:moveTo>
                <a:cubicBezTo>
                  <a:pt x="166688" y="88679"/>
                  <a:pt x="161352" y="83344"/>
                  <a:pt x="154781" y="83344"/>
                </a:cubicBezTo>
                <a:cubicBezTo>
                  <a:pt x="148210" y="83344"/>
                  <a:pt x="142875" y="88679"/>
                  <a:pt x="142875" y="95250"/>
                </a:cubicBezTo>
                <a:cubicBezTo>
                  <a:pt x="142875" y="101821"/>
                  <a:pt x="148210" y="107156"/>
                  <a:pt x="154781" y="107156"/>
                </a:cubicBezTo>
                <a:cubicBezTo>
                  <a:pt x="161352" y="107156"/>
                  <a:pt x="166688" y="101821"/>
                  <a:pt x="166688" y="95250"/>
                </a:cubicBezTo>
                <a:close/>
              </a:path>
            </a:pathLst>
          </a:custGeom>
          <a:solidFill>
            <a:srgbClr val="FFFFFF"/>
          </a:solidFill>
          <a:ln/>
        </p:spPr>
      </p:sp>
      <p:sp>
        <p:nvSpPr>
          <p:cNvPr id="40" name="Text 38"/>
          <p:cNvSpPr/>
          <p:nvPr/>
        </p:nvSpPr>
        <p:spPr>
          <a:xfrm>
            <a:off x="6889750" y="3317875"/>
            <a:ext cx="1865312"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Model Performance</a:t>
            </a:r>
            <a:endParaRPr lang="en-US" sz="1600" dirty="0"/>
          </a:p>
        </p:txBody>
      </p:sp>
      <p:sp>
        <p:nvSpPr>
          <p:cNvPr id="41" name="Text 39"/>
          <p:cNvSpPr/>
          <p:nvPr/>
        </p:nvSpPr>
        <p:spPr>
          <a:xfrm>
            <a:off x="6350000" y="3794125"/>
            <a:ext cx="5413375" cy="190500"/>
          </a:xfrm>
          <a:prstGeom prst="rect">
            <a:avLst/>
          </a:prstGeom>
          <a:noFill/>
          <a:ln/>
        </p:spPr>
        <p:txBody>
          <a:bodyPr wrap="square" lIns="0" tIns="0" rIns="0" bIns="0" rtlCol="0" anchor="ctr"/>
          <a:lstStyle/>
          <a:p>
            <a:pPr>
              <a:lnSpc>
                <a:spcPct val="130000"/>
              </a:lnSpc>
            </a:pPr>
            <a:r>
              <a:rPr lang="en-US" sz="1000" dirty="0">
                <a:solidFill>
                  <a:srgbClr val="45556C"/>
                </a:solidFill>
                <a:latin typeface="MiSans" pitchFamily="34" charset="0"/>
                <a:ea typeface="MiSans" pitchFamily="34" charset="-122"/>
                <a:cs typeface="MiSans" pitchFamily="34" charset="-120"/>
              </a:rPr>
              <a:t>Display accuracy metrics, confusion matrices, and ROC curves for all trained models.</a:t>
            </a:r>
            <a:endParaRPr lang="en-US" sz="1600" dirty="0"/>
          </a:p>
        </p:txBody>
      </p:sp>
      <p:sp>
        <p:nvSpPr>
          <p:cNvPr id="42" name="Shape 40"/>
          <p:cNvSpPr/>
          <p:nvPr/>
        </p:nvSpPr>
        <p:spPr>
          <a:xfrm>
            <a:off x="6350000" y="4111625"/>
            <a:ext cx="5349875" cy="571500"/>
          </a:xfrm>
          <a:custGeom>
            <a:avLst/>
            <a:gdLst/>
            <a:ahLst/>
            <a:cxnLst/>
            <a:rect l="l" t="t" r="r" b="b"/>
            <a:pathLst>
              <a:path w="5349875" h="571500">
                <a:moveTo>
                  <a:pt x="63499" y="0"/>
                </a:moveTo>
                <a:lnTo>
                  <a:pt x="5286376" y="0"/>
                </a:lnTo>
                <a:cubicBezTo>
                  <a:pt x="5321445" y="0"/>
                  <a:pt x="5349875" y="28430"/>
                  <a:pt x="5349875" y="63499"/>
                </a:cubicBezTo>
                <a:lnTo>
                  <a:pt x="5349875" y="508001"/>
                </a:lnTo>
                <a:cubicBezTo>
                  <a:pt x="5349875" y="543070"/>
                  <a:pt x="5321445" y="571500"/>
                  <a:pt x="5286376" y="571500"/>
                </a:cubicBezTo>
                <a:lnTo>
                  <a:pt x="63499" y="571500"/>
                </a:lnTo>
                <a:cubicBezTo>
                  <a:pt x="28430" y="571500"/>
                  <a:pt x="0" y="543070"/>
                  <a:pt x="0" y="508001"/>
                </a:cubicBezTo>
                <a:lnTo>
                  <a:pt x="0" y="63499"/>
                </a:lnTo>
                <a:cubicBezTo>
                  <a:pt x="0" y="28453"/>
                  <a:pt x="28453" y="0"/>
                  <a:pt x="63499" y="0"/>
                </a:cubicBezTo>
                <a:close/>
              </a:path>
            </a:pathLst>
          </a:custGeom>
          <a:solidFill>
            <a:srgbClr val="FFFFFF"/>
          </a:solidFill>
          <a:ln/>
          <a:effectLst>
            <a:outerShdw sx="100000" sy="100000" kx="0" ky="0" algn="bl" rotWithShape="0" blurRad="23813" dist="7938" dir="5400000">
              <a:srgbClr val="000000">
                <a:alpha val="10196"/>
              </a:srgbClr>
            </a:outerShdw>
          </a:effectLst>
        </p:spPr>
      </p:sp>
      <p:sp>
        <p:nvSpPr>
          <p:cNvPr id="43" name="Text 41"/>
          <p:cNvSpPr/>
          <p:nvPr/>
        </p:nvSpPr>
        <p:spPr>
          <a:xfrm>
            <a:off x="6397625" y="4206875"/>
            <a:ext cx="1770063" cy="254000"/>
          </a:xfrm>
          <a:prstGeom prst="rect">
            <a:avLst/>
          </a:prstGeom>
          <a:noFill/>
          <a:ln/>
        </p:spPr>
        <p:txBody>
          <a:bodyPr wrap="square" lIns="0" tIns="0" rIns="0" bIns="0" rtlCol="0" anchor="ctr"/>
          <a:lstStyle/>
          <a:p>
            <a:pPr algn="ctr">
              <a:lnSpc>
                <a:spcPct val="110000"/>
              </a:lnSpc>
            </a:pPr>
            <a:r>
              <a:rPr lang="en-US" sz="1500" b="1" dirty="0">
                <a:solidFill>
                  <a:srgbClr val="E17100"/>
                </a:solidFill>
                <a:latin typeface="Noto Sans SC" pitchFamily="34" charset="0"/>
                <a:ea typeface="Noto Sans SC" pitchFamily="34" charset="-122"/>
                <a:cs typeface="Noto Sans SC" pitchFamily="34" charset="-120"/>
              </a:rPr>
              <a:t>85.7%</a:t>
            </a:r>
            <a:endParaRPr lang="en-US" sz="1600" dirty="0"/>
          </a:p>
        </p:txBody>
      </p:sp>
      <p:sp>
        <p:nvSpPr>
          <p:cNvPr id="44" name="Text 42"/>
          <p:cNvSpPr/>
          <p:nvPr/>
        </p:nvSpPr>
        <p:spPr>
          <a:xfrm>
            <a:off x="6421438" y="4460875"/>
            <a:ext cx="1722438" cy="127000"/>
          </a:xfrm>
          <a:prstGeom prst="rect">
            <a:avLst/>
          </a:prstGeom>
          <a:noFill/>
          <a:ln/>
        </p:spPr>
        <p:txBody>
          <a:bodyPr wrap="square" lIns="0" tIns="0" rIns="0" bIns="0" rtlCol="0" anchor="ctr"/>
          <a:lstStyle/>
          <a:p>
            <a:pPr algn="ctr">
              <a:lnSpc>
                <a:spcPct val="110000"/>
              </a:lnSpc>
            </a:pPr>
            <a:r>
              <a:rPr lang="en-US" sz="750" dirty="0">
                <a:solidFill>
                  <a:srgbClr val="45556C"/>
                </a:solidFill>
                <a:latin typeface="MiSans" pitchFamily="34" charset="0"/>
                <a:ea typeface="MiSans" pitchFamily="34" charset="-122"/>
                <a:cs typeface="MiSans" pitchFamily="34" charset="-120"/>
              </a:rPr>
              <a:t>Accuracy</a:t>
            </a:r>
            <a:endParaRPr lang="en-US" sz="1600" dirty="0"/>
          </a:p>
        </p:txBody>
      </p:sp>
      <p:sp>
        <p:nvSpPr>
          <p:cNvPr id="45" name="Text 43"/>
          <p:cNvSpPr/>
          <p:nvPr/>
        </p:nvSpPr>
        <p:spPr>
          <a:xfrm>
            <a:off x="8138542" y="4206875"/>
            <a:ext cx="1770063" cy="254000"/>
          </a:xfrm>
          <a:prstGeom prst="rect">
            <a:avLst/>
          </a:prstGeom>
          <a:noFill/>
          <a:ln/>
        </p:spPr>
        <p:txBody>
          <a:bodyPr wrap="square" lIns="0" tIns="0" rIns="0" bIns="0" rtlCol="0" anchor="ctr"/>
          <a:lstStyle/>
          <a:p>
            <a:pPr algn="ctr">
              <a:lnSpc>
                <a:spcPct val="110000"/>
              </a:lnSpc>
            </a:pPr>
            <a:r>
              <a:rPr lang="en-US" sz="1500" b="1" dirty="0">
                <a:solidFill>
                  <a:srgbClr val="E17100"/>
                </a:solidFill>
                <a:latin typeface="Noto Sans SC" pitchFamily="34" charset="0"/>
                <a:ea typeface="Noto Sans SC" pitchFamily="34" charset="-122"/>
                <a:cs typeface="Noto Sans SC" pitchFamily="34" charset="-120"/>
              </a:rPr>
              <a:t>66.7%</a:t>
            </a:r>
            <a:endParaRPr lang="en-US" sz="1600" dirty="0"/>
          </a:p>
        </p:txBody>
      </p:sp>
      <p:sp>
        <p:nvSpPr>
          <p:cNvPr id="46" name="Text 44"/>
          <p:cNvSpPr/>
          <p:nvPr/>
        </p:nvSpPr>
        <p:spPr>
          <a:xfrm>
            <a:off x="8162354" y="4460875"/>
            <a:ext cx="1722438" cy="127000"/>
          </a:xfrm>
          <a:prstGeom prst="rect">
            <a:avLst/>
          </a:prstGeom>
          <a:noFill/>
          <a:ln/>
        </p:spPr>
        <p:txBody>
          <a:bodyPr wrap="square" lIns="0" tIns="0" rIns="0" bIns="0" rtlCol="0" anchor="ctr"/>
          <a:lstStyle/>
          <a:p>
            <a:pPr algn="ctr">
              <a:lnSpc>
                <a:spcPct val="110000"/>
              </a:lnSpc>
            </a:pPr>
            <a:r>
              <a:rPr lang="en-US" sz="750" dirty="0">
                <a:solidFill>
                  <a:srgbClr val="45556C"/>
                </a:solidFill>
                <a:latin typeface="MiSans" pitchFamily="34" charset="0"/>
                <a:ea typeface="MiSans" pitchFamily="34" charset="-122"/>
                <a:cs typeface="MiSans" pitchFamily="34" charset="-120"/>
              </a:rPr>
              <a:t>Precision</a:t>
            </a:r>
            <a:endParaRPr lang="en-US" sz="1600" dirty="0"/>
          </a:p>
        </p:txBody>
      </p:sp>
      <p:sp>
        <p:nvSpPr>
          <p:cNvPr id="47" name="Text 45"/>
          <p:cNvSpPr/>
          <p:nvPr/>
        </p:nvSpPr>
        <p:spPr>
          <a:xfrm>
            <a:off x="9879459" y="4206875"/>
            <a:ext cx="1770063" cy="254000"/>
          </a:xfrm>
          <a:prstGeom prst="rect">
            <a:avLst/>
          </a:prstGeom>
          <a:noFill/>
          <a:ln/>
        </p:spPr>
        <p:txBody>
          <a:bodyPr wrap="square" lIns="0" tIns="0" rIns="0" bIns="0" rtlCol="0" anchor="ctr"/>
          <a:lstStyle/>
          <a:p>
            <a:pPr algn="ctr">
              <a:lnSpc>
                <a:spcPct val="110000"/>
              </a:lnSpc>
            </a:pPr>
            <a:r>
              <a:rPr lang="en-US" sz="1500" b="1" dirty="0">
                <a:solidFill>
                  <a:srgbClr val="E17100"/>
                </a:solidFill>
                <a:latin typeface="Noto Sans SC" pitchFamily="34" charset="0"/>
                <a:ea typeface="Noto Sans SC" pitchFamily="34" charset="-122"/>
                <a:cs typeface="Noto Sans SC" pitchFamily="34" charset="-120"/>
              </a:rPr>
              <a:t>0.803</a:t>
            </a:r>
            <a:endParaRPr lang="en-US" sz="1600" dirty="0"/>
          </a:p>
        </p:txBody>
      </p:sp>
      <p:sp>
        <p:nvSpPr>
          <p:cNvPr id="48" name="Text 46"/>
          <p:cNvSpPr/>
          <p:nvPr/>
        </p:nvSpPr>
        <p:spPr>
          <a:xfrm>
            <a:off x="9903271" y="4460875"/>
            <a:ext cx="1722438" cy="127000"/>
          </a:xfrm>
          <a:prstGeom prst="rect">
            <a:avLst/>
          </a:prstGeom>
          <a:noFill/>
          <a:ln/>
        </p:spPr>
        <p:txBody>
          <a:bodyPr wrap="square" lIns="0" tIns="0" rIns="0" bIns="0" rtlCol="0" anchor="ctr"/>
          <a:lstStyle/>
          <a:p>
            <a:pPr algn="ctr">
              <a:lnSpc>
                <a:spcPct val="110000"/>
              </a:lnSpc>
            </a:pPr>
            <a:r>
              <a:rPr lang="en-US" sz="750" dirty="0">
                <a:solidFill>
                  <a:srgbClr val="45556C"/>
                </a:solidFill>
                <a:latin typeface="MiSans" pitchFamily="34" charset="0"/>
                <a:ea typeface="MiSans" pitchFamily="34" charset="-122"/>
                <a:cs typeface="MiSans" pitchFamily="34" charset="-120"/>
              </a:rPr>
              <a:t>ROC-AUC</a:t>
            </a:r>
            <a:endParaRPr lang="en-US" sz="1600" dirty="0"/>
          </a:p>
        </p:txBody>
      </p:sp>
      <p:sp>
        <p:nvSpPr>
          <p:cNvPr id="49" name="Shape 47"/>
          <p:cNvSpPr/>
          <p:nvPr/>
        </p:nvSpPr>
        <p:spPr>
          <a:xfrm>
            <a:off x="325438" y="5849938"/>
            <a:ext cx="11541125" cy="682625"/>
          </a:xfrm>
          <a:custGeom>
            <a:avLst/>
            <a:gdLst/>
            <a:ahLst/>
            <a:cxnLst/>
            <a:rect l="l" t="t" r="r" b="b"/>
            <a:pathLst>
              <a:path w="11541125" h="682625">
                <a:moveTo>
                  <a:pt x="95247" y="0"/>
                </a:moveTo>
                <a:lnTo>
                  <a:pt x="11445878" y="0"/>
                </a:lnTo>
                <a:cubicBezTo>
                  <a:pt x="11498482" y="0"/>
                  <a:pt x="11541125" y="42643"/>
                  <a:pt x="11541125" y="95247"/>
                </a:cubicBezTo>
                <a:lnTo>
                  <a:pt x="11541125" y="587378"/>
                </a:lnTo>
                <a:cubicBezTo>
                  <a:pt x="11541125" y="639982"/>
                  <a:pt x="11498482" y="682625"/>
                  <a:pt x="11445878" y="682625"/>
                </a:cubicBezTo>
                <a:lnTo>
                  <a:pt x="95247" y="682625"/>
                </a:lnTo>
                <a:cubicBezTo>
                  <a:pt x="42643" y="682625"/>
                  <a:pt x="0" y="639982"/>
                  <a:pt x="0" y="587378"/>
                </a:cubicBezTo>
                <a:lnTo>
                  <a:pt x="0" y="95247"/>
                </a:lnTo>
                <a:cubicBezTo>
                  <a:pt x="0" y="42679"/>
                  <a:pt x="42679" y="0"/>
                  <a:pt x="95247" y="0"/>
                </a:cubicBezTo>
                <a:close/>
              </a:path>
            </a:pathLst>
          </a:custGeom>
          <a:gradFill rotWithShape="1" flip="none">
            <a:gsLst>
              <a:gs pos="0">
                <a:srgbClr val="ECFEFF"/>
              </a:gs>
              <a:gs pos="100000">
                <a:srgbClr val="EFF6FF"/>
              </a:gs>
            </a:gsLst>
            <a:lin ang="0" scaled="1"/>
          </a:gradFill>
          <a:ln w="25400">
            <a:solidFill>
              <a:srgbClr val="53EAFD"/>
            </a:solidFill>
            <a:prstDash val="solid"/>
          </a:ln>
        </p:spPr>
      </p:sp>
      <p:sp>
        <p:nvSpPr>
          <p:cNvPr id="50" name="Shape 48"/>
          <p:cNvSpPr/>
          <p:nvPr/>
        </p:nvSpPr>
        <p:spPr>
          <a:xfrm>
            <a:off x="507008" y="6072188"/>
            <a:ext cx="208359" cy="238125"/>
          </a:xfrm>
          <a:custGeom>
            <a:avLst/>
            <a:gdLst/>
            <a:ahLst/>
            <a:cxnLst/>
            <a:rect l="l" t="t" r="r" b="b"/>
            <a:pathLst>
              <a:path w="208359" h="238125">
                <a:moveTo>
                  <a:pt x="204546" y="93250"/>
                </a:moveTo>
                <a:cubicBezTo>
                  <a:pt x="200964" y="78879"/>
                  <a:pt x="194174" y="68042"/>
                  <a:pt x="179710" y="68042"/>
                </a:cubicBezTo>
                <a:lnTo>
                  <a:pt x="161060" y="68042"/>
                </a:lnTo>
                <a:lnTo>
                  <a:pt x="161060" y="90088"/>
                </a:lnTo>
                <a:cubicBezTo>
                  <a:pt x="161060" y="107203"/>
                  <a:pt x="146549" y="121620"/>
                  <a:pt x="129992" y="121620"/>
                </a:cubicBezTo>
                <a:lnTo>
                  <a:pt x="80321" y="121620"/>
                </a:lnTo>
                <a:cubicBezTo>
                  <a:pt x="66740" y="121620"/>
                  <a:pt x="55485" y="133248"/>
                  <a:pt x="55485" y="146875"/>
                </a:cubicBezTo>
                <a:lnTo>
                  <a:pt x="55485" y="194221"/>
                </a:lnTo>
                <a:cubicBezTo>
                  <a:pt x="55485" y="207708"/>
                  <a:pt x="67205" y="215615"/>
                  <a:pt x="80321" y="219475"/>
                </a:cubicBezTo>
                <a:cubicBezTo>
                  <a:pt x="96041" y="224079"/>
                  <a:pt x="111156" y="224917"/>
                  <a:pt x="129992" y="219475"/>
                </a:cubicBezTo>
                <a:cubicBezTo>
                  <a:pt x="142503" y="215847"/>
                  <a:pt x="154828" y="208545"/>
                  <a:pt x="154828" y="194221"/>
                </a:cubicBezTo>
                <a:lnTo>
                  <a:pt x="154828" y="175292"/>
                </a:lnTo>
                <a:lnTo>
                  <a:pt x="105203" y="175292"/>
                </a:lnTo>
                <a:lnTo>
                  <a:pt x="105203" y="168966"/>
                </a:lnTo>
                <a:lnTo>
                  <a:pt x="179710" y="168966"/>
                </a:lnTo>
                <a:cubicBezTo>
                  <a:pt x="194174" y="168966"/>
                  <a:pt x="199523" y="158874"/>
                  <a:pt x="204546" y="143759"/>
                </a:cubicBezTo>
                <a:cubicBezTo>
                  <a:pt x="209755" y="128178"/>
                  <a:pt x="209522" y="113202"/>
                  <a:pt x="204546" y="93250"/>
                </a:cubicBezTo>
                <a:close/>
                <a:moveTo>
                  <a:pt x="133108" y="206825"/>
                </a:moveTo>
                <a:cubicBezTo>
                  <a:pt x="129568" y="207073"/>
                  <a:pt x="126186" y="205325"/>
                  <a:pt x="124341" y="202294"/>
                </a:cubicBezTo>
                <a:cubicBezTo>
                  <a:pt x="122495" y="199264"/>
                  <a:pt x="122495" y="195456"/>
                  <a:pt x="124341" y="192426"/>
                </a:cubicBezTo>
                <a:cubicBezTo>
                  <a:pt x="126186" y="189395"/>
                  <a:pt x="129568" y="187647"/>
                  <a:pt x="133108" y="187896"/>
                </a:cubicBezTo>
                <a:cubicBezTo>
                  <a:pt x="136648" y="187647"/>
                  <a:pt x="140030" y="189395"/>
                  <a:pt x="141876" y="192426"/>
                </a:cubicBezTo>
                <a:cubicBezTo>
                  <a:pt x="143721" y="195456"/>
                  <a:pt x="143721" y="199264"/>
                  <a:pt x="141876" y="202294"/>
                </a:cubicBezTo>
                <a:cubicBezTo>
                  <a:pt x="140030" y="205325"/>
                  <a:pt x="136648" y="207073"/>
                  <a:pt x="133108" y="206825"/>
                </a:cubicBezTo>
                <a:close/>
                <a:moveTo>
                  <a:pt x="78042" y="115388"/>
                </a:moveTo>
                <a:lnTo>
                  <a:pt x="127713" y="115388"/>
                </a:lnTo>
                <a:cubicBezTo>
                  <a:pt x="141526" y="115388"/>
                  <a:pt x="152549" y="103994"/>
                  <a:pt x="152549" y="90134"/>
                </a:cubicBezTo>
                <a:lnTo>
                  <a:pt x="152549" y="42742"/>
                </a:lnTo>
                <a:cubicBezTo>
                  <a:pt x="152549" y="29254"/>
                  <a:pt x="141201" y="19162"/>
                  <a:pt x="127713" y="16883"/>
                </a:cubicBezTo>
                <a:cubicBezTo>
                  <a:pt x="111063" y="14139"/>
                  <a:pt x="92971" y="14278"/>
                  <a:pt x="78042" y="16929"/>
                </a:cubicBezTo>
                <a:cubicBezTo>
                  <a:pt x="57020" y="20650"/>
                  <a:pt x="53206" y="28417"/>
                  <a:pt x="53206" y="42788"/>
                </a:cubicBezTo>
                <a:lnTo>
                  <a:pt x="53206" y="61717"/>
                </a:lnTo>
                <a:lnTo>
                  <a:pt x="102924" y="61717"/>
                </a:lnTo>
                <a:lnTo>
                  <a:pt x="102924" y="68042"/>
                </a:lnTo>
                <a:lnTo>
                  <a:pt x="34556" y="68042"/>
                </a:lnTo>
                <a:cubicBezTo>
                  <a:pt x="20092" y="68042"/>
                  <a:pt x="7441" y="76740"/>
                  <a:pt x="3488" y="93250"/>
                </a:cubicBezTo>
                <a:cubicBezTo>
                  <a:pt x="-1070" y="112179"/>
                  <a:pt x="-1256" y="123992"/>
                  <a:pt x="3488" y="143759"/>
                </a:cubicBezTo>
                <a:cubicBezTo>
                  <a:pt x="7023" y="158455"/>
                  <a:pt x="15441" y="168966"/>
                  <a:pt x="29905" y="168966"/>
                </a:cubicBezTo>
                <a:lnTo>
                  <a:pt x="46974" y="168966"/>
                </a:lnTo>
                <a:lnTo>
                  <a:pt x="46974" y="146270"/>
                </a:lnTo>
                <a:cubicBezTo>
                  <a:pt x="46974" y="129853"/>
                  <a:pt x="61159" y="115388"/>
                  <a:pt x="78042" y="115388"/>
                </a:cubicBezTo>
                <a:close/>
                <a:moveTo>
                  <a:pt x="74972" y="30091"/>
                </a:moveTo>
                <a:cubicBezTo>
                  <a:pt x="80209" y="30091"/>
                  <a:pt x="84460" y="34343"/>
                  <a:pt x="84460" y="39579"/>
                </a:cubicBezTo>
                <a:cubicBezTo>
                  <a:pt x="84460" y="44815"/>
                  <a:pt x="80209" y="49067"/>
                  <a:pt x="74972" y="49067"/>
                </a:cubicBezTo>
                <a:cubicBezTo>
                  <a:pt x="69736" y="49067"/>
                  <a:pt x="65484" y="44815"/>
                  <a:pt x="65484" y="39579"/>
                </a:cubicBezTo>
                <a:cubicBezTo>
                  <a:pt x="65484" y="34343"/>
                  <a:pt x="69736" y="30091"/>
                  <a:pt x="74972" y="30091"/>
                </a:cubicBezTo>
                <a:close/>
              </a:path>
            </a:pathLst>
          </a:custGeom>
          <a:solidFill>
            <a:srgbClr val="0092B8"/>
          </a:solidFill>
          <a:ln/>
        </p:spPr>
      </p:sp>
      <p:sp>
        <p:nvSpPr>
          <p:cNvPr id="51" name="Text 49"/>
          <p:cNvSpPr/>
          <p:nvPr/>
        </p:nvSpPr>
        <p:spPr>
          <a:xfrm>
            <a:off x="885031" y="5984875"/>
            <a:ext cx="1516063" cy="222250"/>
          </a:xfrm>
          <a:prstGeom prst="rect">
            <a:avLst/>
          </a:prstGeom>
          <a:noFill/>
          <a:ln/>
        </p:spPr>
        <p:txBody>
          <a:bodyPr wrap="square" lIns="0" tIns="0" rIns="0" bIns="0" rtlCol="0" anchor="ctr"/>
          <a:lstStyle/>
          <a:p>
            <a:pPr>
              <a:lnSpc>
                <a:spcPct val="120000"/>
              </a:lnSpc>
            </a:pPr>
            <a:r>
              <a:rPr lang="en-US" sz="1250" b="1" dirty="0">
                <a:solidFill>
                  <a:srgbClr val="1D293D"/>
                </a:solidFill>
                <a:latin typeface="Noto Sans SC" pitchFamily="34" charset="0"/>
                <a:ea typeface="Noto Sans SC" pitchFamily="34" charset="-122"/>
                <a:cs typeface="Noto Sans SC" pitchFamily="34" charset="-120"/>
              </a:rPr>
              <a:t>Launch Dashboard</a:t>
            </a:r>
            <a:endParaRPr lang="en-US" sz="1600" dirty="0"/>
          </a:p>
        </p:txBody>
      </p:sp>
      <p:sp>
        <p:nvSpPr>
          <p:cNvPr id="52" name="Text 50"/>
          <p:cNvSpPr/>
          <p:nvPr/>
        </p:nvSpPr>
        <p:spPr>
          <a:xfrm>
            <a:off x="885031" y="6207125"/>
            <a:ext cx="1500188" cy="190500"/>
          </a:xfrm>
          <a:prstGeom prst="rect">
            <a:avLst/>
          </a:prstGeom>
          <a:noFill/>
          <a:ln/>
        </p:spPr>
        <p:txBody>
          <a:bodyPr wrap="square" lIns="0" tIns="0" rIns="0" bIns="0" rtlCol="0" anchor="ctr"/>
          <a:lstStyle/>
          <a:p>
            <a:pPr>
              <a:lnSpc>
                <a:spcPct val="130000"/>
              </a:lnSpc>
            </a:pPr>
            <a:r>
              <a:rPr lang="en-US" sz="1000" dirty="0">
                <a:solidFill>
                  <a:srgbClr val="45556C"/>
                </a:solidFill>
                <a:latin typeface="MiSans" pitchFamily="34" charset="0"/>
                <a:ea typeface="MiSans" pitchFamily="34" charset="-122"/>
                <a:cs typeface="MiSans" pitchFamily="34" charset="-120"/>
              </a:rPr>
              <a:t>streamlit run app.py</a:t>
            </a:r>
            <a:endParaRPr lang="en-US" sz="1600" dirty="0"/>
          </a:p>
        </p:txBody>
      </p:sp>
      <p:sp>
        <p:nvSpPr>
          <p:cNvPr id="53" name="Shape 51"/>
          <p:cNvSpPr/>
          <p:nvPr/>
        </p:nvSpPr>
        <p:spPr>
          <a:xfrm>
            <a:off x="9921999" y="6080125"/>
            <a:ext cx="1000125" cy="222250"/>
          </a:xfrm>
          <a:custGeom>
            <a:avLst/>
            <a:gdLst/>
            <a:ahLst/>
            <a:cxnLst/>
            <a:rect l="l" t="t" r="r" b="b"/>
            <a:pathLst>
              <a:path w="1000125" h="222250">
                <a:moveTo>
                  <a:pt x="111125" y="0"/>
                </a:moveTo>
                <a:lnTo>
                  <a:pt x="889000" y="0"/>
                </a:lnTo>
                <a:cubicBezTo>
                  <a:pt x="950332" y="0"/>
                  <a:pt x="1000125" y="49793"/>
                  <a:pt x="1000125" y="111125"/>
                </a:cubicBezTo>
                <a:lnTo>
                  <a:pt x="1000125" y="111125"/>
                </a:lnTo>
                <a:cubicBezTo>
                  <a:pt x="1000125" y="172457"/>
                  <a:pt x="950332" y="222250"/>
                  <a:pt x="889000" y="222250"/>
                </a:cubicBezTo>
                <a:lnTo>
                  <a:pt x="111125" y="222250"/>
                </a:lnTo>
                <a:cubicBezTo>
                  <a:pt x="49793" y="222250"/>
                  <a:pt x="0" y="172457"/>
                  <a:pt x="0" y="111125"/>
                </a:cubicBezTo>
                <a:lnTo>
                  <a:pt x="0" y="111125"/>
                </a:lnTo>
                <a:cubicBezTo>
                  <a:pt x="0" y="49793"/>
                  <a:pt x="49793" y="0"/>
                  <a:pt x="111125" y="0"/>
                </a:cubicBezTo>
                <a:close/>
              </a:path>
            </a:pathLst>
          </a:custGeom>
          <a:solidFill>
            <a:srgbClr val="DCFCE7"/>
          </a:solidFill>
          <a:ln/>
        </p:spPr>
      </p:sp>
      <p:sp>
        <p:nvSpPr>
          <p:cNvPr id="54" name="Text 52"/>
          <p:cNvSpPr/>
          <p:nvPr/>
        </p:nvSpPr>
        <p:spPr>
          <a:xfrm>
            <a:off x="9921999" y="6080125"/>
            <a:ext cx="1055688" cy="222250"/>
          </a:xfrm>
          <a:prstGeom prst="rect">
            <a:avLst/>
          </a:prstGeom>
          <a:noFill/>
          <a:ln/>
        </p:spPr>
        <p:txBody>
          <a:bodyPr wrap="square" lIns="95250" tIns="31750" rIns="95250" bIns="31750" rtlCol="0" anchor="ctr"/>
          <a:lstStyle/>
          <a:p>
            <a:pPr>
              <a:lnSpc>
                <a:spcPct val="120000"/>
              </a:lnSpc>
            </a:pPr>
            <a:r>
              <a:rPr lang="en-US" sz="875" b="1" dirty="0">
                <a:solidFill>
                  <a:srgbClr val="008236"/>
                </a:solidFill>
                <a:latin typeface="MiSans" pitchFamily="34" charset="0"/>
                <a:ea typeface="MiSans" pitchFamily="34" charset="-122"/>
                <a:cs typeface="MiSans" pitchFamily="34" charset="-120"/>
              </a:rPr>
              <a:t>Localhost:8501</a:t>
            </a:r>
            <a:endParaRPr lang="en-US" sz="1600" dirty="0"/>
          </a:p>
        </p:txBody>
      </p:sp>
      <p:sp>
        <p:nvSpPr>
          <p:cNvPr id="55" name="Shape 53"/>
          <p:cNvSpPr/>
          <p:nvPr/>
        </p:nvSpPr>
        <p:spPr>
          <a:xfrm>
            <a:off x="10985128" y="6080125"/>
            <a:ext cx="746125" cy="222250"/>
          </a:xfrm>
          <a:custGeom>
            <a:avLst/>
            <a:gdLst/>
            <a:ahLst/>
            <a:cxnLst/>
            <a:rect l="l" t="t" r="r" b="b"/>
            <a:pathLst>
              <a:path w="746125" h="222250">
                <a:moveTo>
                  <a:pt x="111125" y="0"/>
                </a:moveTo>
                <a:lnTo>
                  <a:pt x="635000" y="0"/>
                </a:lnTo>
                <a:cubicBezTo>
                  <a:pt x="696332" y="0"/>
                  <a:pt x="746125" y="49793"/>
                  <a:pt x="746125" y="111125"/>
                </a:cubicBezTo>
                <a:lnTo>
                  <a:pt x="746125" y="111125"/>
                </a:lnTo>
                <a:cubicBezTo>
                  <a:pt x="746125" y="172457"/>
                  <a:pt x="696332" y="222250"/>
                  <a:pt x="635000" y="222250"/>
                </a:cubicBezTo>
                <a:lnTo>
                  <a:pt x="111125" y="222250"/>
                </a:lnTo>
                <a:cubicBezTo>
                  <a:pt x="49793" y="222250"/>
                  <a:pt x="0" y="172457"/>
                  <a:pt x="0" y="111125"/>
                </a:cubicBezTo>
                <a:lnTo>
                  <a:pt x="0" y="111125"/>
                </a:lnTo>
                <a:cubicBezTo>
                  <a:pt x="0" y="49793"/>
                  <a:pt x="49793" y="0"/>
                  <a:pt x="111125" y="0"/>
                </a:cubicBezTo>
                <a:close/>
              </a:path>
            </a:pathLst>
          </a:custGeom>
          <a:solidFill>
            <a:srgbClr val="DBEAFE"/>
          </a:solidFill>
          <a:ln/>
        </p:spPr>
      </p:sp>
      <p:sp>
        <p:nvSpPr>
          <p:cNvPr id="56" name="Text 54"/>
          <p:cNvSpPr/>
          <p:nvPr/>
        </p:nvSpPr>
        <p:spPr>
          <a:xfrm>
            <a:off x="10985128" y="6080125"/>
            <a:ext cx="801688" cy="222250"/>
          </a:xfrm>
          <a:prstGeom prst="rect">
            <a:avLst/>
          </a:prstGeom>
          <a:noFill/>
          <a:ln/>
        </p:spPr>
        <p:txBody>
          <a:bodyPr wrap="square" lIns="95250" tIns="31750" rIns="95250" bIns="31750" rtlCol="0" anchor="ctr"/>
          <a:lstStyle/>
          <a:p>
            <a:pPr>
              <a:lnSpc>
                <a:spcPct val="120000"/>
              </a:lnSpc>
            </a:pPr>
            <a:r>
              <a:rPr lang="en-US" sz="875" b="1" dirty="0">
                <a:solidFill>
                  <a:srgbClr val="1447E6"/>
                </a:solidFill>
                <a:latin typeface="MiSans" pitchFamily="34" charset="0"/>
                <a:ea typeface="MiSans" pitchFamily="34" charset="-122"/>
                <a:cs typeface="MiSans" pitchFamily="34" charset="-120"/>
              </a:rPr>
              <a:t>Interactive</a:t>
            </a:r>
            <a:endParaRPr lang="en-US" sz="1600" dirty="0"/>
          </a:p>
        </p:txBody>
      </p:sp>
    </p:spTree>
  </p:cSld>
  <p:clrMapOvr>
    <a:masterClrMapping/>
  </p:clrMapOvr>
  <p:transition>
    <p:fade/>
    <p:spd val="med"/>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76878" y="376878"/>
            <a:ext cx="11513620" cy="226127"/>
          </a:xfrm>
          <a:prstGeom prst="rect">
            <a:avLst/>
          </a:prstGeom>
          <a:noFill/>
          <a:ln/>
        </p:spPr>
        <p:txBody>
          <a:bodyPr wrap="square" lIns="0" tIns="0" rIns="0" bIns="0" rtlCol="0" anchor="ctr"/>
          <a:lstStyle/>
          <a:p>
            <a:pPr>
              <a:lnSpc>
                <a:spcPct val="130000"/>
              </a:lnSpc>
            </a:pPr>
            <a:r>
              <a:rPr lang="en-US" sz="1187" b="1" spc="59" kern="0" dirty="0">
                <a:solidFill>
                  <a:srgbClr val="155DFC"/>
                </a:solidFill>
                <a:latin typeface="MiSans" pitchFamily="34" charset="0"/>
                <a:ea typeface="MiSans" pitchFamily="34" charset="-122"/>
                <a:cs typeface="MiSans" pitchFamily="34" charset="-120"/>
              </a:rPr>
              <a:t>TESTING &amp; VALIDATION</a:t>
            </a:r>
            <a:endParaRPr lang="en-US" sz="1600" dirty="0"/>
          </a:p>
        </p:txBody>
      </p:sp>
      <p:sp>
        <p:nvSpPr>
          <p:cNvPr id="3" name="Text 1"/>
          <p:cNvSpPr/>
          <p:nvPr/>
        </p:nvSpPr>
        <p:spPr>
          <a:xfrm>
            <a:off x="376878" y="678380"/>
            <a:ext cx="11664371" cy="452253"/>
          </a:xfrm>
          <a:prstGeom prst="rect">
            <a:avLst/>
          </a:prstGeom>
          <a:noFill/>
          <a:ln/>
        </p:spPr>
        <p:txBody>
          <a:bodyPr wrap="square" lIns="0" tIns="0" rIns="0" bIns="0" rtlCol="0" anchor="ctr"/>
          <a:lstStyle/>
          <a:p>
            <a:pPr>
              <a:lnSpc>
                <a:spcPct val="80000"/>
              </a:lnSpc>
            </a:pPr>
            <a:r>
              <a:rPr lang="en-US" sz="3561" b="1" dirty="0">
                <a:solidFill>
                  <a:srgbClr val="0F172B"/>
                </a:solidFill>
                <a:latin typeface="Noto Sans SC" pitchFamily="34" charset="0"/>
                <a:ea typeface="Noto Sans SC" pitchFamily="34" charset="-122"/>
                <a:cs typeface="Noto Sans SC" pitchFamily="34" charset="-120"/>
              </a:rPr>
              <a:t>Quality Assurance</a:t>
            </a:r>
            <a:endParaRPr lang="en-US" sz="1600" dirty="0"/>
          </a:p>
        </p:txBody>
      </p:sp>
      <p:sp>
        <p:nvSpPr>
          <p:cNvPr id="4" name="Shape 2"/>
          <p:cNvSpPr/>
          <p:nvPr/>
        </p:nvSpPr>
        <p:spPr>
          <a:xfrm>
            <a:off x="376878" y="1300229"/>
            <a:ext cx="3712247" cy="2619301"/>
          </a:xfrm>
          <a:custGeom>
            <a:avLst/>
            <a:gdLst/>
            <a:ahLst/>
            <a:cxnLst/>
            <a:rect l="l" t="t" r="r" b="b"/>
            <a:pathLst>
              <a:path w="3712247" h="2619301">
                <a:moveTo>
                  <a:pt x="37688" y="0"/>
                </a:moveTo>
                <a:lnTo>
                  <a:pt x="3674560" y="0"/>
                </a:lnTo>
                <a:cubicBezTo>
                  <a:pt x="3695374" y="0"/>
                  <a:pt x="3712247" y="16873"/>
                  <a:pt x="3712247" y="37688"/>
                </a:cubicBezTo>
                <a:lnTo>
                  <a:pt x="3712247" y="2506226"/>
                </a:lnTo>
                <a:cubicBezTo>
                  <a:pt x="3712247" y="2568676"/>
                  <a:pt x="3661622" y="2619301"/>
                  <a:pt x="3599172" y="2619301"/>
                </a:cubicBezTo>
                <a:lnTo>
                  <a:pt x="113075" y="2619301"/>
                </a:lnTo>
                <a:cubicBezTo>
                  <a:pt x="50626" y="2619301"/>
                  <a:pt x="0" y="2568676"/>
                  <a:pt x="0" y="2506226"/>
                </a:cubicBezTo>
                <a:lnTo>
                  <a:pt x="0" y="37688"/>
                </a:lnTo>
                <a:cubicBezTo>
                  <a:pt x="0" y="16887"/>
                  <a:pt x="16887" y="0"/>
                  <a:pt x="37688"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376878" y="1300229"/>
            <a:ext cx="3712247" cy="37688"/>
          </a:xfrm>
          <a:custGeom>
            <a:avLst/>
            <a:gdLst/>
            <a:ahLst/>
            <a:cxnLst/>
            <a:rect l="l" t="t" r="r" b="b"/>
            <a:pathLst>
              <a:path w="3712247" h="37688">
                <a:moveTo>
                  <a:pt x="37688" y="0"/>
                </a:moveTo>
                <a:lnTo>
                  <a:pt x="3674560" y="0"/>
                </a:lnTo>
                <a:cubicBezTo>
                  <a:pt x="3695374" y="0"/>
                  <a:pt x="3712247" y="16873"/>
                  <a:pt x="3712247" y="37688"/>
                </a:cubicBezTo>
                <a:lnTo>
                  <a:pt x="3712247" y="37688"/>
                </a:lnTo>
                <a:lnTo>
                  <a:pt x="0" y="37688"/>
                </a:lnTo>
                <a:lnTo>
                  <a:pt x="0" y="37688"/>
                </a:lnTo>
                <a:cubicBezTo>
                  <a:pt x="0" y="16887"/>
                  <a:pt x="16887" y="0"/>
                  <a:pt x="37688" y="0"/>
                </a:cubicBezTo>
                <a:close/>
              </a:path>
            </a:pathLst>
          </a:custGeom>
          <a:solidFill>
            <a:srgbClr val="155DFC"/>
          </a:solidFill>
          <a:ln/>
        </p:spPr>
      </p:sp>
      <p:sp>
        <p:nvSpPr>
          <p:cNvPr id="6" name="Shape 4"/>
          <p:cNvSpPr/>
          <p:nvPr/>
        </p:nvSpPr>
        <p:spPr>
          <a:xfrm>
            <a:off x="527629" y="1469824"/>
            <a:ext cx="527629" cy="527629"/>
          </a:xfrm>
          <a:custGeom>
            <a:avLst/>
            <a:gdLst/>
            <a:ahLst/>
            <a:cxnLst/>
            <a:rect l="l" t="t" r="r" b="b"/>
            <a:pathLst>
              <a:path w="527629" h="527629">
                <a:moveTo>
                  <a:pt x="113066" y="0"/>
                </a:moveTo>
                <a:lnTo>
                  <a:pt x="414563" y="0"/>
                </a:lnTo>
                <a:cubicBezTo>
                  <a:pt x="477008" y="0"/>
                  <a:pt x="527629" y="50621"/>
                  <a:pt x="527629" y="113066"/>
                </a:cubicBezTo>
                <a:lnTo>
                  <a:pt x="527629" y="414563"/>
                </a:lnTo>
                <a:cubicBezTo>
                  <a:pt x="527629" y="477008"/>
                  <a:pt x="477008" y="527629"/>
                  <a:pt x="414563" y="527629"/>
                </a:cubicBezTo>
                <a:lnTo>
                  <a:pt x="113066" y="527629"/>
                </a:lnTo>
                <a:cubicBezTo>
                  <a:pt x="50621" y="527629"/>
                  <a:pt x="0" y="477008"/>
                  <a:pt x="0" y="414563"/>
                </a:cubicBezTo>
                <a:lnTo>
                  <a:pt x="0" y="113066"/>
                </a:lnTo>
                <a:cubicBezTo>
                  <a:pt x="0" y="50663"/>
                  <a:pt x="50663" y="0"/>
                  <a:pt x="113066"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678380" y="1620575"/>
            <a:ext cx="226127" cy="226127"/>
          </a:xfrm>
          <a:custGeom>
            <a:avLst/>
            <a:gdLst/>
            <a:ahLst/>
            <a:cxnLst/>
            <a:rect l="l" t="t" r="r" b="b"/>
            <a:pathLst>
              <a:path w="226127" h="226127">
                <a:moveTo>
                  <a:pt x="151311" y="4152"/>
                </a:moveTo>
                <a:cubicBezTo>
                  <a:pt x="145790" y="-1369"/>
                  <a:pt x="136824" y="-1369"/>
                  <a:pt x="131304" y="4152"/>
                </a:cubicBezTo>
                <a:cubicBezTo>
                  <a:pt x="125783" y="9672"/>
                  <a:pt x="125783" y="18638"/>
                  <a:pt x="131304" y="24158"/>
                </a:cubicBezTo>
                <a:lnTo>
                  <a:pt x="135455" y="28266"/>
                </a:lnTo>
                <a:lnTo>
                  <a:pt x="12410" y="151311"/>
                </a:lnTo>
                <a:cubicBezTo>
                  <a:pt x="4461" y="159260"/>
                  <a:pt x="0" y="170037"/>
                  <a:pt x="0" y="181299"/>
                </a:cubicBezTo>
                <a:lnTo>
                  <a:pt x="0" y="183728"/>
                </a:lnTo>
                <a:cubicBezTo>
                  <a:pt x="0" y="207136"/>
                  <a:pt x="18991" y="226127"/>
                  <a:pt x="42399" y="226127"/>
                </a:cubicBezTo>
                <a:lnTo>
                  <a:pt x="44828" y="226127"/>
                </a:lnTo>
                <a:cubicBezTo>
                  <a:pt x="56090" y="226127"/>
                  <a:pt x="66866" y="221666"/>
                  <a:pt x="74816" y="213716"/>
                </a:cubicBezTo>
                <a:lnTo>
                  <a:pt x="197861" y="90672"/>
                </a:lnTo>
                <a:lnTo>
                  <a:pt x="202012" y="94823"/>
                </a:lnTo>
                <a:cubicBezTo>
                  <a:pt x="207533" y="100344"/>
                  <a:pt x="216499" y="100344"/>
                  <a:pt x="222019" y="94823"/>
                </a:cubicBezTo>
                <a:cubicBezTo>
                  <a:pt x="227540" y="89302"/>
                  <a:pt x="227540" y="80337"/>
                  <a:pt x="222019" y="74816"/>
                </a:cubicBezTo>
                <a:lnTo>
                  <a:pt x="151355" y="4152"/>
                </a:lnTo>
                <a:close/>
                <a:moveTo>
                  <a:pt x="90672" y="113063"/>
                </a:moveTo>
                <a:lnTo>
                  <a:pt x="155462" y="48273"/>
                </a:lnTo>
                <a:lnTo>
                  <a:pt x="177854" y="70665"/>
                </a:lnTo>
                <a:lnTo>
                  <a:pt x="135455" y="113063"/>
                </a:lnTo>
                <a:lnTo>
                  <a:pt x="90627" y="113063"/>
                </a:lnTo>
                <a:close/>
              </a:path>
            </a:pathLst>
          </a:custGeom>
          <a:solidFill>
            <a:srgbClr val="FFFFFF"/>
          </a:solidFill>
          <a:ln/>
        </p:spPr>
      </p:sp>
      <p:sp>
        <p:nvSpPr>
          <p:cNvPr id="8" name="Text 6"/>
          <p:cNvSpPr/>
          <p:nvPr/>
        </p:nvSpPr>
        <p:spPr>
          <a:xfrm>
            <a:off x="527629" y="2110516"/>
            <a:ext cx="3504964" cy="263815"/>
          </a:xfrm>
          <a:prstGeom prst="rect">
            <a:avLst/>
          </a:prstGeom>
          <a:noFill/>
          <a:ln/>
        </p:spPr>
        <p:txBody>
          <a:bodyPr wrap="square" lIns="0" tIns="0" rIns="0" bIns="0" rtlCol="0" anchor="ctr"/>
          <a:lstStyle/>
          <a:p>
            <a:pPr>
              <a:lnSpc>
                <a:spcPct val="120000"/>
              </a:lnSpc>
            </a:pPr>
            <a:r>
              <a:rPr lang="en-US" sz="1484" b="1" dirty="0">
                <a:solidFill>
                  <a:srgbClr val="1D293D"/>
                </a:solidFill>
                <a:latin typeface="Noto Sans SC" pitchFamily="34" charset="0"/>
                <a:ea typeface="Noto Sans SC" pitchFamily="34" charset="-122"/>
                <a:cs typeface="Noto Sans SC" pitchFamily="34" charset="-120"/>
              </a:rPr>
              <a:t>Testing Strategy</a:t>
            </a:r>
            <a:endParaRPr lang="en-US" sz="1600" dirty="0"/>
          </a:p>
        </p:txBody>
      </p:sp>
      <p:sp>
        <p:nvSpPr>
          <p:cNvPr id="9" name="Shape 7"/>
          <p:cNvSpPr/>
          <p:nvPr/>
        </p:nvSpPr>
        <p:spPr>
          <a:xfrm>
            <a:off x="527629" y="2487394"/>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10" name="Shape 8"/>
          <p:cNvSpPr/>
          <p:nvPr/>
        </p:nvSpPr>
        <p:spPr>
          <a:xfrm>
            <a:off x="621849" y="2600457"/>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2B7FFF"/>
          </a:solidFill>
          <a:ln/>
        </p:spPr>
      </p:sp>
      <p:sp>
        <p:nvSpPr>
          <p:cNvPr id="11" name="Text 9"/>
          <p:cNvSpPr/>
          <p:nvPr/>
        </p:nvSpPr>
        <p:spPr>
          <a:xfrm>
            <a:off x="866819" y="2562770"/>
            <a:ext cx="2157626"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Hold-out validation (80-20 split)</a:t>
            </a:r>
            <a:endParaRPr lang="en-US" sz="1600" dirty="0"/>
          </a:p>
        </p:txBody>
      </p:sp>
      <p:sp>
        <p:nvSpPr>
          <p:cNvPr id="12" name="Shape 10"/>
          <p:cNvSpPr/>
          <p:nvPr/>
        </p:nvSpPr>
        <p:spPr>
          <a:xfrm>
            <a:off x="527629" y="2939648"/>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13" name="Shape 11"/>
          <p:cNvSpPr/>
          <p:nvPr/>
        </p:nvSpPr>
        <p:spPr>
          <a:xfrm>
            <a:off x="621849" y="3052711"/>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2B7FFF"/>
          </a:solidFill>
          <a:ln/>
        </p:spPr>
      </p:sp>
      <p:sp>
        <p:nvSpPr>
          <p:cNvPr id="14" name="Text 12"/>
          <p:cNvSpPr/>
          <p:nvPr/>
        </p:nvSpPr>
        <p:spPr>
          <a:xfrm>
            <a:off x="866819" y="3015023"/>
            <a:ext cx="1545199"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5-fold cross-validation</a:t>
            </a:r>
            <a:endParaRPr lang="en-US" sz="1600" dirty="0"/>
          </a:p>
        </p:txBody>
      </p:sp>
      <p:sp>
        <p:nvSpPr>
          <p:cNvPr id="15" name="Shape 13"/>
          <p:cNvSpPr/>
          <p:nvPr/>
        </p:nvSpPr>
        <p:spPr>
          <a:xfrm>
            <a:off x="527629" y="3391901"/>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16" name="Shape 14"/>
          <p:cNvSpPr/>
          <p:nvPr/>
        </p:nvSpPr>
        <p:spPr>
          <a:xfrm>
            <a:off x="621849" y="3504964"/>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2B7FFF"/>
          </a:solidFill>
          <a:ln/>
        </p:spPr>
      </p:sp>
      <p:sp>
        <p:nvSpPr>
          <p:cNvPr id="17" name="Text 15"/>
          <p:cNvSpPr/>
          <p:nvPr/>
        </p:nvSpPr>
        <p:spPr>
          <a:xfrm>
            <a:off x="866819" y="3467277"/>
            <a:ext cx="1319073"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Stratified sampling</a:t>
            </a:r>
            <a:endParaRPr lang="en-US" sz="1600" dirty="0"/>
          </a:p>
        </p:txBody>
      </p:sp>
      <p:sp>
        <p:nvSpPr>
          <p:cNvPr id="18" name="Shape 16"/>
          <p:cNvSpPr/>
          <p:nvPr/>
        </p:nvSpPr>
        <p:spPr>
          <a:xfrm>
            <a:off x="4240465" y="1300229"/>
            <a:ext cx="3712247" cy="2619301"/>
          </a:xfrm>
          <a:custGeom>
            <a:avLst/>
            <a:gdLst/>
            <a:ahLst/>
            <a:cxnLst/>
            <a:rect l="l" t="t" r="r" b="b"/>
            <a:pathLst>
              <a:path w="3712247" h="2619301">
                <a:moveTo>
                  <a:pt x="37688" y="0"/>
                </a:moveTo>
                <a:lnTo>
                  <a:pt x="3674560" y="0"/>
                </a:lnTo>
                <a:cubicBezTo>
                  <a:pt x="3695374" y="0"/>
                  <a:pt x="3712247" y="16873"/>
                  <a:pt x="3712247" y="37688"/>
                </a:cubicBezTo>
                <a:lnTo>
                  <a:pt x="3712247" y="2506226"/>
                </a:lnTo>
                <a:cubicBezTo>
                  <a:pt x="3712247" y="2568676"/>
                  <a:pt x="3661622" y="2619301"/>
                  <a:pt x="3599172" y="2619301"/>
                </a:cubicBezTo>
                <a:lnTo>
                  <a:pt x="113075" y="2619301"/>
                </a:lnTo>
                <a:cubicBezTo>
                  <a:pt x="50626" y="2619301"/>
                  <a:pt x="0" y="2568676"/>
                  <a:pt x="0" y="2506226"/>
                </a:cubicBezTo>
                <a:lnTo>
                  <a:pt x="0" y="37688"/>
                </a:lnTo>
                <a:cubicBezTo>
                  <a:pt x="0" y="16887"/>
                  <a:pt x="16887" y="0"/>
                  <a:pt x="37688" y="0"/>
                </a:cubicBezTo>
                <a:close/>
              </a:path>
            </a:pathLst>
          </a:custGeom>
          <a:gradFill rotWithShape="1" flip="none">
            <a:gsLst>
              <a:gs pos="0">
                <a:srgbClr val="ECFDF5"/>
              </a:gs>
              <a:gs pos="100000">
                <a:srgbClr val="F0FDFA"/>
              </a:gs>
            </a:gsLst>
            <a:lin ang="2700000" scaled="1"/>
          </a:gradFill>
          <a:ln/>
        </p:spPr>
      </p:sp>
      <p:sp>
        <p:nvSpPr>
          <p:cNvPr id="19" name="Shape 17"/>
          <p:cNvSpPr/>
          <p:nvPr/>
        </p:nvSpPr>
        <p:spPr>
          <a:xfrm>
            <a:off x="4240465" y="1300229"/>
            <a:ext cx="3712247" cy="37688"/>
          </a:xfrm>
          <a:custGeom>
            <a:avLst/>
            <a:gdLst/>
            <a:ahLst/>
            <a:cxnLst/>
            <a:rect l="l" t="t" r="r" b="b"/>
            <a:pathLst>
              <a:path w="3712247" h="37688">
                <a:moveTo>
                  <a:pt x="37688" y="0"/>
                </a:moveTo>
                <a:lnTo>
                  <a:pt x="3674560" y="0"/>
                </a:lnTo>
                <a:cubicBezTo>
                  <a:pt x="3695374" y="0"/>
                  <a:pt x="3712247" y="16873"/>
                  <a:pt x="3712247" y="37688"/>
                </a:cubicBezTo>
                <a:lnTo>
                  <a:pt x="3712247" y="37688"/>
                </a:lnTo>
                <a:lnTo>
                  <a:pt x="0" y="37688"/>
                </a:lnTo>
                <a:lnTo>
                  <a:pt x="0" y="37688"/>
                </a:lnTo>
                <a:cubicBezTo>
                  <a:pt x="0" y="16887"/>
                  <a:pt x="16887" y="0"/>
                  <a:pt x="37688" y="0"/>
                </a:cubicBezTo>
                <a:close/>
              </a:path>
            </a:pathLst>
          </a:custGeom>
          <a:solidFill>
            <a:srgbClr val="009966"/>
          </a:solidFill>
          <a:ln/>
        </p:spPr>
      </p:sp>
      <p:sp>
        <p:nvSpPr>
          <p:cNvPr id="20" name="Shape 18"/>
          <p:cNvSpPr/>
          <p:nvPr/>
        </p:nvSpPr>
        <p:spPr>
          <a:xfrm>
            <a:off x="4391216" y="1469824"/>
            <a:ext cx="527629" cy="527629"/>
          </a:xfrm>
          <a:custGeom>
            <a:avLst/>
            <a:gdLst/>
            <a:ahLst/>
            <a:cxnLst/>
            <a:rect l="l" t="t" r="r" b="b"/>
            <a:pathLst>
              <a:path w="527629" h="527629">
                <a:moveTo>
                  <a:pt x="113066" y="0"/>
                </a:moveTo>
                <a:lnTo>
                  <a:pt x="414563" y="0"/>
                </a:lnTo>
                <a:cubicBezTo>
                  <a:pt x="477008" y="0"/>
                  <a:pt x="527629" y="50621"/>
                  <a:pt x="527629" y="113066"/>
                </a:cubicBezTo>
                <a:lnTo>
                  <a:pt x="527629" y="414563"/>
                </a:lnTo>
                <a:cubicBezTo>
                  <a:pt x="527629" y="477008"/>
                  <a:pt x="477008" y="527629"/>
                  <a:pt x="414563" y="527629"/>
                </a:cubicBezTo>
                <a:lnTo>
                  <a:pt x="113066" y="527629"/>
                </a:lnTo>
                <a:cubicBezTo>
                  <a:pt x="50621" y="527629"/>
                  <a:pt x="0" y="477008"/>
                  <a:pt x="0" y="414563"/>
                </a:cubicBezTo>
                <a:lnTo>
                  <a:pt x="0" y="113066"/>
                </a:lnTo>
                <a:cubicBezTo>
                  <a:pt x="0" y="50663"/>
                  <a:pt x="50663" y="0"/>
                  <a:pt x="113066" y="0"/>
                </a:cubicBezTo>
                <a:close/>
              </a:path>
            </a:pathLst>
          </a:custGeom>
          <a:gradFill rotWithShape="1" flip="none">
            <a:gsLst>
              <a:gs pos="0">
                <a:srgbClr val="00BC7D"/>
              </a:gs>
              <a:gs pos="100000">
                <a:srgbClr val="009689"/>
              </a:gs>
            </a:gsLst>
            <a:lin ang="2700000" scaled="1"/>
          </a:gradFill>
          <a:ln/>
        </p:spPr>
      </p:sp>
      <p:sp>
        <p:nvSpPr>
          <p:cNvPr id="21" name="Shape 19"/>
          <p:cNvSpPr/>
          <p:nvPr/>
        </p:nvSpPr>
        <p:spPr>
          <a:xfrm>
            <a:off x="4527835" y="1620575"/>
            <a:ext cx="254393" cy="226127"/>
          </a:xfrm>
          <a:custGeom>
            <a:avLst/>
            <a:gdLst/>
            <a:ahLst/>
            <a:cxnLst/>
            <a:rect l="l" t="t" r="r" b="b"/>
            <a:pathLst>
              <a:path w="254393" h="226127">
                <a:moveTo>
                  <a:pt x="84798" y="42399"/>
                </a:moveTo>
                <a:cubicBezTo>
                  <a:pt x="84798" y="18991"/>
                  <a:pt x="103789" y="0"/>
                  <a:pt x="127196" y="0"/>
                </a:cubicBezTo>
                <a:cubicBezTo>
                  <a:pt x="150604" y="0"/>
                  <a:pt x="169595" y="18991"/>
                  <a:pt x="169595" y="42399"/>
                </a:cubicBezTo>
                <a:lnTo>
                  <a:pt x="169595" y="43989"/>
                </a:lnTo>
                <a:cubicBezTo>
                  <a:pt x="169595" y="50923"/>
                  <a:pt x="163986" y="56532"/>
                  <a:pt x="157052" y="56532"/>
                </a:cubicBezTo>
                <a:lnTo>
                  <a:pt x="97385" y="56532"/>
                </a:lnTo>
                <a:cubicBezTo>
                  <a:pt x="90451" y="56532"/>
                  <a:pt x="84842" y="50923"/>
                  <a:pt x="84842" y="43989"/>
                </a:cubicBezTo>
                <a:lnTo>
                  <a:pt x="84842" y="42399"/>
                </a:lnTo>
                <a:close/>
                <a:moveTo>
                  <a:pt x="237433" y="48052"/>
                </a:moveTo>
                <a:cubicBezTo>
                  <a:pt x="242115" y="54279"/>
                  <a:pt x="240834" y="63156"/>
                  <a:pt x="234606" y="67838"/>
                </a:cubicBezTo>
                <a:lnTo>
                  <a:pt x="191413" y="100211"/>
                </a:lnTo>
                <a:cubicBezTo>
                  <a:pt x="193754" y="104142"/>
                  <a:pt x="195520" y="108470"/>
                  <a:pt x="196624" y="113063"/>
                </a:cubicBezTo>
                <a:lnTo>
                  <a:pt x="240260" y="113063"/>
                </a:lnTo>
                <a:cubicBezTo>
                  <a:pt x="248077" y="113063"/>
                  <a:pt x="254393" y="119379"/>
                  <a:pt x="254393" y="127196"/>
                </a:cubicBezTo>
                <a:cubicBezTo>
                  <a:pt x="254393" y="135014"/>
                  <a:pt x="248077" y="141329"/>
                  <a:pt x="240260" y="141329"/>
                </a:cubicBezTo>
                <a:lnTo>
                  <a:pt x="197861" y="141329"/>
                </a:lnTo>
                <a:lnTo>
                  <a:pt x="197861" y="155462"/>
                </a:lnTo>
                <a:cubicBezTo>
                  <a:pt x="197861" y="156610"/>
                  <a:pt x="197817" y="157803"/>
                  <a:pt x="197773" y="158951"/>
                </a:cubicBezTo>
                <a:lnTo>
                  <a:pt x="234606" y="186555"/>
                </a:lnTo>
                <a:cubicBezTo>
                  <a:pt x="240834" y="191236"/>
                  <a:pt x="242115" y="200113"/>
                  <a:pt x="237433" y="206341"/>
                </a:cubicBezTo>
                <a:cubicBezTo>
                  <a:pt x="232752" y="212568"/>
                  <a:pt x="223874" y="213849"/>
                  <a:pt x="217647" y="209167"/>
                </a:cubicBezTo>
                <a:lnTo>
                  <a:pt x="189779" y="188277"/>
                </a:lnTo>
                <a:cubicBezTo>
                  <a:pt x="179532" y="207798"/>
                  <a:pt x="160409" y="221931"/>
                  <a:pt x="137796" y="225332"/>
                </a:cubicBezTo>
                <a:lnTo>
                  <a:pt x="137796" y="123663"/>
                </a:lnTo>
                <a:cubicBezTo>
                  <a:pt x="137796" y="117789"/>
                  <a:pt x="133070" y="113063"/>
                  <a:pt x="127196" y="113063"/>
                </a:cubicBezTo>
                <a:cubicBezTo>
                  <a:pt x="121322" y="113063"/>
                  <a:pt x="116597" y="117789"/>
                  <a:pt x="116597" y="123663"/>
                </a:cubicBezTo>
                <a:lnTo>
                  <a:pt x="116597" y="225332"/>
                </a:lnTo>
                <a:cubicBezTo>
                  <a:pt x="93984" y="221931"/>
                  <a:pt x="74860" y="207798"/>
                  <a:pt x="64614" y="188277"/>
                </a:cubicBezTo>
                <a:lnTo>
                  <a:pt x="36746" y="209167"/>
                </a:lnTo>
                <a:cubicBezTo>
                  <a:pt x="30518" y="213849"/>
                  <a:pt x="21641" y="212568"/>
                  <a:pt x="16960" y="206341"/>
                </a:cubicBezTo>
                <a:cubicBezTo>
                  <a:pt x="12278" y="200113"/>
                  <a:pt x="13559" y="191236"/>
                  <a:pt x="19786" y="186555"/>
                </a:cubicBezTo>
                <a:lnTo>
                  <a:pt x="56620" y="158951"/>
                </a:lnTo>
                <a:cubicBezTo>
                  <a:pt x="56576" y="157803"/>
                  <a:pt x="56532" y="156655"/>
                  <a:pt x="56532" y="155462"/>
                </a:cubicBezTo>
                <a:lnTo>
                  <a:pt x="56532" y="141329"/>
                </a:lnTo>
                <a:lnTo>
                  <a:pt x="14133" y="141329"/>
                </a:lnTo>
                <a:cubicBezTo>
                  <a:pt x="6316" y="141329"/>
                  <a:pt x="0" y="135014"/>
                  <a:pt x="0" y="127196"/>
                </a:cubicBezTo>
                <a:cubicBezTo>
                  <a:pt x="0" y="119379"/>
                  <a:pt x="6316" y="113063"/>
                  <a:pt x="14133" y="113063"/>
                </a:cubicBezTo>
                <a:lnTo>
                  <a:pt x="57768" y="113063"/>
                </a:lnTo>
                <a:cubicBezTo>
                  <a:pt x="58872" y="108470"/>
                  <a:pt x="60639" y="104142"/>
                  <a:pt x="62980" y="100211"/>
                </a:cubicBezTo>
                <a:lnTo>
                  <a:pt x="19786" y="67838"/>
                </a:lnTo>
                <a:cubicBezTo>
                  <a:pt x="13559" y="63156"/>
                  <a:pt x="12278" y="54279"/>
                  <a:pt x="16960" y="48052"/>
                </a:cubicBezTo>
                <a:cubicBezTo>
                  <a:pt x="21641" y="41825"/>
                  <a:pt x="30518" y="40544"/>
                  <a:pt x="36746" y="45225"/>
                </a:cubicBezTo>
                <a:lnTo>
                  <a:pt x="84798" y="81264"/>
                </a:lnTo>
                <a:cubicBezTo>
                  <a:pt x="90230" y="79012"/>
                  <a:pt x="96192" y="77731"/>
                  <a:pt x="102464" y="77731"/>
                </a:cubicBezTo>
                <a:lnTo>
                  <a:pt x="151929" y="77731"/>
                </a:lnTo>
                <a:cubicBezTo>
                  <a:pt x="158200" y="77731"/>
                  <a:pt x="164163" y="78968"/>
                  <a:pt x="169595" y="81264"/>
                </a:cubicBezTo>
                <a:lnTo>
                  <a:pt x="217647" y="45225"/>
                </a:lnTo>
                <a:cubicBezTo>
                  <a:pt x="223874" y="40544"/>
                  <a:pt x="232752" y="41825"/>
                  <a:pt x="237433" y="48052"/>
                </a:cubicBezTo>
                <a:close/>
              </a:path>
            </a:pathLst>
          </a:custGeom>
          <a:solidFill>
            <a:srgbClr val="FFFFFF"/>
          </a:solidFill>
          <a:ln/>
        </p:spPr>
      </p:sp>
      <p:sp>
        <p:nvSpPr>
          <p:cNvPr id="22" name="Text 20"/>
          <p:cNvSpPr/>
          <p:nvPr/>
        </p:nvSpPr>
        <p:spPr>
          <a:xfrm>
            <a:off x="4391216" y="2110516"/>
            <a:ext cx="3504964" cy="263815"/>
          </a:xfrm>
          <a:prstGeom prst="rect">
            <a:avLst/>
          </a:prstGeom>
          <a:noFill/>
          <a:ln/>
        </p:spPr>
        <p:txBody>
          <a:bodyPr wrap="square" lIns="0" tIns="0" rIns="0" bIns="0" rtlCol="0" anchor="ctr"/>
          <a:lstStyle/>
          <a:p>
            <a:pPr>
              <a:lnSpc>
                <a:spcPct val="120000"/>
              </a:lnSpc>
            </a:pPr>
            <a:r>
              <a:rPr lang="en-US" sz="1484" b="1" dirty="0">
                <a:solidFill>
                  <a:srgbClr val="1D293D"/>
                </a:solidFill>
                <a:latin typeface="Noto Sans SC" pitchFamily="34" charset="0"/>
                <a:ea typeface="Noto Sans SC" pitchFamily="34" charset="-122"/>
                <a:cs typeface="Noto Sans SC" pitchFamily="34" charset="-120"/>
              </a:rPr>
              <a:t>Error Analysis</a:t>
            </a:r>
            <a:endParaRPr lang="en-US" sz="1600" dirty="0"/>
          </a:p>
        </p:txBody>
      </p:sp>
      <p:sp>
        <p:nvSpPr>
          <p:cNvPr id="23" name="Shape 21"/>
          <p:cNvSpPr/>
          <p:nvPr/>
        </p:nvSpPr>
        <p:spPr>
          <a:xfrm>
            <a:off x="4391216" y="2487394"/>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24" name="Shape 22"/>
          <p:cNvSpPr/>
          <p:nvPr/>
        </p:nvSpPr>
        <p:spPr>
          <a:xfrm>
            <a:off x="4485436" y="2600457"/>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49171" y="49171"/>
                </a:moveTo>
                <a:cubicBezTo>
                  <a:pt x="51938" y="46403"/>
                  <a:pt x="56414" y="46403"/>
                  <a:pt x="59152" y="49171"/>
                </a:cubicBezTo>
                <a:lnTo>
                  <a:pt x="75346" y="65365"/>
                </a:lnTo>
                <a:lnTo>
                  <a:pt x="91540" y="49171"/>
                </a:lnTo>
                <a:cubicBezTo>
                  <a:pt x="94308" y="46403"/>
                  <a:pt x="98783" y="46403"/>
                  <a:pt x="101521" y="49171"/>
                </a:cubicBezTo>
                <a:cubicBezTo>
                  <a:pt x="104260" y="51938"/>
                  <a:pt x="104289" y="56414"/>
                  <a:pt x="101521" y="59152"/>
                </a:cubicBezTo>
                <a:lnTo>
                  <a:pt x="85328" y="75346"/>
                </a:lnTo>
                <a:lnTo>
                  <a:pt x="101521" y="91540"/>
                </a:lnTo>
                <a:cubicBezTo>
                  <a:pt x="104289" y="94308"/>
                  <a:pt x="104289" y="98783"/>
                  <a:pt x="101521" y="101521"/>
                </a:cubicBezTo>
                <a:cubicBezTo>
                  <a:pt x="98754" y="104260"/>
                  <a:pt x="94278" y="104289"/>
                  <a:pt x="91540" y="101521"/>
                </a:cubicBezTo>
                <a:lnTo>
                  <a:pt x="75346" y="85328"/>
                </a:lnTo>
                <a:lnTo>
                  <a:pt x="59152" y="101521"/>
                </a:lnTo>
                <a:cubicBezTo>
                  <a:pt x="56384" y="104289"/>
                  <a:pt x="51909" y="104289"/>
                  <a:pt x="49171" y="101521"/>
                </a:cubicBezTo>
                <a:cubicBezTo>
                  <a:pt x="46433" y="98754"/>
                  <a:pt x="46403" y="94278"/>
                  <a:pt x="49171" y="91540"/>
                </a:cubicBezTo>
                <a:lnTo>
                  <a:pt x="65365" y="75346"/>
                </a:lnTo>
                <a:lnTo>
                  <a:pt x="49171" y="59152"/>
                </a:lnTo>
                <a:cubicBezTo>
                  <a:pt x="46403" y="56384"/>
                  <a:pt x="46403" y="51909"/>
                  <a:pt x="49171" y="49171"/>
                </a:cubicBezTo>
                <a:close/>
              </a:path>
            </a:pathLst>
          </a:custGeom>
          <a:solidFill>
            <a:srgbClr val="FB2C36"/>
          </a:solidFill>
          <a:ln/>
        </p:spPr>
      </p:sp>
      <p:sp>
        <p:nvSpPr>
          <p:cNvPr id="25" name="Text 23"/>
          <p:cNvSpPr/>
          <p:nvPr/>
        </p:nvSpPr>
        <p:spPr>
          <a:xfrm>
            <a:off x="4730406" y="2562770"/>
            <a:ext cx="1780748"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False Positives: 63 cases</a:t>
            </a:r>
            <a:endParaRPr lang="en-US" sz="1600" dirty="0"/>
          </a:p>
        </p:txBody>
      </p:sp>
      <p:sp>
        <p:nvSpPr>
          <p:cNvPr id="26" name="Shape 24"/>
          <p:cNvSpPr/>
          <p:nvPr/>
        </p:nvSpPr>
        <p:spPr>
          <a:xfrm>
            <a:off x="4391216" y="2939648"/>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27" name="Shape 25"/>
          <p:cNvSpPr/>
          <p:nvPr/>
        </p:nvSpPr>
        <p:spPr>
          <a:xfrm>
            <a:off x="4485436" y="3052711"/>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49171" y="49171"/>
                </a:moveTo>
                <a:cubicBezTo>
                  <a:pt x="51938" y="46403"/>
                  <a:pt x="56414" y="46403"/>
                  <a:pt x="59152" y="49171"/>
                </a:cubicBezTo>
                <a:lnTo>
                  <a:pt x="75346" y="65365"/>
                </a:lnTo>
                <a:lnTo>
                  <a:pt x="91540" y="49171"/>
                </a:lnTo>
                <a:cubicBezTo>
                  <a:pt x="94308" y="46403"/>
                  <a:pt x="98783" y="46403"/>
                  <a:pt x="101521" y="49171"/>
                </a:cubicBezTo>
                <a:cubicBezTo>
                  <a:pt x="104260" y="51938"/>
                  <a:pt x="104289" y="56414"/>
                  <a:pt x="101521" y="59152"/>
                </a:cubicBezTo>
                <a:lnTo>
                  <a:pt x="85328" y="75346"/>
                </a:lnTo>
                <a:lnTo>
                  <a:pt x="101521" y="91540"/>
                </a:lnTo>
                <a:cubicBezTo>
                  <a:pt x="104289" y="94308"/>
                  <a:pt x="104289" y="98783"/>
                  <a:pt x="101521" y="101521"/>
                </a:cubicBezTo>
                <a:cubicBezTo>
                  <a:pt x="98754" y="104260"/>
                  <a:pt x="94278" y="104289"/>
                  <a:pt x="91540" y="101521"/>
                </a:cubicBezTo>
                <a:lnTo>
                  <a:pt x="75346" y="85328"/>
                </a:lnTo>
                <a:lnTo>
                  <a:pt x="59152" y="101521"/>
                </a:lnTo>
                <a:cubicBezTo>
                  <a:pt x="56384" y="104289"/>
                  <a:pt x="51909" y="104289"/>
                  <a:pt x="49171" y="101521"/>
                </a:cubicBezTo>
                <a:cubicBezTo>
                  <a:pt x="46433" y="98754"/>
                  <a:pt x="46403" y="94278"/>
                  <a:pt x="49171" y="91540"/>
                </a:cubicBezTo>
                <a:lnTo>
                  <a:pt x="65365" y="75346"/>
                </a:lnTo>
                <a:lnTo>
                  <a:pt x="49171" y="59152"/>
                </a:lnTo>
                <a:cubicBezTo>
                  <a:pt x="46403" y="56384"/>
                  <a:pt x="46403" y="51909"/>
                  <a:pt x="49171" y="49171"/>
                </a:cubicBezTo>
                <a:close/>
              </a:path>
            </a:pathLst>
          </a:custGeom>
          <a:solidFill>
            <a:srgbClr val="FB2C36"/>
          </a:solidFill>
          <a:ln/>
        </p:spPr>
      </p:sp>
      <p:sp>
        <p:nvSpPr>
          <p:cNvPr id="28" name="Text 26"/>
          <p:cNvSpPr/>
          <p:nvPr/>
        </p:nvSpPr>
        <p:spPr>
          <a:xfrm>
            <a:off x="4730406" y="3015023"/>
            <a:ext cx="1846702"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False Negatives: 11 cases</a:t>
            </a:r>
            <a:endParaRPr lang="en-US" sz="1600" dirty="0"/>
          </a:p>
        </p:txBody>
      </p:sp>
      <p:sp>
        <p:nvSpPr>
          <p:cNvPr id="29" name="Shape 27"/>
          <p:cNvSpPr/>
          <p:nvPr/>
        </p:nvSpPr>
        <p:spPr>
          <a:xfrm>
            <a:off x="4391216" y="3391901"/>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30" name="Shape 28"/>
          <p:cNvSpPr/>
          <p:nvPr/>
        </p:nvSpPr>
        <p:spPr>
          <a:xfrm>
            <a:off x="4494858" y="3504964"/>
            <a:ext cx="131907" cy="150751"/>
          </a:xfrm>
          <a:custGeom>
            <a:avLst/>
            <a:gdLst/>
            <a:ahLst/>
            <a:cxnLst/>
            <a:rect l="l" t="t" r="r" b="b"/>
            <a:pathLst>
              <a:path w="131907" h="150751">
                <a:moveTo>
                  <a:pt x="56532" y="37688"/>
                </a:moveTo>
                <a:cubicBezTo>
                  <a:pt x="56532" y="22087"/>
                  <a:pt x="43866" y="9422"/>
                  <a:pt x="28266" y="9422"/>
                </a:cubicBezTo>
                <a:cubicBezTo>
                  <a:pt x="12665" y="9422"/>
                  <a:pt x="0" y="22087"/>
                  <a:pt x="0" y="37688"/>
                </a:cubicBezTo>
                <a:cubicBezTo>
                  <a:pt x="0" y="53288"/>
                  <a:pt x="12665" y="65954"/>
                  <a:pt x="28266" y="65954"/>
                </a:cubicBezTo>
                <a:cubicBezTo>
                  <a:pt x="43866" y="65954"/>
                  <a:pt x="56532" y="53288"/>
                  <a:pt x="56532" y="37688"/>
                </a:cubicBezTo>
                <a:close/>
                <a:moveTo>
                  <a:pt x="131907" y="113063"/>
                </a:moveTo>
                <a:cubicBezTo>
                  <a:pt x="131907" y="97463"/>
                  <a:pt x="119242" y="84798"/>
                  <a:pt x="103641" y="84798"/>
                </a:cubicBezTo>
                <a:cubicBezTo>
                  <a:pt x="88041" y="84798"/>
                  <a:pt x="75376" y="97463"/>
                  <a:pt x="75376" y="113063"/>
                </a:cubicBezTo>
                <a:cubicBezTo>
                  <a:pt x="75376" y="128664"/>
                  <a:pt x="88041" y="141329"/>
                  <a:pt x="103641" y="141329"/>
                </a:cubicBezTo>
                <a:cubicBezTo>
                  <a:pt x="119242" y="141329"/>
                  <a:pt x="131907" y="128664"/>
                  <a:pt x="131907" y="113063"/>
                </a:cubicBezTo>
                <a:close/>
                <a:moveTo>
                  <a:pt x="129140" y="25498"/>
                </a:moveTo>
                <a:cubicBezTo>
                  <a:pt x="132820" y="21818"/>
                  <a:pt x="132820" y="15841"/>
                  <a:pt x="129140" y="12160"/>
                </a:cubicBezTo>
                <a:cubicBezTo>
                  <a:pt x="125459" y="8480"/>
                  <a:pt x="119482" y="8480"/>
                  <a:pt x="115802" y="12160"/>
                </a:cubicBezTo>
                <a:lnTo>
                  <a:pt x="2738" y="125224"/>
                </a:lnTo>
                <a:cubicBezTo>
                  <a:pt x="-942" y="128904"/>
                  <a:pt x="-942" y="134881"/>
                  <a:pt x="2738" y="138562"/>
                </a:cubicBezTo>
                <a:cubicBezTo>
                  <a:pt x="6419" y="142242"/>
                  <a:pt x="12396" y="142242"/>
                  <a:pt x="16076" y="138562"/>
                </a:cubicBezTo>
                <a:lnTo>
                  <a:pt x="129140" y="25498"/>
                </a:lnTo>
                <a:close/>
              </a:path>
            </a:pathLst>
          </a:custGeom>
          <a:solidFill>
            <a:srgbClr val="00BC7D"/>
          </a:solidFill>
          <a:ln/>
        </p:spPr>
      </p:sp>
      <p:sp>
        <p:nvSpPr>
          <p:cNvPr id="31" name="Text 29"/>
          <p:cNvSpPr/>
          <p:nvPr/>
        </p:nvSpPr>
        <p:spPr>
          <a:xfrm>
            <a:off x="4730406" y="3467277"/>
            <a:ext cx="1224853"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Error rate: 25.2%</a:t>
            </a:r>
            <a:endParaRPr lang="en-US" sz="1600" dirty="0"/>
          </a:p>
        </p:txBody>
      </p:sp>
      <p:sp>
        <p:nvSpPr>
          <p:cNvPr id="32" name="Shape 30"/>
          <p:cNvSpPr/>
          <p:nvPr/>
        </p:nvSpPr>
        <p:spPr>
          <a:xfrm>
            <a:off x="8104200" y="1300229"/>
            <a:ext cx="3712247" cy="2619301"/>
          </a:xfrm>
          <a:custGeom>
            <a:avLst/>
            <a:gdLst/>
            <a:ahLst/>
            <a:cxnLst/>
            <a:rect l="l" t="t" r="r" b="b"/>
            <a:pathLst>
              <a:path w="3712247" h="2619301">
                <a:moveTo>
                  <a:pt x="37688" y="0"/>
                </a:moveTo>
                <a:lnTo>
                  <a:pt x="3674560" y="0"/>
                </a:lnTo>
                <a:cubicBezTo>
                  <a:pt x="3695374" y="0"/>
                  <a:pt x="3712247" y="16873"/>
                  <a:pt x="3712247" y="37688"/>
                </a:cubicBezTo>
                <a:lnTo>
                  <a:pt x="3712247" y="2506226"/>
                </a:lnTo>
                <a:cubicBezTo>
                  <a:pt x="3712247" y="2568676"/>
                  <a:pt x="3661622" y="2619301"/>
                  <a:pt x="3599172" y="2619301"/>
                </a:cubicBezTo>
                <a:lnTo>
                  <a:pt x="113075" y="2619301"/>
                </a:lnTo>
                <a:cubicBezTo>
                  <a:pt x="50626" y="2619301"/>
                  <a:pt x="0" y="2568676"/>
                  <a:pt x="0" y="2506226"/>
                </a:cubicBezTo>
                <a:lnTo>
                  <a:pt x="0" y="37688"/>
                </a:lnTo>
                <a:cubicBezTo>
                  <a:pt x="0" y="16887"/>
                  <a:pt x="16887" y="0"/>
                  <a:pt x="37688" y="0"/>
                </a:cubicBezTo>
                <a:close/>
              </a:path>
            </a:pathLst>
          </a:custGeom>
          <a:gradFill rotWithShape="1" flip="none">
            <a:gsLst>
              <a:gs pos="0">
                <a:srgbClr val="FAF5FF"/>
              </a:gs>
              <a:gs pos="100000">
                <a:srgbClr val="FDF2F8"/>
              </a:gs>
            </a:gsLst>
            <a:lin ang="2700000" scaled="1"/>
          </a:gradFill>
          <a:ln/>
        </p:spPr>
      </p:sp>
      <p:sp>
        <p:nvSpPr>
          <p:cNvPr id="33" name="Shape 31"/>
          <p:cNvSpPr/>
          <p:nvPr/>
        </p:nvSpPr>
        <p:spPr>
          <a:xfrm>
            <a:off x="8104200" y="1300229"/>
            <a:ext cx="3712247" cy="37688"/>
          </a:xfrm>
          <a:custGeom>
            <a:avLst/>
            <a:gdLst/>
            <a:ahLst/>
            <a:cxnLst/>
            <a:rect l="l" t="t" r="r" b="b"/>
            <a:pathLst>
              <a:path w="3712247" h="37688">
                <a:moveTo>
                  <a:pt x="37688" y="0"/>
                </a:moveTo>
                <a:lnTo>
                  <a:pt x="3674560" y="0"/>
                </a:lnTo>
                <a:cubicBezTo>
                  <a:pt x="3695374" y="0"/>
                  <a:pt x="3712247" y="16873"/>
                  <a:pt x="3712247" y="37688"/>
                </a:cubicBezTo>
                <a:lnTo>
                  <a:pt x="3712247" y="37688"/>
                </a:lnTo>
                <a:lnTo>
                  <a:pt x="0" y="37688"/>
                </a:lnTo>
                <a:lnTo>
                  <a:pt x="0" y="37688"/>
                </a:lnTo>
                <a:cubicBezTo>
                  <a:pt x="0" y="16887"/>
                  <a:pt x="16887" y="0"/>
                  <a:pt x="37688" y="0"/>
                </a:cubicBezTo>
                <a:close/>
              </a:path>
            </a:pathLst>
          </a:custGeom>
          <a:solidFill>
            <a:srgbClr val="9810FA"/>
          </a:solidFill>
          <a:ln/>
        </p:spPr>
      </p:sp>
      <p:sp>
        <p:nvSpPr>
          <p:cNvPr id="34" name="Shape 32"/>
          <p:cNvSpPr/>
          <p:nvPr/>
        </p:nvSpPr>
        <p:spPr>
          <a:xfrm>
            <a:off x="8254951" y="1469824"/>
            <a:ext cx="527629" cy="527629"/>
          </a:xfrm>
          <a:custGeom>
            <a:avLst/>
            <a:gdLst/>
            <a:ahLst/>
            <a:cxnLst/>
            <a:rect l="l" t="t" r="r" b="b"/>
            <a:pathLst>
              <a:path w="527629" h="527629">
                <a:moveTo>
                  <a:pt x="113066" y="0"/>
                </a:moveTo>
                <a:lnTo>
                  <a:pt x="414563" y="0"/>
                </a:lnTo>
                <a:cubicBezTo>
                  <a:pt x="477008" y="0"/>
                  <a:pt x="527629" y="50621"/>
                  <a:pt x="527629" y="113066"/>
                </a:cubicBezTo>
                <a:lnTo>
                  <a:pt x="527629" y="414563"/>
                </a:lnTo>
                <a:cubicBezTo>
                  <a:pt x="527629" y="477008"/>
                  <a:pt x="477008" y="527629"/>
                  <a:pt x="414563" y="527629"/>
                </a:cubicBezTo>
                <a:lnTo>
                  <a:pt x="113066" y="527629"/>
                </a:lnTo>
                <a:cubicBezTo>
                  <a:pt x="50621" y="527629"/>
                  <a:pt x="0" y="477008"/>
                  <a:pt x="0" y="414563"/>
                </a:cubicBezTo>
                <a:lnTo>
                  <a:pt x="0" y="113066"/>
                </a:lnTo>
                <a:cubicBezTo>
                  <a:pt x="0" y="50663"/>
                  <a:pt x="50663" y="0"/>
                  <a:pt x="113066" y="0"/>
                </a:cubicBezTo>
                <a:close/>
              </a:path>
            </a:pathLst>
          </a:custGeom>
          <a:gradFill rotWithShape="1" flip="none">
            <a:gsLst>
              <a:gs pos="0">
                <a:srgbClr val="AD46FF"/>
              </a:gs>
              <a:gs pos="100000">
                <a:srgbClr val="E60076"/>
              </a:gs>
            </a:gsLst>
            <a:lin ang="2700000" scaled="1"/>
          </a:gradFill>
          <a:ln/>
        </p:spPr>
      </p:sp>
      <p:sp>
        <p:nvSpPr>
          <p:cNvPr id="35" name="Shape 33"/>
          <p:cNvSpPr/>
          <p:nvPr/>
        </p:nvSpPr>
        <p:spPr>
          <a:xfrm>
            <a:off x="8405702" y="1620575"/>
            <a:ext cx="226127" cy="226127"/>
          </a:xfrm>
          <a:custGeom>
            <a:avLst/>
            <a:gdLst/>
            <a:ahLst/>
            <a:cxnLst/>
            <a:rect l="l" t="t" r="r" b="b"/>
            <a:pathLst>
              <a:path w="226127" h="226127">
                <a:moveTo>
                  <a:pt x="113063" y="0"/>
                </a:moveTo>
                <a:cubicBezTo>
                  <a:pt x="115095" y="0"/>
                  <a:pt x="117127" y="442"/>
                  <a:pt x="118982" y="1281"/>
                </a:cubicBezTo>
                <a:lnTo>
                  <a:pt x="202189" y="36569"/>
                </a:lnTo>
                <a:cubicBezTo>
                  <a:pt x="211905" y="40676"/>
                  <a:pt x="219149" y="50260"/>
                  <a:pt x="219104" y="61832"/>
                </a:cubicBezTo>
                <a:cubicBezTo>
                  <a:pt x="218884" y="105644"/>
                  <a:pt x="200864" y="185804"/>
                  <a:pt x="124767" y="222240"/>
                </a:cubicBezTo>
                <a:cubicBezTo>
                  <a:pt x="117392" y="225773"/>
                  <a:pt x="108823" y="225773"/>
                  <a:pt x="101448" y="222240"/>
                </a:cubicBezTo>
                <a:cubicBezTo>
                  <a:pt x="25307" y="185804"/>
                  <a:pt x="7331" y="105644"/>
                  <a:pt x="7111" y="61832"/>
                </a:cubicBezTo>
                <a:cubicBezTo>
                  <a:pt x="7066" y="50260"/>
                  <a:pt x="14310" y="40676"/>
                  <a:pt x="24026" y="36569"/>
                </a:cubicBezTo>
                <a:lnTo>
                  <a:pt x="107189" y="1281"/>
                </a:lnTo>
                <a:cubicBezTo>
                  <a:pt x="109044" y="442"/>
                  <a:pt x="111032" y="0"/>
                  <a:pt x="113063" y="0"/>
                </a:cubicBezTo>
                <a:close/>
                <a:moveTo>
                  <a:pt x="113063" y="29502"/>
                </a:moveTo>
                <a:lnTo>
                  <a:pt x="113063" y="196492"/>
                </a:lnTo>
                <a:cubicBezTo>
                  <a:pt x="174012" y="166989"/>
                  <a:pt x="190397" y="101625"/>
                  <a:pt x="190794" y="62494"/>
                </a:cubicBezTo>
                <a:lnTo>
                  <a:pt x="113063" y="29547"/>
                </a:lnTo>
                <a:lnTo>
                  <a:pt x="113063" y="29547"/>
                </a:lnTo>
                <a:close/>
              </a:path>
            </a:pathLst>
          </a:custGeom>
          <a:solidFill>
            <a:srgbClr val="FFFFFF"/>
          </a:solidFill>
          <a:ln/>
        </p:spPr>
      </p:sp>
      <p:sp>
        <p:nvSpPr>
          <p:cNvPr id="36" name="Text 34"/>
          <p:cNvSpPr/>
          <p:nvPr/>
        </p:nvSpPr>
        <p:spPr>
          <a:xfrm>
            <a:off x="8254951" y="2110516"/>
            <a:ext cx="3504964" cy="263815"/>
          </a:xfrm>
          <a:prstGeom prst="rect">
            <a:avLst/>
          </a:prstGeom>
          <a:noFill/>
          <a:ln/>
        </p:spPr>
        <p:txBody>
          <a:bodyPr wrap="square" lIns="0" tIns="0" rIns="0" bIns="0" rtlCol="0" anchor="ctr"/>
          <a:lstStyle/>
          <a:p>
            <a:pPr>
              <a:lnSpc>
                <a:spcPct val="120000"/>
              </a:lnSpc>
            </a:pPr>
            <a:r>
              <a:rPr lang="en-US" sz="1484" b="1" dirty="0">
                <a:solidFill>
                  <a:srgbClr val="1D293D"/>
                </a:solidFill>
                <a:latin typeface="Noto Sans SC" pitchFamily="34" charset="0"/>
                <a:ea typeface="Noto Sans SC" pitchFamily="34" charset="-122"/>
                <a:cs typeface="Noto Sans SC" pitchFamily="34" charset="-120"/>
              </a:rPr>
              <a:t>Robustness Checks</a:t>
            </a:r>
            <a:endParaRPr lang="en-US" sz="1600" dirty="0"/>
          </a:p>
        </p:txBody>
      </p:sp>
      <p:sp>
        <p:nvSpPr>
          <p:cNvPr id="37" name="Shape 35"/>
          <p:cNvSpPr/>
          <p:nvPr/>
        </p:nvSpPr>
        <p:spPr>
          <a:xfrm>
            <a:off x="8254951" y="2487394"/>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38" name="Shape 36"/>
          <p:cNvSpPr/>
          <p:nvPr/>
        </p:nvSpPr>
        <p:spPr>
          <a:xfrm>
            <a:off x="8349170" y="2600457"/>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AD46FF"/>
          </a:solidFill>
          <a:ln/>
        </p:spPr>
      </p:sp>
      <p:sp>
        <p:nvSpPr>
          <p:cNvPr id="39" name="Text 37"/>
          <p:cNvSpPr/>
          <p:nvPr/>
        </p:nvSpPr>
        <p:spPr>
          <a:xfrm>
            <a:off x="8594141" y="2562770"/>
            <a:ext cx="1884389"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Consistent across CV folds</a:t>
            </a:r>
            <a:endParaRPr lang="en-US" sz="1600" dirty="0"/>
          </a:p>
        </p:txBody>
      </p:sp>
      <p:sp>
        <p:nvSpPr>
          <p:cNvPr id="40" name="Shape 38"/>
          <p:cNvSpPr/>
          <p:nvPr/>
        </p:nvSpPr>
        <p:spPr>
          <a:xfrm>
            <a:off x="8254951" y="2939648"/>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41" name="Shape 39"/>
          <p:cNvSpPr/>
          <p:nvPr/>
        </p:nvSpPr>
        <p:spPr>
          <a:xfrm>
            <a:off x="8349170" y="3052711"/>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AD46FF"/>
          </a:solidFill>
          <a:ln/>
        </p:spPr>
      </p:sp>
      <p:sp>
        <p:nvSpPr>
          <p:cNvPr id="42" name="Text 40"/>
          <p:cNvSpPr/>
          <p:nvPr/>
        </p:nvSpPr>
        <p:spPr>
          <a:xfrm>
            <a:off x="8594141" y="3015023"/>
            <a:ext cx="1846702"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Stable with different seeds</a:t>
            </a:r>
            <a:endParaRPr lang="en-US" sz="1600" dirty="0"/>
          </a:p>
        </p:txBody>
      </p:sp>
      <p:sp>
        <p:nvSpPr>
          <p:cNvPr id="43" name="Shape 41"/>
          <p:cNvSpPr/>
          <p:nvPr/>
        </p:nvSpPr>
        <p:spPr>
          <a:xfrm>
            <a:off x="8254951" y="3391901"/>
            <a:ext cx="3410745" cy="376878"/>
          </a:xfrm>
          <a:custGeom>
            <a:avLst/>
            <a:gdLst/>
            <a:ahLst/>
            <a:cxnLst/>
            <a:rect l="l" t="t" r="r" b="b"/>
            <a:pathLst>
              <a:path w="3410745" h="376878">
                <a:moveTo>
                  <a:pt x="75376" y="0"/>
                </a:moveTo>
                <a:lnTo>
                  <a:pt x="3335369" y="0"/>
                </a:lnTo>
                <a:cubicBezTo>
                  <a:pt x="3376998" y="0"/>
                  <a:pt x="3410745" y="33747"/>
                  <a:pt x="3410745" y="75376"/>
                </a:cubicBezTo>
                <a:lnTo>
                  <a:pt x="3410745" y="301502"/>
                </a:lnTo>
                <a:cubicBezTo>
                  <a:pt x="3410745" y="343131"/>
                  <a:pt x="3376998" y="376878"/>
                  <a:pt x="3335369" y="376878"/>
                </a:cubicBezTo>
                <a:lnTo>
                  <a:pt x="75376" y="376878"/>
                </a:lnTo>
                <a:cubicBezTo>
                  <a:pt x="33775" y="376878"/>
                  <a:pt x="0" y="343103"/>
                  <a:pt x="0" y="301502"/>
                </a:cubicBezTo>
                <a:lnTo>
                  <a:pt x="0" y="75376"/>
                </a:lnTo>
                <a:cubicBezTo>
                  <a:pt x="0" y="33775"/>
                  <a:pt x="33775" y="0"/>
                  <a:pt x="75376"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44" name="Shape 42"/>
          <p:cNvSpPr/>
          <p:nvPr/>
        </p:nvSpPr>
        <p:spPr>
          <a:xfrm>
            <a:off x="8349170" y="3504964"/>
            <a:ext cx="150751" cy="150751"/>
          </a:xfrm>
          <a:custGeom>
            <a:avLst/>
            <a:gdLst/>
            <a:ahLst/>
            <a:cxnLst/>
            <a:rect l="l" t="t" r="r" b="b"/>
            <a:pathLst>
              <a:path w="150751" h="150751">
                <a:moveTo>
                  <a:pt x="75376" y="150751"/>
                </a:moveTo>
                <a:cubicBezTo>
                  <a:pt x="116976" y="150751"/>
                  <a:pt x="150751" y="116976"/>
                  <a:pt x="150751" y="75376"/>
                </a:cubicBezTo>
                <a:cubicBezTo>
                  <a:pt x="150751" y="33775"/>
                  <a:pt x="116976" y="0"/>
                  <a:pt x="75376" y="0"/>
                </a:cubicBezTo>
                <a:cubicBezTo>
                  <a:pt x="33775" y="0"/>
                  <a:pt x="0" y="33775"/>
                  <a:pt x="0" y="75376"/>
                </a:cubicBezTo>
                <a:cubicBezTo>
                  <a:pt x="0" y="116976"/>
                  <a:pt x="33775" y="150751"/>
                  <a:pt x="75376" y="150751"/>
                </a:cubicBezTo>
                <a:close/>
                <a:moveTo>
                  <a:pt x="100226" y="62627"/>
                </a:moveTo>
                <a:lnTo>
                  <a:pt x="76671" y="100314"/>
                </a:lnTo>
                <a:cubicBezTo>
                  <a:pt x="75434" y="102287"/>
                  <a:pt x="73315" y="103524"/>
                  <a:pt x="70988" y="103641"/>
                </a:cubicBezTo>
                <a:cubicBezTo>
                  <a:pt x="68662" y="103759"/>
                  <a:pt x="66425" y="102699"/>
                  <a:pt x="65041" y="100815"/>
                </a:cubicBezTo>
                <a:lnTo>
                  <a:pt x="50908" y="81971"/>
                </a:lnTo>
                <a:cubicBezTo>
                  <a:pt x="48552" y="78850"/>
                  <a:pt x="49200" y="74433"/>
                  <a:pt x="52321" y="72078"/>
                </a:cubicBezTo>
                <a:cubicBezTo>
                  <a:pt x="55442" y="69722"/>
                  <a:pt x="59859" y="70370"/>
                  <a:pt x="62214" y="73491"/>
                </a:cubicBezTo>
                <a:lnTo>
                  <a:pt x="70164" y="84091"/>
                </a:lnTo>
                <a:lnTo>
                  <a:pt x="88242" y="55148"/>
                </a:lnTo>
                <a:cubicBezTo>
                  <a:pt x="90303" y="51850"/>
                  <a:pt x="94661" y="50820"/>
                  <a:pt x="97988" y="52910"/>
                </a:cubicBezTo>
                <a:cubicBezTo>
                  <a:pt x="101315" y="55001"/>
                  <a:pt x="102316" y="59329"/>
                  <a:pt x="100226" y="62656"/>
                </a:cubicBezTo>
                <a:close/>
              </a:path>
            </a:pathLst>
          </a:custGeom>
          <a:solidFill>
            <a:srgbClr val="AD46FF"/>
          </a:solidFill>
          <a:ln/>
        </p:spPr>
      </p:sp>
      <p:sp>
        <p:nvSpPr>
          <p:cNvPr id="45" name="Text 43"/>
          <p:cNvSpPr/>
          <p:nvPr/>
        </p:nvSpPr>
        <p:spPr>
          <a:xfrm>
            <a:off x="8594141" y="3467277"/>
            <a:ext cx="1582887"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No overfitting detected</a:t>
            </a:r>
            <a:endParaRPr lang="en-US" sz="1600" dirty="0"/>
          </a:p>
        </p:txBody>
      </p:sp>
      <p:sp>
        <p:nvSpPr>
          <p:cNvPr id="46" name="Shape 44"/>
          <p:cNvSpPr/>
          <p:nvPr/>
        </p:nvSpPr>
        <p:spPr>
          <a:xfrm>
            <a:off x="386300" y="4079703"/>
            <a:ext cx="5624903" cy="2393175"/>
          </a:xfrm>
          <a:custGeom>
            <a:avLst/>
            <a:gdLst/>
            <a:ahLst/>
            <a:cxnLst/>
            <a:rect l="l" t="t" r="r" b="b"/>
            <a:pathLst>
              <a:path w="5624903" h="2393175">
                <a:moveTo>
                  <a:pt x="113054" y="0"/>
                </a:moveTo>
                <a:lnTo>
                  <a:pt x="5511849" y="0"/>
                </a:lnTo>
                <a:cubicBezTo>
                  <a:pt x="5574287" y="0"/>
                  <a:pt x="5624903" y="50616"/>
                  <a:pt x="5624903" y="113054"/>
                </a:cubicBezTo>
                <a:lnTo>
                  <a:pt x="5624903" y="2280121"/>
                </a:lnTo>
                <a:cubicBezTo>
                  <a:pt x="5624903" y="2342559"/>
                  <a:pt x="5574287" y="2393175"/>
                  <a:pt x="5511849" y="2393175"/>
                </a:cubicBezTo>
                <a:lnTo>
                  <a:pt x="113054" y="2393175"/>
                </a:lnTo>
                <a:cubicBezTo>
                  <a:pt x="50616" y="2393175"/>
                  <a:pt x="0" y="2342559"/>
                  <a:pt x="0" y="2280121"/>
                </a:cubicBezTo>
                <a:lnTo>
                  <a:pt x="0" y="113054"/>
                </a:lnTo>
                <a:cubicBezTo>
                  <a:pt x="0" y="50616"/>
                  <a:pt x="50616" y="0"/>
                  <a:pt x="113054"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47" name="Shape 45"/>
          <p:cNvSpPr/>
          <p:nvPr/>
        </p:nvSpPr>
        <p:spPr>
          <a:xfrm>
            <a:off x="593583" y="4277564"/>
            <a:ext cx="141329" cy="188439"/>
          </a:xfrm>
          <a:custGeom>
            <a:avLst/>
            <a:gdLst/>
            <a:ahLst/>
            <a:cxnLst/>
            <a:rect l="l" t="t" r="r" b="b"/>
            <a:pathLst>
              <a:path w="141329" h="188439">
                <a:moveTo>
                  <a:pt x="114609" y="11777"/>
                </a:moveTo>
                <a:lnTo>
                  <a:pt x="117774" y="11777"/>
                </a:lnTo>
                <a:cubicBezTo>
                  <a:pt x="130766" y="11777"/>
                  <a:pt x="141329" y="22340"/>
                  <a:pt x="141329" y="35332"/>
                </a:cubicBezTo>
                <a:lnTo>
                  <a:pt x="141329" y="164884"/>
                </a:lnTo>
                <a:cubicBezTo>
                  <a:pt x="141329" y="177876"/>
                  <a:pt x="130766" y="188439"/>
                  <a:pt x="117774" y="188439"/>
                </a:cubicBezTo>
                <a:lnTo>
                  <a:pt x="23555" y="188439"/>
                </a:lnTo>
                <a:cubicBezTo>
                  <a:pt x="10563" y="188439"/>
                  <a:pt x="0" y="177876"/>
                  <a:pt x="0" y="164884"/>
                </a:cubicBezTo>
                <a:lnTo>
                  <a:pt x="0" y="35332"/>
                </a:lnTo>
                <a:cubicBezTo>
                  <a:pt x="0" y="22340"/>
                  <a:pt x="10563" y="11777"/>
                  <a:pt x="23555" y="11777"/>
                </a:cubicBezTo>
                <a:lnTo>
                  <a:pt x="26720" y="11777"/>
                </a:lnTo>
                <a:cubicBezTo>
                  <a:pt x="30769" y="4748"/>
                  <a:pt x="38387" y="0"/>
                  <a:pt x="47110" y="0"/>
                </a:cubicBezTo>
                <a:lnTo>
                  <a:pt x="94219" y="0"/>
                </a:lnTo>
                <a:cubicBezTo>
                  <a:pt x="102942" y="0"/>
                  <a:pt x="110561" y="4748"/>
                  <a:pt x="114609" y="11777"/>
                </a:cubicBezTo>
                <a:close/>
                <a:moveTo>
                  <a:pt x="91275" y="41221"/>
                </a:moveTo>
                <a:cubicBezTo>
                  <a:pt x="96170" y="41221"/>
                  <a:pt x="100108" y="37283"/>
                  <a:pt x="100108" y="32388"/>
                </a:cubicBezTo>
                <a:cubicBezTo>
                  <a:pt x="100108" y="27493"/>
                  <a:pt x="96170" y="23555"/>
                  <a:pt x="91275" y="23555"/>
                </a:cubicBezTo>
                <a:lnTo>
                  <a:pt x="50054" y="23555"/>
                </a:lnTo>
                <a:cubicBezTo>
                  <a:pt x="45159" y="23555"/>
                  <a:pt x="41221" y="27493"/>
                  <a:pt x="41221" y="32388"/>
                </a:cubicBezTo>
                <a:cubicBezTo>
                  <a:pt x="41221" y="37283"/>
                  <a:pt x="45159" y="41221"/>
                  <a:pt x="50054" y="41221"/>
                </a:cubicBezTo>
                <a:lnTo>
                  <a:pt x="91275" y="41221"/>
                </a:lnTo>
                <a:close/>
                <a:moveTo>
                  <a:pt x="101728" y="95949"/>
                </a:moveTo>
                <a:cubicBezTo>
                  <a:pt x="104304" y="91827"/>
                  <a:pt x="103053" y="86380"/>
                  <a:pt x="98930" y="83767"/>
                </a:cubicBezTo>
                <a:cubicBezTo>
                  <a:pt x="94808" y="81154"/>
                  <a:pt x="89361" y="82442"/>
                  <a:pt x="86748" y="86564"/>
                </a:cubicBezTo>
                <a:lnTo>
                  <a:pt x="64150" y="122743"/>
                </a:lnTo>
                <a:lnTo>
                  <a:pt x="54213" y="109493"/>
                </a:lnTo>
                <a:cubicBezTo>
                  <a:pt x="51269" y="105592"/>
                  <a:pt x="45748" y="104782"/>
                  <a:pt x="41847" y="107727"/>
                </a:cubicBezTo>
                <a:cubicBezTo>
                  <a:pt x="37945" y="110671"/>
                  <a:pt x="37136" y="116192"/>
                  <a:pt x="40080" y="120093"/>
                </a:cubicBezTo>
                <a:lnTo>
                  <a:pt x="57746" y="143648"/>
                </a:lnTo>
                <a:cubicBezTo>
                  <a:pt x="59476" y="145967"/>
                  <a:pt x="62273" y="147292"/>
                  <a:pt x="65181" y="147181"/>
                </a:cubicBezTo>
                <a:cubicBezTo>
                  <a:pt x="68088" y="147071"/>
                  <a:pt x="70738" y="145525"/>
                  <a:pt x="72284" y="143022"/>
                </a:cubicBezTo>
                <a:lnTo>
                  <a:pt x="101728" y="95912"/>
                </a:lnTo>
                <a:close/>
              </a:path>
            </a:pathLst>
          </a:custGeom>
          <a:solidFill>
            <a:srgbClr val="E17100"/>
          </a:solidFill>
          <a:ln/>
        </p:spPr>
      </p:sp>
      <p:sp>
        <p:nvSpPr>
          <p:cNvPr id="48" name="Text 46"/>
          <p:cNvSpPr/>
          <p:nvPr/>
        </p:nvSpPr>
        <p:spPr>
          <a:xfrm>
            <a:off x="782022" y="4239876"/>
            <a:ext cx="5163227" cy="263815"/>
          </a:xfrm>
          <a:prstGeom prst="rect">
            <a:avLst/>
          </a:prstGeom>
          <a:noFill/>
          <a:ln/>
        </p:spPr>
        <p:txBody>
          <a:bodyPr wrap="square" lIns="0" tIns="0" rIns="0" bIns="0" rtlCol="0" anchor="ctr"/>
          <a:lstStyle/>
          <a:p>
            <a:pPr>
              <a:lnSpc>
                <a:spcPct val="120000"/>
              </a:lnSpc>
            </a:pPr>
            <a:r>
              <a:rPr lang="en-US" sz="1484" b="1" dirty="0">
                <a:solidFill>
                  <a:srgbClr val="1D293D"/>
                </a:solidFill>
                <a:latin typeface="Noto Sans SC" pitchFamily="34" charset="0"/>
                <a:ea typeface="Noto Sans SC" pitchFamily="34" charset="-122"/>
                <a:cs typeface="Noto Sans SC" pitchFamily="34" charset="-120"/>
              </a:rPr>
              <a:t>Validation Metrics</a:t>
            </a:r>
            <a:endParaRPr lang="en-US" sz="1600" dirty="0"/>
          </a:p>
        </p:txBody>
      </p:sp>
      <p:sp>
        <p:nvSpPr>
          <p:cNvPr id="49" name="Shape 47"/>
          <p:cNvSpPr/>
          <p:nvPr/>
        </p:nvSpPr>
        <p:spPr>
          <a:xfrm>
            <a:off x="546473" y="4616754"/>
            <a:ext cx="2600457" cy="791444"/>
          </a:xfrm>
          <a:custGeom>
            <a:avLst/>
            <a:gdLst/>
            <a:ahLst/>
            <a:cxnLst/>
            <a:rect l="l" t="t" r="r" b="b"/>
            <a:pathLst>
              <a:path w="2600457" h="791444">
                <a:moveTo>
                  <a:pt x="75377" y="0"/>
                </a:moveTo>
                <a:lnTo>
                  <a:pt x="2525080" y="0"/>
                </a:lnTo>
                <a:cubicBezTo>
                  <a:pt x="2566710" y="0"/>
                  <a:pt x="2600457" y="33747"/>
                  <a:pt x="2600457" y="75377"/>
                </a:cubicBezTo>
                <a:lnTo>
                  <a:pt x="2600457" y="716066"/>
                </a:lnTo>
                <a:cubicBezTo>
                  <a:pt x="2600457" y="757696"/>
                  <a:pt x="2566710" y="791444"/>
                  <a:pt x="2525080" y="791444"/>
                </a:cubicBezTo>
                <a:lnTo>
                  <a:pt x="75377" y="791444"/>
                </a:lnTo>
                <a:cubicBezTo>
                  <a:pt x="33775" y="791444"/>
                  <a:pt x="0" y="757668"/>
                  <a:pt x="0" y="716066"/>
                </a:cubicBezTo>
                <a:lnTo>
                  <a:pt x="0" y="75377"/>
                </a:lnTo>
                <a:cubicBezTo>
                  <a:pt x="0" y="33775"/>
                  <a:pt x="33775"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50" name="Text 48"/>
          <p:cNvSpPr/>
          <p:nvPr/>
        </p:nvSpPr>
        <p:spPr>
          <a:xfrm>
            <a:off x="588872" y="4729818"/>
            <a:ext cx="2515660" cy="339190"/>
          </a:xfrm>
          <a:prstGeom prst="rect">
            <a:avLst/>
          </a:prstGeom>
          <a:noFill/>
          <a:ln/>
        </p:spPr>
        <p:txBody>
          <a:bodyPr wrap="square" lIns="0" tIns="0" rIns="0" bIns="0" rtlCol="0" anchor="ctr"/>
          <a:lstStyle/>
          <a:p>
            <a:pPr algn="ctr">
              <a:lnSpc>
                <a:spcPct val="100000"/>
              </a:lnSpc>
            </a:pPr>
            <a:r>
              <a:rPr lang="en-US" sz="2226" b="1" dirty="0">
                <a:solidFill>
                  <a:srgbClr val="E17100"/>
                </a:solidFill>
                <a:latin typeface="Noto Sans SC" pitchFamily="34" charset="0"/>
                <a:ea typeface="Noto Sans SC" pitchFamily="34" charset="-122"/>
                <a:cs typeface="Noto Sans SC" pitchFamily="34" charset="-120"/>
              </a:rPr>
              <a:t>0.803</a:t>
            </a:r>
            <a:endParaRPr lang="en-US" sz="1600" dirty="0"/>
          </a:p>
        </p:txBody>
      </p:sp>
      <p:sp>
        <p:nvSpPr>
          <p:cNvPr id="51" name="Text 49"/>
          <p:cNvSpPr/>
          <p:nvPr/>
        </p:nvSpPr>
        <p:spPr>
          <a:xfrm>
            <a:off x="626560" y="5106696"/>
            <a:ext cx="2440284" cy="188439"/>
          </a:xfrm>
          <a:prstGeom prst="rect">
            <a:avLst/>
          </a:prstGeom>
          <a:noFill/>
          <a:ln/>
        </p:spPr>
        <p:txBody>
          <a:bodyPr wrap="square" lIns="0" tIns="0" rIns="0" bIns="0" rtlCol="0" anchor="ctr"/>
          <a:lstStyle/>
          <a:p>
            <a:pPr algn="ctr">
              <a:lnSpc>
                <a:spcPct val="120000"/>
              </a:lnSpc>
            </a:pPr>
            <a:r>
              <a:rPr lang="en-US" sz="1039" dirty="0">
                <a:solidFill>
                  <a:srgbClr val="45556C"/>
                </a:solidFill>
                <a:latin typeface="MiSans" pitchFamily="34" charset="0"/>
                <a:ea typeface="MiSans" pitchFamily="34" charset="-122"/>
                <a:cs typeface="MiSans" pitchFamily="34" charset="-120"/>
              </a:rPr>
              <a:t>ROC-AUC Score</a:t>
            </a:r>
            <a:endParaRPr lang="en-US" sz="1600" dirty="0"/>
          </a:p>
        </p:txBody>
      </p:sp>
      <p:sp>
        <p:nvSpPr>
          <p:cNvPr id="52" name="Shape 50"/>
          <p:cNvSpPr/>
          <p:nvPr/>
        </p:nvSpPr>
        <p:spPr>
          <a:xfrm>
            <a:off x="3255724" y="4616754"/>
            <a:ext cx="2600457" cy="791444"/>
          </a:xfrm>
          <a:custGeom>
            <a:avLst/>
            <a:gdLst/>
            <a:ahLst/>
            <a:cxnLst/>
            <a:rect l="l" t="t" r="r" b="b"/>
            <a:pathLst>
              <a:path w="2600457" h="791444">
                <a:moveTo>
                  <a:pt x="75377" y="0"/>
                </a:moveTo>
                <a:lnTo>
                  <a:pt x="2525080" y="0"/>
                </a:lnTo>
                <a:cubicBezTo>
                  <a:pt x="2566710" y="0"/>
                  <a:pt x="2600457" y="33747"/>
                  <a:pt x="2600457" y="75377"/>
                </a:cubicBezTo>
                <a:lnTo>
                  <a:pt x="2600457" y="716066"/>
                </a:lnTo>
                <a:cubicBezTo>
                  <a:pt x="2600457" y="757696"/>
                  <a:pt x="2566710" y="791444"/>
                  <a:pt x="2525080" y="791444"/>
                </a:cubicBezTo>
                <a:lnTo>
                  <a:pt x="75377" y="791444"/>
                </a:lnTo>
                <a:cubicBezTo>
                  <a:pt x="33775" y="791444"/>
                  <a:pt x="0" y="757668"/>
                  <a:pt x="0" y="716066"/>
                </a:cubicBezTo>
                <a:lnTo>
                  <a:pt x="0" y="75377"/>
                </a:lnTo>
                <a:cubicBezTo>
                  <a:pt x="0" y="33775"/>
                  <a:pt x="33775"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53" name="Text 51"/>
          <p:cNvSpPr/>
          <p:nvPr/>
        </p:nvSpPr>
        <p:spPr>
          <a:xfrm>
            <a:off x="3298123" y="4729818"/>
            <a:ext cx="2515660" cy="339190"/>
          </a:xfrm>
          <a:prstGeom prst="rect">
            <a:avLst/>
          </a:prstGeom>
          <a:noFill/>
          <a:ln/>
        </p:spPr>
        <p:txBody>
          <a:bodyPr wrap="square" lIns="0" tIns="0" rIns="0" bIns="0" rtlCol="0" anchor="ctr"/>
          <a:lstStyle/>
          <a:p>
            <a:pPr algn="ctr">
              <a:lnSpc>
                <a:spcPct val="100000"/>
              </a:lnSpc>
            </a:pPr>
            <a:r>
              <a:rPr lang="en-US" sz="2226" b="1" dirty="0">
                <a:solidFill>
                  <a:srgbClr val="E17100"/>
                </a:solidFill>
                <a:latin typeface="Noto Sans SC" pitchFamily="34" charset="0"/>
                <a:ea typeface="Noto Sans SC" pitchFamily="34" charset="-122"/>
                <a:cs typeface="Noto Sans SC" pitchFamily="34" charset="-120"/>
              </a:rPr>
              <a:t>0.49</a:t>
            </a:r>
            <a:endParaRPr lang="en-US" sz="1600" dirty="0"/>
          </a:p>
        </p:txBody>
      </p:sp>
      <p:sp>
        <p:nvSpPr>
          <p:cNvPr id="54" name="Text 52"/>
          <p:cNvSpPr/>
          <p:nvPr/>
        </p:nvSpPr>
        <p:spPr>
          <a:xfrm>
            <a:off x="3335811" y="5106696"/>
            <a:ext cx="2440284" cy="188439"/>
          </a:xfrm>
          <a:prstGeom prst="rect">
            <a:avLst/>
          </a:prstGeom>
          <a:noFill/>
          <a:ln/>
        </p:spPr>
        <p:txBody>
          <a:bodyPr wrap="square" lIns="0" tIns="0" rIns="0" bIns="0" rtlCol="0" anchor="ctr"/>
          <a:lstStyle/>
          <a:p>
            <a:pPr algn="ctr">
              <a:lnSpc>
                <a:spcPct val="120000"/>
              </a:lnSpc>
            </a:pPr>
            <a:r>
              <a:rPr lang="en-US" sz="1039" dirty="0">
                <a:solidFill>
                  <a:srgbClr val="45556C"/>
                </a:solidFill>
                <a:latin typeface="MiSans" pitchFamily="34" charset="0"/>
                <a:ea typeface="MiSans" pitchFamily="34" charset="-122"/>
                <a:cs typeface="MiSans" pitchFamily="34" charset="-120"/>
              </a:rPr>
              <a:t>F1-Score</a:t>
            </a:r>
            <a:endParaRPr lang="en-US" sz="1600" dirty="0"/>
          </a:p>
        </p:txBody>
      </p:sp>
      <p:sp>
        <p:nvSpPr>
          <p:cNvPr id="55" name="Shape 53"/>
          <p:cNvSpPr/>
          <p:nvPr/>
        </p:nvSpPr>
        <p:spPr>
          <a:xfrm>
            <a:off x="546473" y="5521261"/>
            <a:ext cx="2600457" cy="791444"/>
          </a:xfrm>
          <a:custGeom>
            <a:avLst/>
            <a:gdLst/>
            <a:ahLst/>
            <a:cxnLst/>
            <a:rect l="l" t="t" r="r" b="b"/>
            <a:pathLst>
              <a:path w="2600457" h="791444">
                <a:moveTo>
                  <a:pt x="75377" y="0"/>
                </a:moveTo>
                <a:lnTo>
                  <a:pt x="2525080" y="0"/>
                </a:lnTo>
                <a:cubicBezTo>
                  <a:pt x="2566710" y="0"/>
                  <a:pt x="2600457" y="33747"/>
                  <a:pt x="2600457" y="75377"/>
                </a:cubicBezTo>
                <a:lnTo>
                  <a:pt x="2600457" y="716066"/>
                </a:lnTo>
                <a:cubicBezTo>
                  <a:pt x="2600457" y="757696"/>
                  <a:pt x="2566710" y="791444"/>
                  <a:pt x="2525080" y="791444"/>
                </a:cubicBezTo>
                <a:lnTo>
                  <a:pt x="75377" y="791444"/>
                </a:lnTo>
                <a:cubicBezTo>
                  <a:pt x="33775" y="791444"/>
                  <a:pt x="0" y="757668"/>
                  <a:pt x="0" y="716066"/>
                </a:cubicBezTo>
                <a:lnTo>
                  <a:pt x="0" y="75377"/>
                </a:lnTo>
                <a:cubicBezTo>
                  <a:pt x="0" y="33775"/>
                  <a:pt x="33775"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56" name="Text 54"/>
          <p:cNvSpPr/>
          <p:nvPr/>
        </p:nvSpPr>
        <p:spPr>
          <a:xfrm>
            <a:off x="588872" y="5634325"/>
            <a:ext cx="2515660" cy="339190"/>
          </a:xfrm>
          <a:prstGeom prst="rect">
            <a:avLst/>
          </a:prstGeom>
          <a:noFill/>
          <a:ln/>
        </p:spPr>
        <p:txBody>
          <a:bodyPr wrap="square" lIns="0" tIns="0" rIns="0" bIns="0" rtlCol="0" anchor="ctr"/>
          <a:lstStyle/>
          <a:p>
            <a:pPr algn="ctr">
              <a:lnSpc>
                <a:spcPct val="100000"/>
              </a:lnSpc>
            </a:pPr>
            <a:r>
              <a:rPr lang="en-US" sz="2226" b="1" dirty="0">
                <a:solidFill>
                  <a:srgbClr val="E17100"/>
                </a:solidFill>
                <a:latin typeface="Noto Sans SC" pitchFamily="34" charset="0"/>
                <a:ea typeface="Noto Sans SC" pitchFamily="34" charset="-122"/>
                <a:cs typeface="Noto Sans SC" pitchFamily="34" charset="-120"/>
              </a:rPr>
              <a:t>66.7%</a:t>
            </a:r>
            <a:endParaRPr lang="en-US" sz="1600" dirty="0"/>
          </a:p>
        </p:txBody>
      </p:sp>
      <p:sp>
        <p:nvSpPr>
          <p:cNvPr id="57" name="Text 55"/>
          <p:cNvSpPr/>
          <p:nvPr/>
        </p:nvSpPr>
        <p:spPr>
          <a:xfrm>
            <a:off x="626560" y="6011202"/>
            <a:ext cx="2440284" cy="188439"/>
          </a:xfrm>
          <a:prstGeom prst="rect">
            <a:avLst/>
          </a:prstGeom>
          <a:noFill/>
          <a:ln/>
        </p:spPr>
        <p:txBody>
          <a:bodyPr wrap="square" lIns="0" tIns="0" rIns="0" bIns="0" rtlCol="0" anchor="ctr"/>
          <a:lstStyle/>
          <a:p>
            <a:pPr algn="ctr">
              <a:lnSpc>
                <a:spcPct val="120000"/>
              </a:lnSpc>
            </a:pPr>
            <a:r>
              <a:rPr lang="en-US" sz="1039" dirty="0">
                <a:solidFill>
                  <a:srgbClr val="45556C"/>
                </a:solidFill>
                <a:latin typeface="MiSans" pitchFamily="34" charset="0"/>
                <a:ea typeface="MiSans" pitchFamily="34" charset="-122"/>
                <a:cs typeface="MiSans" pitchFamily="34" charset="-120"/>
              </a:rPr>
              <a:t>Precision</a:t>
            </a:r>
            <a:endParaRPr lang="en-US" sz="1600" dirty="0"/>
          </a:p>
        </p:txBody>
      </p:sp>
      <p:sp>
        <p:nvSpPr>
          <p:cNvPr id="58" name="Shape 56"/>
          <p:cNvSpPr/>
          <p:nvPr/>
        </p:nvSpPr>
        <p:spPr>
          <a:xfrm>
            <a:off x="3255724" y="5521261"/>
            <a:ext cx="2600457" cy="791444"/>
          </a:xfrm>
          <a:custGeom>
            <a:avLst/>
            <a:gdLst/>
            <a:ahLst/>
            <a:cxnLst/>
            <a:rect l="l" t="t" r="r" b="b"/>
            <a:pathLst>
              <a:path w="2600457" h="791444">
                <a:moveTo>
                  <a:pt x="75377" y="0"/>
                </a:moveTo>
                <a:lnTo>
                  <a:pt x="2525080" y="0"/>
                </a:lnTo>
                <a:cubicBezTo>
                  <a:pt x="2566710" y="0"/>
                  <a:pt x="2600457" y="33747"/>
                  <a:pt x="2600457" y="75377"/>
                </a:cubicBezTo>
                <a:lnTo>
                  <a:pt x="2600457" y="716066"/>
                </a:lnTo>
                <a:cubicBezTo>
                  <a:pt x="2600457" y="757696"/>
                  <a:pt x="2566710" y="791444"/>
                  <a:pt x="2525080" y="791444"/>
                </a:cubicBezTo>
                <a:lnTo>
                  <a:pt x="75377" y="791444"/>
                </a:lnTo>
                <a:cubicBezTo>
                  <a:pt x="33775" y="791444"/>
                  <a:pt x="0" y="757668"/>
                  <a:pt x="0" y="716066"/>
                </a:cubicBezTo>
                <a:lnTo>
                  <a:pt x="0" y="75377"/>
                </a:lnTo>
                <a:cubicBezTo>
                  <a:pt x="0" y="33775"/>
                  <a:pt x="33775"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59" name="Text 57"/>
          <p:cNvSpPr/>
          <p:nvPr/>
        </p:nvSpPr>
        <p:spPr>
          <a:xfrm>
            <a:off x="3298123" y="5634325"/>
            <a:ext cx="2515660" cy="339190"/>
          </a:xfrm>
          <a:prstGeom prst="rect">
            <a:avLst/>
          </a:prstGeom>
          <a:noFill/>
          <a:ln/>
        </p:spPr>
        <p:txBody>
          <a:bodyPr wrap="square" lIns="0" tIns="0" rIns="0" bIns="0" rtlCol="0" anchor="ctr"/>
          <a:lstStyle/>
          <a:p>
            <a:pPr algn="ctr">
              <a:lnSpc>
                <a:spcPct val="100000"/>
              </a:lnSpc>
            </a:pPr>
            <a:r>
              <a:rPr lang="en-US" sz="2226" b="1" dirty="0">
                <a:solidFill>
                  <a:srgbClr val="E17100"/>
                </a:solidFill>
                <a:latin typeface="Noto Sans SC" pitchFamily="34" charset="0"/>
                <a:ea typeface="Noto Sans SC" pitchFamily="34" charset="-122"/>
                <a:cs typeface="Noto Sans SC" pitchFamily="34" charset="-120"/>
              </a:rPr>
              <a:t>76.6%</a:t>
            </a:r>
            <a:endParaRPr lang="en-US" sz="1600" dirty="0"/>
          </a:p>
        </p:txBody>
      </p:sp>
      <p:sp>
        <p:nvSpPr>
          <p:cNvPr id="60" name="Text 58"/>
          <p:cNvSpPr/>
          <p:nvPr/>
        </p:nvSpPr>
        <p:spPr>
          <a:xfrm>
            <a:off x="3335811" y="6011202"/>
            <a:ext cx="2440284" cy="188439"/>
          </a:xfrm>
          <a:prstGeom prst="rect">
            <a:avLst/>
          </a:prstGeom>
          <a:noFill/>
          <a:ln/>
        </p:spPr>
        <p:txBody>
          <a:bodyPr wrap="square" lIns="0" tIns="0" rIns="0" bIns="0" rtlCol="0" anchor="ctr"/>
          <a:lstStyle/>
          <a:p>
            <a:pPr algn="ctr">
              <a:lnSpc>
                <a:spcPct val="120000"/>
              </a:lnSpc>
            </a:pPr>
            <a:r>
              <a:rPr lang="en-US" sz="1039" dirty="0">
                <a:solidFill>
                  <a:srgbClr val="45556C"/>
                </a:solidFill>
                <a:latin typeface="MiSans" pitchFamily="34" charset="0"/>
                <a:ea typeface="MiSans" pitchFamily="34" charset="-122"/>
                <a:cs typeface="MiSans" pitchFamily="34" charset="-120"/>
              </a:rPr>
              <a:t>Recall</a:t>
            </a:r>
            <a:endParaRPr lang="en-US" sz="1600" dirty="0"/>
          </a:p>
        </p:txBody>
      </p:sp>
      <p:sp>
        <p:nvSpPr>
          <p:cNvPr id="61" name="Shape 59"/>
          <p:cNvSpPr/>
          <p:nvPr/>
        </p:nvSpPr>
        <p:spPr>
          <a:xfrm>
            <a:off x="6181828" y="4079703"/>
            <a:ext cx="5624903" cy="2393175"/>
          </a:xfrm>
          <a:custGeom>
            <a:avLst/>
            <a:gdLst/>
            <a:ahLst/>
            <a:cxnLst/>
            <a:rect l="l" t="t" r="r" b="b"/>
            <a:pathLst>
              <a:path w="5624903" h="2393175">
                <a:moveTo>
                  <a:pt x="113054" y="0"/>
                </a:moveTo>
                <a:lnTo>
                  <a:pt x="5511849" y="0"/>
                </a:lnTo>
                <a:cubicBezTo>
                  <a:pt x="5574287" y="0"/>
                  <a:pt x="5624903" y="50616"/>
                  <a:pt x="5624903" y="113054"/>
                </a:cubicBezTo>
                <a:lnTo>
                  <a:pt x="5624903" y="2280121"/>
                </a:lnTo>
                <a:cubicBezTo>
                  <a:pt x="5624903" y="2342559"/>
                  <a:pt x="5574287" y="2393175"/>
                  <a:pt x="5511849" y="2393175"/>
                </a:cubicBezTo>
                <a:lnTo>
                  <a:pt x="113054" y="2393175"/>
                </a:lnTo>
                <a:cubicBezTo>
                  <a:pt x="50616" y="2393175"/>
                  <a:pt x="0" y="2342559"/>
                  <a:pt x="0" y="2280121"/>
                </a:cubicBezTo>
                <a:lnTo>
                  <a:pt x="0" y="113054"/>
                </a:lnTo>
                <a:cubicBezTo>
                  <a:pt x="0" y="50616"/>
                  <a:pt x="50616" y="0"/>
                  <a:pt x="113054" y="0"/>
                </a:cubicBezTo>
                <a:close/>
              </a:path>
            </a:pathLst>
          </a:custGeom>
          <a:gradFill rotWithShape="1" flip="none">
            <a:gsLst>
              <a:gs pos="0">
                <a:srgbClr val="ECFEFF"/>
              </a:gs>
              <a:gs pos="100000">
                <a:srgbClr val="EFF6FF"/>
              </a:gs>
            </a:gsLst>
            <a:lin ang="2700000" scaled="1"/>
          </a:gradFill>
          <a:ln w="25400">
            <a:solidFill>
              <a:srgbClr val="53EAFD"/>
            </a:solidFill>
            <a:prstDash val="solid"/>
          </a:ln>
        </p:spPr>
      </p:sp>
      <p:sp>
        <p:nvSpPr>
          <p:cNvPr id="62" name="Shape 60"/>
          <p:cNvSpPr/>
          <p:nvPr/>
        </p:nvSpPr>
        <p:spPr>
          <a:xfrm>
            <a:off x="6365556" y="4277564"/>
            <a:ext cx="188439" cy="188439"/>
          </a:xfrm>
          <a:custGeom>
            <a:avLst/>
            <a:gdLst/>
            <a:ahLst/>
            <a:cxnLst/>
            <a:rect l="l" t="t" r="r" b="b"/>
            <a:pathLst>
              <a:path w="188439" h="188439">
                <a:moveTo>
                  <a:pt x="23555" y="23555"/>
                </a:moveTo>
                <a:cubicBezTo>
                  <a:pt x="23555" y="17040"/>
                  <a:pt x="18292" y="11777"/>
                  <a:pt x="11777" y="11777"/>
                </a:cubicBezTo>
                <a:cubicBezTo>
                  <a:pt x="5263" y="11777"/>
                  <a:pt x="0" y="17040"/>
                  <a:pt x="0" y="23555"/>
                </a:cubicBezTo>
                <a:lnTo>
                  <a:pt x="0" y="147218"/>
                </a:lnTo>
                <a:cubicBezTo>
                  <a:pt x="0" y="163486"/>
                  <a:pt x="13176" y="176662"/>
                  <a:pt x="29444" y="176662"/>
                </a:cubicBezTo>
                <a:lnTo>
                  <a:pt x="176662" y="176662"/>
                </a:lnTo>
                <a:cubicBezTo>
                  <a:pt x="183176" y="176662"/>
                  <a:pt x="188439" y="171398"/>
                  <a:pt x="188439" y="164884"/>
                </a:cubicBezTo>
                <a:cubicBezTo>
                  <a:pt x="188439" y="158370"/>
                  <a:pt x="183176" y="153107"/>
                  <a:pt x="176662" y="153107"/>
                </a:cubicBezTo>
                <a:lnTo>
                  <a:pt x="29444" y="153107"/>
                </a:lnTo>
                <a:cubicBezTo>
                  <a:pt x="26205" y="153107"/>
                  <a:pt x="23555" y="150457"/>
                  <a:pt x="23555" y="147218"/>
                </a:cubicBezTo>
                <a:lnTo>
                  <a:pt x="23555" y="23555"/>
                </a:lnTo>
                <a:close/>
                <a:moveTo>
                  <a:pt x="173202" y="55428"/>
                </a:moveTo>
                <a:cubicBezTo>
                  <a:pt x="177802" y="50827"/>
                  <a:pt x="177802" y="43356"/>
                  <a:pt x="173202" y="38755"/>
                </a:cubicBezTo>
                <a:cubicBezTo>
                  <a:pt x="168601" y="34155"/>
                  <a:pt x="161130" y="34155"/>
                  <a:pt x="156529" y="38755"/>
                </a:cubicBezTo>
                <a:lnTo>
                  <a:pt x="117774" y="77547"/>
                </a:lnTo>
                <a:lnTo>
                  <a:pt x="96649" y="56458"/>
                </a:lnTo>
                <a:cubicBezTo>
                  <a:pt x="92048" y="51858"/>
                  <a:pt x="84577" y="51858"/>
                  <a:pt x="79976" y="56458"/>
                </a:cubicBezTo>
                <a:lnTo>
                  <a:pt x="44644" y="91790"/>
                </a:lnTo>
                <a:cubicBezTo>
                  <a:pt x="40043" y="96391"/>
                  <a:pt x="40043" y="103862"/>
                  <a:pt x="44644" y="108463"/>
                </a:cubicBezTo>
                <a:cubicBezTo>
                  <a:pt x="49244" y="113063"/>
                  <a:pt x="56716" y="113063"/>
                  <a:pt x="61316" y="108463"/>
                </a:cubicBezTo>
                <a:lnTo>
                  <a:pt x="88331" y="81448"/>
                </a:lnTo>
                <a:lnTo>
                  <a:pt x="109457" y="102574"/>
                </a:lnTo>
                <a:cubicBezTo>
                  <a:pt x="114057" y="107175"/>
                  <a:pt x="121528" y="107175"/>
                  <a:pt x="126129" y="102574"/>
                </a:cubicBezTo>
                <a:lnTo>
                  <a:pt x="173239" y="55464"/>
                </a:lnTo>
                <a:close/>
              </a:path>
            </a:pathLst>
          </a:custGeom>
          <a:solidFill>
            <a:srgbClr val="0092B8"/>
          </a:solidFill>
          <a:ln/>
        </p:spPr>
      </p:sp>
      <p:sp>
        <p:nvSpPr>
          <p:cNvPr id="63" name="Text 61"/>
          <p:cNvSpPr/>
          <p:nvPr/>
        </p:nvSpPr>
        <p:spPr>
          <a:xfrm>
            <a:off x="6577550" y="4239876"/>
            <a:ext cx="5163227" cy="263815"/>
          </a:xfrm>
          <a:prstGeom prst="rect">
            <a:avLst/>
          </a:prstGeom>
          <a:noFill/>
          <a:ln/>
        </p:spPr>
        <p:txBody>
          <a:bodyPr wrap="square" lIns="0" tIns="0" rIns="0" bIns="0" rtlCol="0" anchor="ctr"/>
          <a:lstStyle/>
          <a:p>
            <a:pPr>
              <a:lnSpc>
                <a:spcPct val="120000"/>
              </a:lnSpc>
            </a:pPr>
            <a:r>
              <a:rPr lang="en-US" sz="1484" b="1" dirty="0">
                <a:solidFill>
                  <a:srgbClr val="1D293D"/>
                </a:solidFill>
                <a:latin typeface="Noto Sans SC" pitchFamily="34" charset="0"/>
                <a:ea typeface="Noto Sans SC" pitchFamily="34" charset="-122"/>
                <a:cs typeface="Noto Sans SC" pitchFamily="34" charset="-120"/>
              </a:rPr>
              <a:t>Cross-Validation Results</a:t>
            </a:r>
            <a:endParaRPr lang="en-US" sz="1600" dirty="0"/>
          </a:p>
        </p:txBody>
      </p:sp>
      <p:sp>
        <p:nvSpPr>
          <p:cNvPr id="64" name="Shape 62"/>
          <p:cNvSpPr/>
          <p:nvPr/>
        </p:nvSpPr>
        <p:spPr>
          <a:xfrm>
            <a:off x="6342001" y="4616754"/>
            <a:ext cx="5304556" cy="489941"/>
          </a:xfrm>
          <a:custGeom>
            <a:avLst/>
            <a:gdLst/>
            <a:ahLst/>
            <a:cxnLst/>
            <a:rect l="l" t="t" r="r" b="b"/>
            <a:pathLst>
              <a:path w="5304556" h="489941">
                <a:moveTo>
                  <a:pt x="75377" y="0"/>
                </a:moveTo>
                <a:lnTo>
                  <a:pt x="5229179" y="0"/>
                </a:lnTo>
                <a:cubicBezTo>
                  <a:pt x="5270809" y="0"/>
                  <a:pt x="5304556" y="33748"/>
                  <a:pt x="5304556" y="75377"/>
                </a:cubicBezTo>
                <a:lnTo>
                  <a:pt x="5304556" y="414564"/>
                </a:lnTo>
                <a:cubicBezTo>
                  <a:pt x="5304556" y="456194"/>
                  <a:pt x="5270809" y="489941"/>
                  <a:pt x="5229179" y="489941"/>
                </a:cubicBezTo>
                <a:lnTo>
                  <a:pt x="75377" y="489941"/>
                </a:lnTo>
                <a:cubicBezTo>
                  <a:pt x="33748" y="489941"/>
                  <a:pt x="0" y="456194"/>
                  <a:pt x="0" y="414564"/>
                </a:cubicBezTo>
                <a:lnTo>
                  <a:pt x="0" y="75377"/>
                </a:lnTo>
                <a:cubicBezTo>
                  <a:pt x="0" y="33776"/>
                  <a:pt x="33776"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65" name="Text 63"/>
          <p:cNvSpPr/>
          <p:nvPr/>
        </p:nvSpPr>
        <p:spPr>
          <a:xfrm>
            <a:off x="6455065" y="4748662"/>
            <a:ext cx="1366182"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Mean CV Accuracy</a:t>
            </a:r>
            <a:endParaRPr lang="en-US" sz="1600" dirty="0"/>
          </a:p>
        </p:txBody>
      </p:sp>
      <p:sp>
        <p:nvSpPr>
          <p:cNvPr id="66" name="Text 64"/>
          <p:cNvSpPr/>
          <p:nvPr/>
        </p:nvSpPr>
        <p:spPr>
          <a:xfrm>
            <a:off x="11000124" y="4729818"/>
            <a:ext cx="631270" cy="263815"/>
          </a:xfrm>
          <a:prstGeom prst="rect">
            <a:avLst/>
          </a:prstGeom>
          <a:noFill/>
          <a:ln/>
        </p:spPr>
        <p:txBody>
          <a:bodyPr wrap="square" lIns="0" tIns="0" rIns="0" bIns="0" rtlCol="0" anchor="ctr"/>
          <a:lstStyle/>
          <a:p>
            <a:pPr>
              <a:lnSpc>
                <a:spcPct val="120000"/>
              </a:lnSpc>
            </a:pPr>
            <a:r>
              <a:rPr lang="en-US" sz="1484" b="1" dirty="0">
                <a:solidFill>
                  <a:srgbClr val="0092B8"/>
                </a:solidFill>
                <a:latin typeface="Noto Sans SC" pitchFamily="34" charset="0"/>
                <a:ea typeface="Noto Sans SC" pitchFamily="34" charset="-122"/>
                <a:cs typeface="Noto Sans SC" pitchFamily="34" charset="-120"/>
              </a:rPr>
              <a:t>82.5%</a:t>
            </a:r>
            <a:endParaRPr lang="en-US" sz="1600" dirty="0"/>
          </a:p>
        </p:txBody>
      </p:sp>
      <p:sp>
        <p:nvSpPr>
          <p:cNvPr id="67" name="Shape 65"/>
          <p:cNvSpPr/>
          <p:nvPr/>
        </p:nvSpPr>
        <p:spPr>
          <a:xfrm>
            <a:off x="6342001" y="5219759"/>
            <a:ext cx="5304556" cy="489941"/>
          </a:xfrm>
          <a:custGeom>
            <a:avLst/>
            <a:gdLst/>
            <a:ahLst/>
            <a:cxnLst/>
            <a:rect l="l" t="t" r="r" b="b"/>
            <a:pathLst>
              <a:path w="5304556" h="489941">
                <a:moveTo>
                  <a:pt x="75377" y="0"/>
                </a:moveTo>
                <a:lnTo>
                  <a:pt x="5229179" y="0"/>
                </a:lnTo>
                <a:cubicBezTo>
                  <a:pt x="5270809" y="0"/>
                  <a:pt x="5304556" y="33748"/>
                  <a:pt x="5304556" y="75377"/>
                </a:cubicBezTo>
                <a:lnTo>
                  <a:pt x="5304556" y="414564"/>
                </a:lnTo>
                <a:cubicBezTo>
                  <a:pt x="5304556" y="456194"/>
                  <a:pt x="5270809" y="489941"/>
                  <a:pt x="5229179" y="489941"/>
                </a:cubicBezTo>
                <a:lnTo>
                  <a:pt x="75377" y="489941"/>
                </a:lnTo>
                <a:cubicBezTo>
                  <a:pt x="33748" y="489941"/>
                  <a:pt x="0" y="456194"/>
                  <a:pt x="0" y="414564"/>
                </a:cubicBezTo>
                <a:lnTo>
                  <a:pt x="0" y="75377"/>
                </a:lnTo>
                <a:cubicBezTo>
                  <a:pt x="0" y="33776"/>
                  <a:pt x="33776"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68" name="Text 66"/>
          <p:cNvSpPr/>
          <p:nvPr/>
        </p:nvSpPr>
        <p:spPr>
          <a:xfrm>
            <a:off x="6455065" y="5351666"/>
            <a:ext cx="1356760"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Standard Deviation</a:t>
            </a:r>
            <a:endParaRPr lang="en-US" sz="1600" dirty="0"/>
          </a:p>
        </p:txBody>
      </p:sp>
      <p:sp>
        <p:nvSpPr>
          <p:cNvPr id="69" name="Text 67"/>
          <p:cNvSpPr/>
          <p:nvPr/>
        </p:nvSpPr>
        <p:spPr>
          <a:xfrm>
            <a:off x="11001596" y="5332822"/>
            <a:ext cx="631270" cy="263815"/>
          </a:xfrm>
          <a:prstGeom prst="rect">
            <a:avLst/>
          </a:prstGeom>
          <a:noFill/>
          <a:ln/>
        </p:spPr>
        <p:txBody>
          <a:bodyPr wrap="square" lIns="0" tIns="0" rIns="0" bIns="0" rtlCol="0" anchor="ctr"/>
          <a:lstStyle/>
          <a:p>
            <a:pPr>
              <a:lnSpc>
                <a:spcPct val="120000"/>
              </a:lnSpc>
            </a:pPr>
            <a:r>
              <a:rPr lang="en-US" sz="1484" b="1" dirty="0">
                <a:solidFill>
                  <a:srgbClr val="0092B8"/>
                </a:solidFill>
                <a:latin typeface="Noto Sans SC" pitchFamily="34" charset="0"/>
                <a:ea typeface="Noto Sans SC" pitchFamily="34" charset="-122"/>
                <a:cs typeface="Noto Sans SC" pitchFamily="34" charset="-120"/>
              </a:rPr>
              <a:t>±2.3%</a:t>
            </a:r>
            <a:endParaRPr lang="en-US" sz="1600" dirty="0"/>
          </a:p>
        </p:txBody>
      </p:sp>
      <p:sp>
        <p:nvSpPr>
          <p:cNvPr id="70" name="Shape 68"/>
          <p:cNvSpPr/>
          <p:nvPr/>
        </p:nvSpPr>
        <p:spPr>
          <a:xfrm>
            <a:off x="6342001" y="5822764"/>
            <a:ext cx="5304556" cy="489941"/>
          </a:xfrm>
          <a:custGeom>
            <a:avLst/>
            <a:gdLst/>
            <a:ahLst/>
            <a:cxnLst/>
            <a:rect l="l" t="t" r="r" b="b"/>
            <a:pathLst>
              <a:path w="5304556" h="489941">
                <a:moveTo>
                  <a:pt x="75377" y="0"/>
                </a:moveTo>
                <a:lnTo>
                  <a:pt x="5229179" y="0"/>
                </a:lnTo>
                <a:cubicBezTo>
                  <a:pt x="5270809" y="0"/>
                  <a:pt x="5304556" y="33748"/>
                  <a:pt x="5304556" y="75377"/>
                </a:cubicBezTo>
                <a:lnTo>
                  <a:pt x="5304556" y="414564"/>
                </a:lnTo>
                <a:cubicBezTo>
                  <a:pt x="5304556" y="456194"/>
                  <a:pt x="5270809" y="489941"/>
                  <a:pt x="5229179" y="489941"/>
                </a:cubicBezTo>
                <a:lnTo>
                  <a:pt x="75377" y="489941"/>
                </a:lnTo>
                <a:cubicBezTo>
                  <a:pt x="33748" y="489941"/>
                  <a:pt x="0" y="456194"/>
                  <a:pt x="0" y="414564"/>
                </a:cubicBezTo>
                <a:lnTo>
                  <a:pt x="0" y="75377"/>
                </a:lnTo>
                <a:cubicBezTo>
                  <a:pt x="0" y="33776"/>
                  <a:pt x="33776" y="0"/>
                  <a:pt x="75377" y="0"/>
                </a:cubicBezTo>
                <a:close/>
              </a:path>
            </a:pathLst>
          </a:custGeom>
          <a:solidFill>
            <a:srgbClr val="FFFFFF"/>
          </a:solidFill>
          <a:ln/>
          <a:effectLst>
            <a:outerShdw sx="100000" sy="100000" kx="0" ky="0" algn="bl" rotWithShape="0" blurRad="28266" dist="9422" dir="5400000">
              <a:srgbClr val="000000">
                <a:alpha val="10196"/>
              </a:srgbClr>
            </a:outerShdw>
          </a:effectLst>
        </p:spPr>
      </p:sp>
      <p:sp>
        <p:nvSpPr>
          <p:cNvPr id="71" name="Text 69"/>
          <p:cNvSpPr/>
          <p:nvPr/>
        </p:nvSpPr>
        <p:spPr>
          <a:xfrm>
            <a:off x="6455065" y="5954671"/>
            <a:ext cx="1149478" cy="226127"/>
          </a:xfrm>
          <a:prstGeom prst="rect">
            <a:avLst/>
          </a:prstGeom>
          <a:noFill/>
          <a:ln/>
        </p:spPr>
        <p:txBody>
          <a:bodyPr wrap="square" lIns="0" tIns="0" rIns="0" bIns="0" rtlCol="0" anchor="ctr"/>
          <a:lstStyle/>
          <a:p>
            <a:pPr>
              <a:lnSpc>
                <a:spcPct val="130000"/>
              </a:lnSpc>
            </a:pPr>
            <a:r>
              <a:rPr lang="en-US" sz="1187" dirty="0">
                <a:solidFill>
                  <a:srgbClr val="314158"/>
                </a:solidFill>
                <a:latin typeface="MiSans" pitchFamily="34" charset="0"/>
                <a:ea typeface="MiSans" pitchFamily="34" charset="-122"/>
                <a:cs typeface="MiSans" pitchFamily="34" charset="-120"/>
              </a:rPr>
              <a:t>Best Fold Score</a:t>
            </a:r>
            <a:endParaRPr lang="en-US" sz="1600" dirty="0"/>
          </a:p>
        </p:txBody>
      </p:sp>
      <p:sp>
        <p:nvSpPr>
          <p:cNvPr id="72" name="Text 70"/>
          <p:cNvSpPr/>
          <p:nvPr/>
        </p:nvSpPr>
        <p:spPr>
          <a:xfrm>
            <a:off x="11000124" y="5935827"/>
            <a:ext cx="631270" cy="263815"/>
          </a:xfrm>
          <a:prstGeom prst="rect">
            <a:avLst/>
          </a:prstGeom>
          <a:noFill/>
          <a:ln/>
        </p:spPr>
        <p:txBody>
          <a:bodyPr wrap="square" lIns="0" tIns="0" rIns="0" bIns="0" rtlCol="0" anchor="ctr"/>
          <a:lstStyle/>
          <a:p>
            <a:pPr>
              <a:lnSpc>
                <a:spcPct val="120000"/>
              </a:lnSpc>
            </a:pPr>
            <a:r>
              <a:rPr lang="en-US" sz="1484" b="1" dirty="0">
                <a:solidFill>
                  <a:srgbClr val="0092B8"/>
                </a:solidFill>
                <a:latin typeface="Noto Sans SC" pitchFamily="34" charset="0"/>
                <a:ea typeface="Noto Sans SC" pitchFamily="34" charset="-122"/>
                <a:cs typeface="Noto Sans SC" pitchFamily="34" charset="-120"/>
              </a:rPr>
              <a:t>85.7%</a:t>
            </a:r>
            <a:endParaRPr lang="en-US" sz="1600" dirty="0"/>
          </a:p>
        </p:txBody>
      </p:sp>
    </p:spTree>
  </p:cSld>
  <p:clrMapOvr>
    <a:masterClrMapping/>
  </p:clrMapOvr>
  <p:transition>
    <p:fade/>
    <p:spd val="med"/>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62857" y="362857"/>
            <a:ext cx="11538857" cy="217714"/>
          </a:xfrm>
          <a:prstGeom prst="rect">
            <a:avLst/>
          </a:prstGeom>
          <a:noFill/>
          <a:ln/>
        </p:spPr>
        <p:txBody>
          <a:bodyPr wrap="square" lIns="0" tIns="0" rIns="0" bIns="0" rtlCol="0" anchor="ctr"/>
          <a:lstStyle/>
          <a:p>
            <a:pPr>
              <a:lnSpc>
                <a:spcPct val="120000"/>
              </a:lnSpc>
            </a:pPr>
            <a:r>
              <a:rPr lang="en-US" sz="1143" b="1" spc="57" kern="0" dirty="0">
                <a:solidFill>
                  <a:srgbClr val="155DFC"/>
                </a:solidFill>
                <a:latin typeface="MiSans" pitchFamily="34" charset="0"/>
                <a:ea typeface="MiSans" pitchFamily="34" charset="-122"/>
                <a:cs typeface="MiSans" pitchFamily="34" charset="-120"/>
              </a:rPr>
              <a:t>CONCLUSION</a:t>
            </a:r>
            <a:endParaRPr lang="en-US" sz="1600" dirty="0"/>
          </a:p>
        </p:txBody>
      </p:sp>
      <p:sp>
        <p:nvSpPr>
          <p:cNvPr id="3" name="Text 1"/>
          <p:cNvSpPr/>
          <p:nvPr/>
        </p:nvSpPr>
        <p:spPr>
          <a:xfrm>
            <a:off x="362857" y="653143"/>
            <a:ext cx="11684000" cy="435429"/>
          </a:xfrm>
          <a:prstGeom prst="rect">
            <a:avLst/>
          </a:prstGeom>
          <a:noFill/>
          <a:ln/>
        </p:spPr>
        <p:txBody>
          <a:bodyPr wrap="square" lIns="0" tIns="0" rIns="0" bIns="0" rtlCol="0" anchor="ctr"/>
          <a:lstStyle/>
          <a:p>
            <a:pPr>
              <a:lnSpc>
                <a:spcPct val="80000"/>
              </a:lnSpc>
            </a:pPr>
            <a:r>
              <a:rPr lang="en-US" sz="3429" b="1" dirty="0">
                <a:solidFill>
                  <a:srgbClr val="0F172B"/>
                </a:solidFill>
                <a:latin typeface="Noto Sans SC" pitchFamily="34" charset="0"/>
                <a:ea typeface="Noto Sans SC" pitchFamily="34" charset="-122"/>
                <a:cs typeface="Noto Sans SC" pitchFamily="34" charset="-120"/>
              </a:rPr>
              <a:t>Summary of Work Done</a:t>
            </a:r>
            <a:endParaRPr lang="en-US" sz="1600" dirty="0"/>
          </a:p>
        </p:txBody>
      </p:sp>
      <p:sp>
        <p:nvSpPr>
          <p:cNvPr id="4" name="Shape 2"/>
          <p:cNvSpPr/>
          <p:nvPr/>
        </p:nvSpPr>
        <p:spPr>
          <a:xfrm>
            <a:off x="381000" y="1233714"/>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381000" y="1233714"/>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155DFC"/>
          </a:solidFill>
          <a:ln/>
        </p:spPr>
      </p:sp>
      <p:sp>
        <p:nvSpPr>
          <p:cNvPr id="6" name="Shape 4"/>
          <p:cNvSpPr/>
          <p:nvPr/>
        </p:nvSpPr>
        <p:spPr>
          <a:xfrm>
            <a:off x="544286" y="1378857"/>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671286" y="1505857"/>
            <a:ext cx="181429" cy="181429"/>
          </a:xfrm>
          <a:custGeom>
            <a:avLst/>
            <a:gdLst/>
            <a:ahLst/>
            <a:cxnLst/>
            <a:rect l="l" t="t" r="r" b="b"/>
            <a:pathLst>
              <a:path w="181429" h="181429">
                <a:moveTo>
                  <a:pt x="51133" y="0"/>
                </a:moveTo>
                <a:lnTo>
                  <a:pt x="130508" y="0"/>
                </a:lnTo>
                <a:cubicBezTo>
                  <a:pt x="139898" y="0"/>
                  <a:pt x="147552" y="7725"/>
                  <a:pt x="147198" y="17080"/>
                </a:cubicBezTo>
                <a:cubicBezTo>
                  <a:pt x="147127" y="18958"/>
                  <a:pt x="147056" y="20836"/>
                  <a:pt x="146950" y="22679"/>
                </a:cubicBezTo>
                <a:lnTo>
                  <a:pt x="164526" y="22679"/>
                </a:lnTo>
                <a:cubicBezTo>
                  <a:pt x="173775" y="22679"/>
                  <a:pt x="181925" y="30333"/>
                  <a:pt x="181216" y="40325"/>
                </a:cubicBezTo>
                <a:cubicBezTo>
                  <a:pt x="178558" y="77072"/>
                  <a:pt x="159778" y="97270"/>
                  <a:pt x="139402" y="107830"/>
                </a:cubicBezTo>
                <a:cubicBezTo>
                  <a:pt x="133804" y="110735"/>
                  <a:pt x="128098" y="112897"/>
                  <a:pt x="122677" y="114491"/>
                </a:cubicBezTo>
                <a:cubicBezTo>
                  <a:pt x="115519" y="124626"/>
                  <a:pt x="108078" y="129977"/>
                  <a:pt x="102160" y="132847"/>
                </a:cubicBezTo>
                <a:lnTo>
                  <a:pt x="102160" y="158750"/>
                </a:lnTo>
                <a:lnTo>
                  <a:pt x="124838" y="158750"/>
                </a:lnTo>
                <a:cubicBezTo>
                  <a:pt x="131110" y="158750"/>
                  <a:pt x="136178" y="163817"/>
                  <a:pt x="136178" y="170089"/>
                </a:cubicBezTo>
                <a:cubicBezTo>
                  <a:pt x="136178" y="176361"/>
                  <a:pt x="131110" y="181429"/>
                  <a:pt x="124838" y="181429"/>
                </a:cubicBezTo>
                <a:lnTo>
                  <a:pt x="56803" y="181429"/>
                </a:lnTo>
                <a:cubicBezTo>
                  <a:pt x="50531" y="181429"/>
                  <a:pt x="45463" y="176361"/>
                  <a:pt x="45463" y="170089"/>
                </a:cubicBezTo>
                <a:cubicBezTo>
                  <a:pt x="45463" y="163817"/>
                  <a:pt x="50531" y="158750"/>
                  <a:pt x="56803" y="158750"/>
                </a:cubicBezTo>
                <a:lnTo>
                  <a:pt x="79481" y="158750"/>
                </a:lnTo>
                <a:lnTo>
                  <a:pt x="79481" y="132847"/>
                </a:lnTo>
                <a:cubicBezTo>
                  <a:pt x="73812" y="130118"/>
                  <a:pt x="66760" y="125051"/>
                  <a:pt x="59886" y="115732"/>
                </a:cubicBezTo>
                <a:cubicBezTo>
                  <a:pt x="53366" y="114031"/>
                  <a:pt x="46278" y="111444"/>
                  <a:pt x="39369" y="107546"/>
                </a:cubicBezTo>
                <a:cubicBezTo>
                  <a:pt x="20198" y="96809"/>
                  <a:pt x="2906" y="76576"/>
                  <a:pt x="425" y="40254"/>
                </a:cubicBezTo>
                <a:cubicBezTo>
                  <a:pt x="-248" y="30297"/>
                  <a:pt x="7867" y="22643"/>
                  <a:pt x="17115" y="22643"/>
                </a:cubicBezTo>
                <a:lnTo>
                  <a:pt x="34691" y="22643"/>
                </a:lnTo>
                <a:cubicBezTo>
                  <a:pt x="34585" y="20801"/>
                  <a:pt x="34514" y="18958"/>
                  <a:pt x="34443" y="17044"/>
                </a:cubicBezTo>
                <a:cubicBezTo>
                  <a:pt x="34089" y="7654"/>
                  <a:pt x="41743" y="-35"/>
                  <a:pt x="51133" y="-35"/>
                </a:cubicBezTo>
                <a:close/>
                <a:moveTo>
                  <a:pt x="35967" y="39688"/>
                </a:moveTo>
                <a:lnTo>
                  <a:pt x="17399" y="39688"/>
                </a:lnTo>
                <a:cubicBezTo>
                  <a:pt x="19596" y="69701"/>
                  <a:pt x="33380" y="84726"/>
                  <a:pt x="47590" y="92699"/>
                </a:cubicBezTo>
                <a:cubicBezTo>
                  <a:pt x="42487" y="79481"/>
                  <a:pt x="38270" y="62224"/>
                  <a:pt x="35967" y="39688"/>
                </a:cubicBezTo>
                <a:close/>
                <a:moveTo>
                  <a:pt x="134654" y="90998"/>
                </a:moveTo>
                <a:cubicBezTo>
                  <a:pt x="149005" y="82564"/>
                  <a:pt x="161975" y="67575"/>
                  <a:pt x="164172" y="39688"/>
                </a:cubicBezTo>
                <a:lnTo>
                  <a:pt x="145639" y="39688"/>
                </a:lnTo>
                <a:cubicBezTo>
                  <a:pt x="143442" y="61268"/>
                  <a:pt x="139473" y="78028"/>
                  <a:pt x="134654" y="90998"/>
                </a:cubicBezTo>
                <a:close/>
              </a:path>
            </a:pathLst>
          </a:custGeom>
          <a:solidFill>
            <a:srgbClr val="FFFFFF"/>
          </a:solidFill>
          <a:ln/>
        </p:spPr>
      </p:sp>
      <p:sp>
        <p:nvSpPr>
          <p:cNvPr id="8" name="Text 6"/>
          <p:cNvSpPr/>
          <p:nvPr/>
        </p:nvSpPr>
        <p:spPr>
          <a:xfrm>
            <a:off x="1088571" y="1469571"/>
            <a:ext cx="2240643"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High-Performance Model</a:t>
            </a:r>
            <a:endParaRPr lang="en-US" sz="1600" dirty="0"/>
          </a:p>
        </p:txBody>
      </p:sp>
      <p:sp>
        <p:nvSpPr>
          <p:cNvPr id="9" name="Text 7"/>
          <p:cNvSpPr/>
          <p:nvPr/>
        </p:nvSpPr>
        <p:spPr>
          <a:xfrm>
            <a:off x="544286" y="1923143"/>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XGBoost classifier achieved </a:t>
            </a:r>
            <a:pPr>
              <a:lnSpc>
                <a:spcPct val="120000"/>
              </a:lnSpc>
            </a:pPr>
            <a:r>
              <a:rPr lang="en-US" sz="1143" b="1" dirty="0">
                <a:solidFill>
                  <a:srgbClr val="1447E6"/>
                </a:solidFill>
                <a:latin typeface="MiSans" pitchFamily="34" charset="0"/>
                <a:ea typeface="MiSans" pitchFamily="34" charset="-122"/>
                <a:cs typeface="MiSans" pitchFamily="34" charset="-120"/>
              </a:rPr>
              <a:t>85.7% accuracy</a:t>
            </a:r>
            <a:pPr>
              <a:lnSpc>
                <a:spcPct val="120000"/>
              </a:lnSpc>
            </a:pPr>
            <a:r>
              <a:rPr lang="en-US" sz="1143" dirty="0">
                <a:solidFill>
                  <a:srgbClr val="45556C"/>
                </a:solidFill>
                <a:latin typeface="MiSans" pitchFamily="34" charset="0"/>
                <a:ea typeface="MiSans" pitchFamily="34" charset="-122"/>
                <a:cs typeface="MiSans" pitchFamily="34" charset="-120"/>
              </a:rPr>
              <a:t>, with Logistic Regression showing the best ROC-AUC score of 0.803.</a:t>
            </a:r>
            <a:endParaRPr lang="en-US" sz="1600" dirty="0"/>
          </a:p>
        </p:txBody>
      </p:sp>
      <p:sp>
        <p:nvSpPr>
          <p:cNvPr id="10" name="Shape 8"/>
          <p:cNvSpPr/>
          <p:nvPr/>
        </p:nvSpPr>
        <p:spPr>
          <a:xfrm>
            <a:off x="381000" y="2612571"/>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ECFDF5"/>
              </a:gs>
              <a:gs pos="100000">
                <a:srgbClr val="F0FDFA"/>
              </a:gs>
            </a:gsLst>
            <a:lin ang="2700000" scaled="1"/>
          </a:gradFill>
          <a:ln/>
        </p:spPr>
      </p:sp>
      <p:sp>
        <p:nvSpPr>
          <p:cNvPr id="11" name="Shape 9"/>
          <p:cNvSpPr/>
          <p:nvPr/>
        </p:nvSpPr>
        <p:spPr>
          <a:xfrm>
            <a:off x="381000" y="2612571"/>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009966"/>
          </a:solidFill>
          <a:ln/>
        </p:spPr>
      </p:sp>
      <p:sp>
        <p:nvSpPr>
          <p:cNvPr id="12" name="Shape 10"/>
          <p:cNvSpPr/>
          <p:nvPr/>
        </p:nvSpPr>
        <p:spPr>
          <a:xfrm>
            <a:off x="544286" y="2757714"/>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00BC7D"/>
              </a:gs>
              <a:gs pos="100000">
                <a:srgbClr val="009689"/>
              </a:gs>
            </a:gsLst>
            <a:lin ang="2700000" scaled="1"/>
          </a:gradFill>
          <a:ln/>
        </p:spPr>
      </p:sp>
      <p:sp>
        <p:nvSpPr>
          <p:cNvPr id="13" name="Shape 11"/>
          <p:cNvSpPr/>
          <p:nvPr/>
        </p:nvSpPr>
        <p:spPr>
          <a:xfrm>
            <a:off x="648607" y="2884714"/>
            <a:ext cx="226786" cy="181429"/>
          </a:xfrm>
          <a:custGeom>
            <a:avLst/>
            <a:gdLst/>
            <a:ahLst/>
            <a:cxnLst/>
            <a:rect l="l" t="t" r="r" b="b"/>
            <a:pathLst>
              <a:path w="226786" h="181429">
                <a:moveTo>
                  <a:pt x="136071" y="11339"/>
                </a:moveTo>
                <a:lnTo>
                  <a:pt x="181429" y="11339"/>
                </a:lnTo>
                <a:cubicBezTo>
                  <a:pt x="187701" y="11339"/>
                  <a:pt x="192768" y="16407"/>
                  <a:pt x="192768" y="22679"/>
                </a:cubicBezTo>
                <a:cubicBezTo>
                  <a:pt x="192768" y="28951"/>
                  <a:pt x="187701" y="34018"/>
                  <a:pt x="181429" y="34018"/>
                </a:cubicBezTo>
                <a:lnTo>
                  <a:pt x="141174" y="34018"/>
                </a:lnTo>
                <a:cubicBezTo>
                  <a:pt x="139331" y="43160"/>
                  <a:pt x="133059" y="50708"/>
                  <a:pt x="124732" y="54322"/>
                </a:cubicBezTo>
                <a:lnTo>
                  <a:pt x="124732" y="158750"/>
                </a:lnTo>
                <a:lnTo>
                  <a:pt x="181429" y="158750"/>
                </a:lnTo>
                <a:cubicBezTo>
                  <a:pt x="187701" y="158750"/>
                  <a:pt x="192768" y="163817"/>
                  <a:pt x="192768" y="170089"/>
                </a:cubicBezTo>
                <a:cubicBezTo>
                  <a:pt x="192768" y="176361"/>
                  <a:pt x="187701" y="181429"/>
                  <a:pt x="181429" y="181429"/>
                </a:cubicBezTo>
                <a:lnTo>
                  <a:pt x="45357" y="181429"/>
                </a:lnTo>
                <a:cubicBezTo>
                  <a:pt x="39085" y="181429"/>
                  <a:pt x="34018" y="176361"/>
                  <a:pt x="34018" y="170089"/>
                </a:cubicBezTo>
                <a:cubicBezTo>
                  <a:pt x="34018" y="163817"/>
                  <a:pt x="39085" y="158750"/>
                  <a:pt x="45357" y="158750"/>
                </a:cubicBezTo>
                <a:lnTo>
                  <a:pt x="102054" y="158750"/>
                </a:lnTo>
                <a:lnTo>
                  <a:pt x="102054" y="54322"/>
                </a:lnTo>
                <a:cubicBezTo>
                  <a:pt x="93726" y="50672"/>
                  <a:pt x="87454" y="43125"/>
                  <a:pt x="85612" y="34018"/>
                </a:cubicBezTo>
                <a:lnTo>
                  <a:pt x="45357" y="34018"/>
                </a:lnTo>
                <a:cubicBezTo>
                  <a:pt x="39085" y="34018"/>
                  <a:pt x="34018" y="28951"/>
                  <a:pt x="34018" y="22679"/>
                </a:cubicBezTo>
                <a:cubicBezTo>
                  <a:pt x="34018" y="16407"/>
                  <a:pt x="39085" y="11339"/>
                  <a:pt x="45357" y="11339"/>
                </a:cubicBezTo>
                <a:lnTo>
                  <a:pt x="90714" y="11339"/>
                </a:lnTo>
                <a:cubicBezTo>
                  <a:pt x="95888" y="4465"/>
                  <a:pt x="104109" y="0"/>
                  <a:pt x="113393" y="0"/>
                </a:cubicBezTo>
                <a:cubicBezTo>
                  <a:pt x="122677" y="0"/>
                  <a:pt x="130898" y="4465"/>
                  <a:pt x="136071" y="11339"/>
                </a:cubicBezTo>
                <a:close/>
                <a:moveTo>
                  <a:pt x="155773" y="113393"/>
                </a:moveTo>
                <a:lnTo>
                  <a:pt x="207084" y="113393"/>
                </a:lnTo>
                <a:lnTo>
                  <a:pt x="181429" y="69382"/>
                </a:lnTo>
                <a:lnTo>
                  <a:pt x="155773" y="113393"/>
                </a:lnTo>
                <a:close/>
                <a:moveTo>
                  <a:pt x="181429" y="147411"/>
                </a:moveTo>
                <a:cubicBezTo>
                  <a:pt x="159140" y="147411"/>
                  <a:pt x="140607" y="135363"/>
                  <a:pt x="136780" y="119452"/>
                </a:cubicBezTo>
                <a:cubicBezTo>
                  <a:pt x="135859" y="115554"/>
                  <a:pt x="137134" y="111550"/>
                  <a:pt x="139154" y="108078"/>
                </a:cubicBezTo>
                <a:lnTo>
                  <a:pt x="172889" y="50247"/>
                </a:lnTo>
                <a:cubicBezTo>
                  <a:pt x="174660" y="47200"/>
                  <a:pt x="177920" y="45357"/>
                  <a:pt x="181429" y="45357"/>
                </a:cubicBezTo>
                <a:cubicBezTo>
                  <a:pt x="184937" y="45357"/>
                  <a:pt x="188197" y="47235"/>
                  <a:pt x="189968" y="50247"/>
                </a:cubicBezTo>
                <a:lnTo>
                  <a:pt x="223703" y="108078"/>
                </a:lnTo>
                <a:cubicBezTo>
                  <a:pt x="225723" y="111550"/>
                  <a:pt x="226998" y="115554"/>
                  <a:pt x="226077" y="119452"/>
                </a:cubicBezTo>
                <a:cubicBezTo>
                  <a:pt x="222250" y="135327"/>
                  <a:pt x="203717" y="147411"/>
                  <a:pt x="181429" y="147411"/>
                </a:cubicBezTo>
                <a:close/>
                <a:moveTo>
                  <a:pt x="44932" y="69382"/>
                </a:moveTo>
                <a:lnTo>
                  <a:pt x="19277" y="113393"/>
                </a:lnTo>
                <a:lnTo>
                  <a:pt x="70622" y="113393"/>
                </a:lnTo>
                <a:lnTo>
                  <a:pt x="44932" y="69382"/>
                </a:lnTo>
                <a:close/>
                <a:moveTo>
                  <a:pt x="319" y="119452"/>
                </a:moveTo>
                <a:cubicBezTo>
                  <a:pt x="-602" y="115554"/>
                  <a:pt x="673" y="111550"/>
                  <a:pt x="2693" y="108078"/>
                </a:cubicBezTo>
                <a:lnTo>
                  <a:pt x="36427" y="50247"/>
                </a:lnTo>
                <a:cubicBezTo>
                  <a:pt x="38199" y="47200"/>
                  <a:pt x="41459" y="45357"/>
                  <a:pt x="44967" y="45357"/>
                </a:cubicBezTo>
                <a:cubicBezTo>
                  <a:pt x="48475" y="45357"/>
                  <a:pt x="51735" y="47235"/>
                  <a:pt x="53507" y="50247"/>
                </a:cubicBezTo>
                <a:lnTo>
                  <a:pt x="87242" y="108078"/>
                </a:lnTo>
                <a:cubicBezTo>
                  <a:pt x="89261" y="111550"/>
                  <a:pt x="90537" y="115554"/>
                  <a:pt x="89616" y="119452"/>
                </a:cubicBezTo>
                <a:cubicBezTo>
                  <a:pt x="85789" y="135327"/>
                  <a:pt x="67256" y="147411"/>
                  <a:pt x="44967" y="147411"/>
                </a:cubicBezTo>
                <a:cubicBezTo>
                  <a:pt x="22679" y="147411"/>
                  <a:pt x="4146" y="135363"/>
                  <a:pt x="319" y="119452"/>
                </a:cubicBezTo>
                <a:close/>
              </a:path>
            </a:pathLst>
          </a:custGeom>
          <a:solidFill>
            <a:srgbClr val="FFFFFF"/>
          </a:solidFill>
          <a:ln/>
        </p:spPr>
      </p:sp>
      <p:sp>
        <p:nvSpPr>
          <p:cNvPr id="14" name="Text 12"/>
          <p:cNvSpPr/>
          <p:nvPr/>
        </p:nvSpPr>
        <p:spPr>
          <a:xfrm>
            <a:off x="1088571" y="2848429"/>
            <a:ext cx="2558143"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Comprehensive Comparison</a:t>
            </a:r>
            <a:endParaRPr lang="en-US" sz="1600" dirty="0"/>
          </a:p>
        </p:txBody>
      </p:sp>
      <p:sp>
        <p:nvSpPr>
          <p:cNvPr id="15" name="Text 13"/>
          <p:cNvSpPr/>
          <p:nvPr/>
        </p:nvSpPr>
        <p:spPr>
          <a:xfrm>
            <a:off x="544286" y="3302000"/>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Five ML algorithms were systematically compared, with </a:t>
            </a:r>
            <a:pPr>
              <a:lnSpc>
                <a:spcPct val="120000"/>
              </a:lnSpc>
            </a:pPr>
            <a:r>
              <a:rPr lang="en-US" sz="1143" b="1" dirty="0">
                <a:solidFill>
                  <a:srgbClr val="007A55"/>
                </a:solidFill>
                <a:latin typeface="MiSans" pitchFamily="34" charset="0"/>
                <a:ea typeface="MiSans" pitchFamily="34" charset="-122"/>
                <a:cs typeface="MiSans" pitchFamily="34" charset="-120"/>
              </a:rPr>
              <a:t>ensemble methods</a:t>
            </a:r>
            <a:pPr>
              <a:lnSpc>
                <a:spcPct val="120000"/>
              </a:lnSpc>
            </a:pPr>
            <a:r>
              <a:rPr lang="en-US" sz="1143" dirty="0">
                <a:solidFill>
                  <a:srgbClr val="45556C"/>
                </a:solidFill>
                <a:latin typeface="MiSans" pitchFamily="34" charset="0"/>
                <a:ea typeface="MiSans" pitchFamily="34" charset="-122"/>
                <a:cs typeface="MiSans" pitchFamily="34" charset="-120"/>
              </a:rPr>
              <a:t> showing competitive performance.</a:t>
            </a:r>
            <a:endParaRPr lang="en-US" sz="1600" dirty="0"/>
          </a:p>
        </p:txBody>
      </p:sp>
      <p:sp>
        <p:nvSpPr>
          <p:cNvPr id="16" name="Shape 14"/>
          <p:cNvSpPr/>
          <p:nvPr/>
        </p:nvSpPr>
        <p:spPr>
          <a:xfrm>
            <a:off x="381000" y="3991429"/>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FAF5FF"/>
              </a:gs>
              <a:gs pos="100000">
                <a:srgbClr val="FDF2F8"/>
              </a:gs>
            </a:gsLst>
            <a:lin ang="2700000" scaled="1"/>
          </a:gradFill>
          <a:ln/>
        </p:spPr>
      </p:sp>
      <p:sp>
        <p:nvSpPr>
          <p:cNvPr id="17" name="Shape 15"/>
          <p:cNvSpPr/>
          <p:nvPr/>
        </p:nvSpPr>
        <p:spPr>
          <a:xfrm>
            <a:off x="381000" y="3991429"/>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9810FA"/>
          </a:solidFill>
          <a:ln/>
        </p:spPr>
      </p:sp>
      <p:sp>
        <p:nvSpPr>
          <p:cNvPr id="18" name="Shape 16"/>
          <p:cNvSpPr/>
          <p:nvPr/>
        </p:nvSpPr>
        <p:spPr>
          <a:xfrm>
            <a:off x="544286" y="4136571"/>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AD46FF"/>
              </a:gs>
              <a:gs pos="100000">
                <a:srgbClr val="E60076"/>
              </a:gs>
            </a:gsLst>
            <a:lin ang="2700000" scaled="1"/>
          </a:gradFill>
          <a:ln/>
        </p:spPr>
      </p:sp>
      <p:sp>
        <p:nvSpPr>
          <p:cNvPr id="19" name="Shape 17"/>
          <p:cNvSpPr/>
          <p:nvPr/>
        </p:nvSpPr>
        <p:spPr>
          <a:xfrm>
            <a:off x="671286" y="4263571"/>
            <a:ext cx="181429" cy="181429"/>
          </a:xfrm>
          <a:custGeom>
            <a:avLst/>
            <a:gdLst/>
            <a:ahLst/>
            <a:cxnLst/>
            <a:rect l="l" t="t" r="r" b="b"/>
            <a:pathLst>
              <a:path w="181429" h="181429">
                <a:moveTo>
                  <a:pt x="42522" y="19844"/>
                </a:moveTo>
                <a:cubicBezTo>
                  <a:pt x="42522" y="8894"/>
                  <a:pt x="51417" y="0"/>
                  <a:pt x="62366" y="0"/>
                </a:cubicBezTo>
                <a:lnTo>
                  <a:pt x="70871" y="0"/>
                </a:lnTo>
                <a:cubicBezTo>
                  <a:pt x="77143" y="0"/>
                  <a:pt x="82210" y="5067"/>
                  <a:pt x="82210" y="11339"/>
                </a:cubicBezTo>
                <a:lnTo>
                  <a:pt x="82210" y="170089"/>
                </a:lnTo>
                <a:cubicBezTo>
                  <a:pt x="82210" y="176361"/>
                  <a:pt x="77143" y="181429"/>
                  <a:pt x="70871" y="181429"/>
                </a:cubicBezTo>
                <a:lnTo>
                  <a:pt x="59531" y="181429"/>
                </a:lnTo>
                <a:cubicBezTo>
                  <a:pt x="48972" y="181429"/>
                  <a:pt x="40077" y="174200"/>
                  <a:pt x="37561" y="164420"/>
                </a:cubicBezTo>
                <a:cubicBezTo>
                  <a:pt x="37313" y="164420"/>
                  <a:pt x="37101" y="164420"/>
                  <a:pt x="36853" y="164420"/>
                </a:cubicBezTo>
                <a:cubicBezTo>
                  <a:pt x="21190" y="164420"/>
                  <a:pt x="8504" y="151734"/>
                  <a:pt x="8504" y="136071"/>
                </a:cubicBezTo>
                <a:cubicBezTo>
                  <a:pt x="8504" y="129693"/>
                  <a:pt x="10631" y="123811"/>
                  <a:pt x="14174" y="119063"/>
                </a:cubicBezTo>
                <a:cubicBezTo>
                  <a:pt x="7300" y="113889"/>
                  <a:pt x="2835" y="105668"/>
                  <a:pt x="2835" y="96384"/>
                </a:cubicBezTo>
                <a:cubicBezTo>
                  <a:pt x="2835" y="85434"/>
                  <a:pt x="9071" y="75902"/>
                  <a:pt x="18143" y="71189"/>
                </a:cubicBezTo>
                <a:cubicBezTo>
                  <a:pt x="15627" y="66937"/>
                  <a:pt x="14174" y="61976"/>
                  <a:pt x="14174" y="56696"/>
                </a:cubicBezTo>
                <a:cubicBezTo>
                  <a:pt x="14174" y="41034"/>
                  <a:pt x="26860" y="28348"/>
                  <a:pt x="42522" y="28348"/>
                </a:cubicBezTo>
                <a:lnTo>
                  <a:pt x="42522" y="19844"/>
                </a:lnTo>
                <a:close/>
                <a:moveTo>
                  <a:pt x="138906" y="19844"/>
                </a:moveTo>
                <a:lnTo>
                  <a:pt x="138906" y="28348"/>
                </a:lnTo>
                <a:cubicBezTo>
                  <a:pt x="154569" y="28348"/>
                  <a:pt x="167254" y="41034"/>
                  <a:pt x="167254" y="56696"/>
                </a:cubicBezTo>
                <a:cubicBezTo>
                  <a:pt x="167254" y="62012"/>
                  <a:pt x="165802" y="66973"/>
                  <a:pt x="163286" y="71189"/>
                </a:cubicBezTo>
                <a:cubicBezTo>
                  <a:pt x="172393" y="75902"/>
                  <a:pt x="178594" y="85399"/>
                  <a:pt x="178594" y="96384"/>
                </a:cubicBezTo>
                <a:cubicBezTo>
                  <a:pt x="178594" y="105668"/>
                  <a:pt x="174129" y="113889"/>
                  <a:pt x="167254" y="119063"/>
                </a:cubicBezTo>
                <a:cubicBezTo>
                  <a:pt x="170798" y="123811"/>
                  <a:pt x="172924" y="129693"/>
                  <a:pt x="172924" y="136071"/>
                </a:cubicBezTo>
                <a:cubicBezTo>
                  <a:pt x="172924" y="151734"/>
                  <a:pt x="160238" y="164420"/>
                  <a:pt x="144576" y="164420"/>
                </a:cubicBezTo>
                <a:cubicBezTo>
                  <a:pt x="144328" y="164420"/>
                  <a:pt x="144115" y="164420"/>
                  <a:pt x="143867" y="164420"/>
                </a:cubicBezTo>
                <a:cubicBezTo>
                  <a:pt x="141351" y="174200"/>
                  <a:pt x="132457" y="181429"/>
                  <a:pt x="121897" y="181429"/>
                </a:cubicBezTo>
                <a:lnTo>
                  <a:pt x="110558" y="181429"/>
                </a:lnTo>
                <a:cubicBezTo>
                  <a:pt x="104286" y="181429"/>
                  <a:pt x="99219" y="176361"/>
                  <a:pt x="99219" y="170089"/>
                </a:cubicBezTo>
                <a:lnTo>
                  <a:pt x="99219" y="11339"/>
                </a:lnTo>
                <a:cubicBezTo>
                  <a:pt x="99219" y="5067"/>
                  <a:pt x="104286" y="0"/>
                  <a:pt x="110558" y="0"/>
                </a:cubicBezTo>
                <a:lnTo>
                  <a:pt x="119063" y="0"/>
                </a:lnTo>
                <a:cubicBezTo>
                  <a:pt x="130012" y="0"/>
                  <a:pt x="138906" y="8894"/>
                  <a:pt x="138906" y="19844"/>
                </a:cubicBezTo>
                <a:close/>
              </a:path>
            </a:pathLst>
          </a:custGeom>
          <a:solidFill>
            <a:srgbClr val="FFFFFF"/>
          </a:solidFill>
          <a:ln/>
        </p:spPr>
      </p:sp>
      <p:sp>
        <p:nvSpPr>
          <p:cNvPr id="20" name="Text 18"/>
          <p:cNvSpPr/>
          <p:nvPr/>
        </p:nvSpPr>
        <p:spPr>
          <a:xfrm>
            <a:off x="1088571" y="4227286"/>
            <a:ext cx="1841500"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Explainable Insights</a:t>
            </a:r>
            <a:endParaRPr lang="en-US" sz="1600" dirty="0"/>
          </a:p>
        </p:txBody>
      </p:sp>
      <p:sp>
        <p:nvSpPr>
          <p:cNvPr id="21" name="Text 19"/>
          <p:cNvSpPr/>
          <p:nvPr/>
        </p:nvSpPr>
        <p:spPr>
          <a:xfrm>
            <a:off x="544286" y="4680857"/>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SHAP analysis identified </a:t>
            </a:r>
            <a:pPr>
              <a:lnSpc>
                <a:spcPct val="120000"/>
              </a:lnSpc>
            </a:pPr>
            <a:r>
              <a:rPr lang="en-US" sz="1143" b="1" dirty="0">
                <a:solidFill>
                  <a:srgbClr val="8200DB"/>
                </a:solidFill>
                <a:latin typeface="MiSans" pitchFamily="34" charset="0"/>
                <a:ea typeface="MiSans" pitchFamily="34" charset="-122"/>
                <a:cs typeface="MiSans" pitchFamily="34" charset="-120"/>
              </a:rPr>
              <a:t>OverTime, Monthly Income,</a:t>
            </a:r>
            <a:pPr>
              <a:lnSpc>
                <a:spcPct val="120000"/>
              </a:lnSpc>
            </a:pPr>
            <a:r>
              <a:rPr lang="en-US" sz="1143" dirty="0">
                <a:solidFill>
                  <a:srgbClr val="45556C"/>
                </a:solidFill>
                <a:latin typeface="MiSans" pitchFamily="34" charset="0"/>
                <a:ea typeface="MiSans" pitchFamily="34" charset="-122"/>
                <a:cs typeface="MiSans" pitchFamily="34" charset="-120"/>
              </a:rPr>
              <a:t> and </a:t>
            </a:r>
            <a:pPr>
              <a:lnSpc>
                <a:spcPct val="120000"/>
              </a:lnSpc>
            </a:pPr>
            <a:r>
              <a:rPr lang="en-US" sz="1143" b="1" dirty="0">
                <a:solidFill>
                  <a:srgbClr val="8200DB"/>
                </a:solidFill>
                <a:latin typeface="MiSans" pitchFamily="34" charset="0"/>
                <a:ea typeface="MiSans" pitchFamily="34" charset="-122"/>
                <a:cs typeface="MiSans" pitchFamily="34" charset="-120"/>
              </a:rPr>
              <a:t>Years Since Last Promotion</a:t>
            </a:r>
            <a:pPr>
              <a:lnSpc>
                <a:spcPct val="120000"/>
              </a:lnSpc>
            </a:pPr>
            <a:r>
              <a:rPr lang="en-US" sz="1143" dirty="0">
                <a:solidFill>
                  <a:srgbClr val="45556C"/>
                </a:solidFill>
                <a:latin typeface="MiSans" pitchFamily="34" charset="0"/>
                <a:ea typeface="MiSans" pitchFamily="34" charset="-122"/>
                <a:cs typeface="MiSans" pitchFamily="34" charset="-120"/>
              </a:rPr>
              <a:t> as top attrition predictors.</a:t>
            </a:r>
            <a:endParaRPr lang="en-US" sz="1600" dirty="0"/>
          </a:p>
        </p:txBody>
      </p:sp>
      <p:sp>
        <p:nvSpPr>
          <p:cNvPr id="22" name="Shape 20"/>
          <p:cNvSpPr/>
          <p:nvPr/>
        </p:nvSpPr>
        <p:spPr>
          <a:xfrm>
            <a:off x="6204857" y="1233714"/>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FFFBEB"/>
              </a:gs>
              <a:gs pos="100000">
                <a:srgbClr val="FFF7ED"/>
              </a:gs>
            </a:gsLst>
            <a:lin ang="2700000" scaled="1"/>
          </a:gradFill>
          <a:ln/>
        </p:spPr>
      </p:sp>
      <p:sp>
        <p:nvSpPr>
          <p:cNvPr id="23" name="Shape 21"/>
          <p:cNvSpPr/>
          <p:nvPr/>
        </p:nvSpPr>
        <p:spPr>
          <a:xfrm>
            <a:off x="6204857" y="1233714"/>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E17100"/>
          </a:solidFill>
          <a:ln/>
        </p:spPr>
      </p:sp>
      <p:sp>
        <p:nvSpPr>
          <p:cNvPr id="24" name="Shape 22"/>
          <p:cNvSpPr/>
          <p:nvPr/>
        </p:nvSpPr>
        <p:spPr>
          <a:xfrm>
            <a:off x="6368143" y="1378857"/>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FE9A00"/>
              </a:gs>
              <a:gs pos="100000">
                <a:srgbClr val="F54900"/>
              </a:gs>
            </a:gsLst>
            <a:lin ang="2700000" scaled="1"/>
          </a:gradFill>
          <a:ln/>
        </p:spPr>
      </p:sp>
      <p:sp>
        <p:nvSpPr>
          <p:cNvPr id="25" name="Shape 23"/>
          <p:cNvSpPr/>
          <p:nvPr/>
        </p:nvSpPr>
        <p:spPr>
          <a:xfrm>
            <a:off x="6495143" y="1505857"/>
            <a:ext cx="181429" cy="181429"/>
          </a:xfrm>
          <a:custGeom>
            <a:avLst/>
            <a:gdLst/>
            <a:ahLst/>
            <a:cxnLst/>
            <a:rect l="l" t="t" r="r" b="b"/>
            <a:pathLst>
              <a:path w="181429" h="181429">
                <a:moveTo>
                  <a:pt x="22679" y="11339"/>
                </a:moveTo>
                <a:cubicBezTo>
                  <a:pt x="10170" y="11339"/>
                  <a:pt x="0" y="21509"/>
                  <a:pt x="0" y="34018"/>
                </a:cubicBezTo>
                <a:lnTo>
                  <a:pt x="0" y="124732"/>
                </a:lnTo>
                <a:cubicBezTo>
                  <a:pt x="0" y="137241"/>
                  <a:pt x="10170" y="147411"/>
                  <a:pt x="22679" y="147411"/>
                </a:cubicBezTo>
                <a:lnTo>
                  <a:pt x="73705" y="147411"/>
                </a:lnTo>
                <a:lnTo>
                  <a:pt x="68036" y="164420"/>
                </a:lnTo>
                <a:lnTo>
                  <a:pt x="42522" y="164420"/>
                </a:lnTo>
                <a:cubicBezTo>
                  <a:pt x="37809" y="164420"/>
                  <a:pt x="34018" y="168211"/>
                  <a:pt x="34018" y="172924"/>
                </a:cubicBezTo>
                <a:cubicBezTo>
                  <a:pt x="34018" y="177637"/>
                  <a:pt x="37809" y="181429"/>
                  <a:pt x="42522" y="181429"/>
                </a:cubicBezTo>
                <a:lnTo>
                  <a:pt x="138906" y="181429"/>
                </a:lnTo>
                <a:cubicBezTo>
                  <a:pt x="143619" y="181429"/>
                  <a:pt x="147411" y="177637"/>
                  <a:pt x="147411" y="172924"/>
                </a:cubicBezTo>
                <a:cubicBezTo>
                  <a:pt x="147411" y="168211"/>
                  <a:pt x="143619" y="164420"/>
                  <a:pt x="138906" y="164420"/>
                </a:cubicBezTo>
                <a:lnTo>
                  <a:pt x="113393" y="164420"/>
                </a:lnTo>
                <a:lnTo>
                  <a:pt x="107723" y="147411"/>
                </a:lnTo>
                <a:lnTo>
                  <a:pt x="158750" y="147411"/>
                </a:lnTo>
                <a:cubicBezTo>
                  <a:pt x="171259" y="147411"/>
                  <a:pt x="181429" y="137241"/>
                  <a:pt x="181429" y="124732"/>
                </a:cubicBezTo>
                <a:lnTo>
                  <a:pt x="181429" y="34018"/>
                </a:lnTo>
                <a:cubicBezTo>
                  <a:pt x="181429" y="21509"/>
                  <a:pt x="171259" y="11339"/>
                  <a:pt x="158750" y="11339"/>
                </a:cubicBezTo>
                <a:lnTo>
                  <a:pt x="22679" y="11339"/>
                </a:lnTo>
                <a:close/>
                <a:moveTo>
                  <a:pt x="34018" y="34018"/>
                </a:moveTo>
                <a:lnTo>
                  <a:pt x="147411" y="34018"/>
                </a:lnTo>
                <a:cubicBezTo>
                  <a:pt x="153683" y="34018"/>
                  <a:pt x="158750" y="39085"/>
                  <a:pt x="158750" y="45357"/>
                </a:cubicBezTo>
                <a:lnTo>
                  <a:pt x="158750" y="102054"/>
                </a:lnTo>
                <a:cubicBezTo>
                  <a:pt x="158750" y="108326"/>
                  <a:pt x="153683" y="113393"/>
                  <a:pt x="147411" y="113393"/>
                </a:cubicBezTo>
                <a:lnTo>
                  <a:pt x="34018" y="113393"/>
                </a:lnTo>
                <a:cubicBezTo>
                  <a:pt x="27746" y="113393"/>
                  <a:pt x="22679" y="108326"/>
                  <a:pt x="22679" y="102054"/>
                </a:cubicBezTo>
                <a:lnTo>
                  <a:pt x="22679" y="45357"/>
                </a:lnTo>
                <a:cubicBezTo>
                  <a:pt x="22679" y="39085"/>
                  <a:pt x="27746" y="34018"/>
                  <a:pt x="34018" y="34018"/>
                </a:cubicBezTo>
                <a:close/>
              </a:path>
            </a:pathLst>
          </a:custGeom>
          <a:solidFill>
            <a:srgbClr val="FFFFFF"/>
          </a:solidFill>
          <a:ln/>
        </p:spPr>
      </p:sp>
      <p:sp>
        <p:nvSpPr>
          <p:cNvPr id="26" name="Text 24"/>
          <p:cNvSpPr/>
          <p:nvPr/>
        </p:nvSpPr>
        <p:spPr>
          <a:xfrm>
            <a:off x="6912429" y="1469571"/>
            <a:ext cx="1841500"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Practical Dashboard</a:t>
            </a:r>
            <a:endParaRPr lang="en-US" sz="1600" dirty="0"/>
          </a:p>
        </p:txBody>
      </p:sp>
      <p:sp>
        <p:nvSpPr>
          <p:cNvPr id="27" name="Text 25"/>
          <p:cNvSpPr/>
          <p:nvPr/>
        </p:nvSpPr>
        <p:spPr>
          <a:xfrm>
            <a:off x="6368143" y="1923143"/>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An interactive </a:t>
            </a:r>
            <a:pPr>
              <a:lnSpc>
                <a:spcPct val="120000"/>
              </a:lnSpc>
            </a:pPr>
            <a:r>
              <a:rPr lang="en-US" sz="1143" b="1" dirty="0">
                <a:solidFill>
                  <a:srgbClr val="BB4D00"/>
                </a:solidFill>
                <a:latin typeface="MiSans" pitchFamily="34" charset="0"/>
                <a:ea typeface="MiSans" pitchFamily="34" charset="-122"/>
                <a:cs typeface="MiSans" pitchFamily="34" charset="-120"/>
              </a:rPr>
              <a:t>Streamlit dashboard</a:t>
            </a:r>
            <a:pPr>
              <a:lnSpc>
                <a:spcPct val="120000"/>
              </a:lnSpc>
            </a:pPr>
            <a:r>
              <a:rPr lang="en-US" sz="1143" dirty="0">
                <a:solidFill>
                  <a:srgbClr val="45556C"/>
                </a:solidFill>
                <a:latin typeface="MiSans" pitchFamily="34" charset="0"/>
                <a:ea typeface="MiSans" pitchFamily="34" charset="-122"/>
                <a:cs typeface="MiSans" pitchFamily="34" charset="-120"/>
              </a:rPr>
              <a:t> was developed to enable HR professionals to visualize predictions and explore insights.</a:t>
            </a:r>
            <a:endParaRPr lang="en-US" sz="1600" dirty="0"/>
          </a:p>
        </p:txBody>
      </p:sp>
      <p:sp>
        <p:nvSpPr>
          <p:cNvPr id="28" name="Shape 26"/>
          <p:cNvSpPr/>
          <p:nvPr/>
        </p:nvSpPr>
        <p:spPr>
          <a:xfrm>
            <a:off x="6204857" y="2612571"/>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ECFEFF"/>
              </a:gs>
              <a:gs pos="100000">
                <a:srgbClr val="EFF6FF"/>
              </a:gs>
            </a:gsLst>
            <a:lin ang="2700000" scaled="1"/>
          </a:gradFill>
          <a:ln/>
        </p:spPr>
      </p:sp>
      <p:sp>
        <p:nvSpPr>
          <p:cNvPr id="29" name="Shape 27"/>
          <p:cNvSpPr/>
          <p:nvPr/>
        </p:nvSpPr>
        <p:spPr>
          <a:xfrm>
            <a:off x="6204857" y="2612571"/>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0092B8"/>
          </a:solidFill>
          <a:ln/>
        </p:spPr>
      </p:sp>
      <p:sp>
        <p:nvSpPr>
          <p:cNvPr id="30" name="Shape 28"/>
          <p:cNvSpPr/>
          <p:nvPr/>
        </p:nvSpPr>
        <p:spPr>
          <a:xfrm>
            <a:off x="6368143" y="2757714"/>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00B8DB"/>
              </a:gs>
              <a:gs pos="100000">
                <a:srgbClr val="155DFC"/>
              </a:gs>
            </a:gsLst>
            <a:lin ang="2700000" scaled="1"/>
          </a:gradFill>
          <a:ln/>
        </p:spPr>
      </p:sp>
      <p:sp>
        <p:nvSpPr>
          <p:cNvPr id="31" name="Shape 29"/>
          <p:cNvSpPr/>
          <p:nvPr/>
        </p:nvSpPr>
        <p:spPr>
          <a:xfrm>
            <a:off x="6517821" y="2884714"/>
            <a:ext cx="136071" cy="181429"/>
          </a:xfrm>
          <a:custGeom>
            <a:avLst/>
            <a:gdLst/>
            <a:ahLst/>
            <a:cxnLst/>
            <a:rect l="l" t="t" r="r" b="b"/>
            <a:pathLst>
              <a:path w="136071" h="181429">
                <a:moveTo>
                  <a:pt x="103790" y="136071"/>
                </a:moveTo>
                <a:cubicBezTo>
                  <a:pt x="106377" y="128169"/>
                  <a:pt x="111550" y="121011"/>
                  <a:pt x="117397" y="114846"/>
                </a:cubicBezTo>
                <a:cubicBezTo>
                  <a:pt x="128984" y="102656"/>
                  <a:pt x="136071" y="86179"/>
                  <a:pt x="136071" y="68036"/>
                </a:cubicBezTo>
                <a:cubicBezTo>
                  <a:pt x="136071" y="30474"/>
                  <a:pt x="105597" y="0"/>
                  <a:pt x="68036" y="0"/>
                </a:cubicBezTo>
                <a:cubicBezTo>
                  <a:pt x="30474" y="0"/>
                  <a:pt x="0" y="30474"/>
                  <a:pt x="0" y="68036"/>
                </a:cubicBezTo>
                <a:cubicBezTo>
                  <a:pt x="0" y="86179"/>
                  <a:pt x="7087" y="102656"/>
                  <a:pt x="18674" y="114846"/>
                </a:cubicBezTo>
                <a:cubicBezTo>
                  <a:pt x="24521" y="121011"/>
                  <a:pt x="29730" y="128169"/>
                  <a:pt x="32282" y="136071"/>
                </a:cubicBezTo>
                <a:lnTo>
                  <a:pt x="103754" y="136071"/>
                </a:lnTo>
                <a:close/>
                <a:moveTo>
                  <a:pt x="102054" y="153080"/>
                </a:moveTo>
                <a:lnTo>
                  <a:pt x="34018" y="153080"/>
                </a:lnTo>
                <a:lnTo>
                  <a:pt x="34018" y="158750"/>
                </a:lnTo>
                <a:cubicBezTo>
                  <a:pt x="34018" y="174412"/>
                  <a:pt x="46704" y="187098"/>
                  <a:pt x="62366" y="187098"/>
                </a:cubicBezTo>
                <a:lnTo>
                  <a:pt x="73705" y="187098"/>
                </a:lnTo>
                <a:cubicBezTo>
                  <a:pt x="89368" y="187098"/>
                  <a:pt x="102054" y="174412"/>
                  <a:pt x="102054" y="158750"/>
                </a:cubicBezTo>
                <a:lnTo>
                  <a:pt x="102054" y="153080"/>
                </a:lnTo>
                <a:close/>
                <a:moveTo>
                  <a:pt x="65201" y="39688"/>
                </a:moveTo>
                <a:cubicBezTo>
                  <a:pt x="51098" y="39688"/>
                  <a:pt x="39688" y="51098"/>
                  <a:pt x="39688" y="65201"/>
                </a:cubicBezTo>
                <a:cubicBezTo>
                  <a:pt x="39688" y="69914"/>
                  <a:pt x="35896" y="73705"/>
                  <a:pt x="31183" y="73705"/>
                </a:cubicBezTo>
                <a:cubicBezTo>
                  <a:pt x="26470" y="73705"/>
                  <a:pt x="22679" y="69914"/>
                  <a:pt x="22679" y="65201"/>
                </a:cubicBezTo>
                <a:cubicBezTo>
                  <a:pt x="22679" y="41707"/>
                  <a:pt x="41707" y="22679"/>
                  <a:pt x="65201" y="22679"/>
                </a:cubicBezTo>
                <a:cubicBezTo>
                  <a:pt x="69914" y="22679"/>
                  <a:pt x="73705" y="26470"/>
                  <a:pt x="73705" y="31183"/>
                </a:cubicBezTo>
                <a:cubicBezTo>
                  <a:pt x="73705" y="35896"/>
                  <a:pt x="69914" y="39688"/>
                  <a:pt x="65201" y="39688"/>
                </a:cubicBezTo>
                <a:close/>
              </a:path>
            </a:pathLst>
          </a:custGeom>
          <a:solidFill>
            <a:srgbClr val="FFFFFF"/>
          </a:solidFill>
          <a:ln/>
        </p:spPr>
      </p:sp>
      <p:sp>
        <p:nvSpPr>
          <p:cNvPr id="32" name="Text 30"/>
          <p:cNvSpPr/>
          <p:nvPr/>
        </p:nvSpPr>
        <p:spPr>
          <a:xfrm>
            <a:off x="6912429" y="2848429"/>
            <a:ext cx="2694214"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Actionable Recommendations</a:t>
            </a:r>
            <a:endParaRPr lang="en-US" sz="1600" dirty="0"/>
          </a:p>
        </p:txBody>
      </p:sp>
      <p:sp>
        <p:nvSpPr>
          <p:cNvPr id="33" name="Text 31"/>
          <p:cNvSpPr/>
          <p:nvPr/>
        </p:nvSpPr>
        <p:spPr>
          <a:xfrm>
            <a:off x="6368143" y="3302000"/>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Specific recommendations for HR managers to implement </a:t>
            </a:r>
            <a:pPr>
              <a:lnSpc>
                <a:spcPct val="120000"/>
              </a:lnSpc>
            </a:pPr>
            <a:r>
              <a:rPr lang="en-US" sz="1143" b="1" dirty="0">
                <a:solidFill>
                  <a:srgbClr val="007595"/>
                </a:solidFill>
                <a:latin typeface="MiSans" pitchFamily="34" charset="0"/>
                <a:ea typeface="MiSans" pitchFamily="34" charset="-122"/>
                <a:cs typeface="MiSans" pitchFamily="34" charset="-120"/>
              </a:rPr>
              <a:t>targeted retention strategies</a:t>
            </a:r>
            <a:pPr>
              <a:lnSpc>
                <a:spcPct val="120000"/>
              </a:lnSpc>
            </a:pPr>
            <a:r>
              <a:rPr lang="en-US" sz="1143" dirty="0">
                <a:solidFill>
                  <a:srgbClr val="45556C"/>
                </a:solidFill>
                <a:latin typeface="MiSans" pitchFamily="34" charset="0"/>
                <a:ea typeface="MiSans" pitchFamily="34" charset="-122"/>
                <a:cs typeface="MiSans" pitchFamily="34" charset="-120"/>
              </a:rPr>
              <a:t> based on identified attrition drivers.</a:t>
            </a:r>
            <a:endParaRPr lang="en-US" sz="1600" dirty="0"/>
          </a:p>
        </p:txBody>
      </p:sp>
      <p:sp>
        <p:nvSpPr>
          <p:cNvPr id="34" name="Shape 32"/>
          <p:cNvSpPr/>
          <p:nvPr/>
        </p:nvSpPr>
        <p:spPr>
          <a:xfrm>
            <a:off x="6204857" y="3991429"/>
            <a:ext cx="5624286" cy="1270000"/>
          </a:xfrm>
          <a:custGeom>
            <a:avLst/>
            <a:gdLst/>
            <a:ahLst/>
            <a:cxnLst/>
            <a:rect l="l" t="t" r="r" b="b"/>
            <a:pathLst>
              <a:path w="5624286" h="1270000">
                <a:moveTo>
                  <a:pt x="36286" y="0"/>
                </a:moveTo>
                <a:lnTo>
                  <a:pt x="5515434" y="0"/>
                </a:lnTo>
                <a:cubicBezTo>
                  <a:pt x="5575551" y="0"/>
                  <a:pt x="5624286" y="48735"/>
                  <a:pt x="5624286" y="108852"/>
                </a:cubicBezTo>
                <a:lnTo>
                  <a:pt x="5624286" y="1161148"/>
                </a:lnTo>
                <a:cubicBezTo>
                  <a:pt x="5624286" y="1221265"/>
                  <a:pt x="5575551" y="1270000"/>
                  <a:pt x="5515434" y="1270000"/>
                </a:cubicBezTo>
                <a:lnTo>
                  <a:pt x="36286" y="1270000"/>
                </a:lnTo>
                <a:cubicBezTo>
                  <a:pt x="16246" y="1270000"/>
                  <a:pt x="0" y="1253754"/>
                  <a:pt x="0" y="1233714"/>
                </a:cubicBezTo>
                <a:lnTo>
                  <a:pt x="0" y="36286"/>
                </a:lnTo>
                <a:cubicBezTo>
                  <a:pt x="0" y="16259"/>
                  <a:pt x="16259" y="0"/>
                  <a:pt x="36286" y="0"/>
                </a:cubicBezTo>
                <a:close/>
              </a:path>
            </a:pathLst>
          </a:custGeom>
          <a:gradFill rotWithShape="1" flip="none">
            <a:gsLst>
              <a:gs pos="0">
                <a:srgbClr val="FFF1F2"/>
              </a:gs>
              <a:gs pos="100000">
                <a:srgbClr val="FEF2F2"/>
              </a:gs>
            </a:gsLst>
            <a:lin ang="2700000" scaled="1"/>
          </a:gradFill>
          <a:ln/>
        </p:spPr>
      </p:sp>
      <p:sp>
        <p:nvSpPr>
          <p:cNvPr id="35" name="Shape 33"/>
          <p:cNvSpPr/>
          <p:nvPr/>
        </p:nvSpPr>
        <p:spPr>
          <a:xfrm>
            <a:off x="6204857" y="3991429"/>
            <a:ext cx="36286" cy="1270000"/>
          </a:xfrm>
          <a:custGeom>
            <a:avLst/>
            <a:gdLst/>
            <a:ahLst/>
            <a:cxnLst/>
            <a:rect l="l" t="t" r="r" b="b"/>
            <a:pathLst>
              <a:path w="36286" h="1270000">
                <a:moveTo>
                  <a:pt x="36286" y="0"/>
                </a:moveTo>
                <a:lnTo>
                  <a:pt x="36286" y="0"/>
                </a:lnTo>
                <a:lnTo>
                  <a:pt x="36286" y="1270000"/>
                </a:lnTo>
                <a:lnTo>
                  <a:pt x="36286" y="1270000"/>
                </a:lnTo>
                <a:cubicBezTo>
                  <a:pt x="16246" y="1270000"/>
                  <a:pt x="0" y="1253754"/>
                  <a:pt x="0" y="1233714"/>
                </a:cubicBezTo>
                <a:lnTo>
                  <a:pt x="0" y="36286"/>
                </a:lnTo>
                <a:cubicBezTo>
                  <a:pt x="0" y="16259"/>
                  <a:pt x="16259" y="0"/>
                  <a:pt x="36286" y="0"/>
                </a:cubicBezTo>
                <a:close/>
              </a:path>
            </a:pathLst>
          </a:custGeom>
          <a:solidFill>
            <a:srgbClr val="EC003F"/>
          </a:solidFill>
          <a:ln/>
        </p:spPr>
      </p:sp>
      <p:sp>
        <p:nvSpPr>
          <p:cNvPr id="36" name="Shape 34"/>
          <p:cNvSpPr/>
          <p:nvPr/>
        </p:nvSpPr>
        <p:spPr>
          <a:xfrm>
            <a:off x="6368143" y="4136571"/>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rotWithShape="1" flip="none">
            <a:gsLst>
              <a:gs pos="0">
                <a:srgbClr val="FF2056"/>
              </a:gs>
              <a:gs pos="100000">
                <a:srgbClr val="E7000B"/>
              </a:gs>
            </a:gsLst>
            <a:lin ang="2700000" scaled="1"/>
          </a:gradFill>
          <a:ln/>
        </p:spPr>
      </p:sp>
      <p:sp>
        <p:nvSpPr>
          <p:cNvPr id="37" name="Shape 35"/>
          <p:cNvSpPr/>
          <p:nvPr/>
        </p:nvSpPr>
        <p:spPr>
          <a:xfrm>
            <a:off x="6483804" y="4263571"/>
            <a:ext cx="204107" cy="181429"/>
          </a:xfrm>
          <a:custGeom>
            <a:avLst/>
            <a:gdLst/>
            <a:ahLst/>
            <a:cxnLst/>
            <a:rect l="l" t="t" r="r" b="b"/>
            <a:pathLst>
              <a:path w="204107" h="181429">
                <a:moveTo>
                  <a:pt x="17009" y="69382"/>
                </a:moveTo>
                <a:lnTo>
                  <a:pt x="91140" y="99892"/>
                </a:lnTo>
                <a:cubicBezTo>
                  <a:pt x="94612" y="101309"/>
                  <a:pt x="98297" y="102054"/>
                  <a:pt x="102054" y="102054"/>
                </a:cubicBezTo>
                <a:cubicBezTo>
                  <a:pt x="105810" y="102054"/>
                  <a:pt x="109495" y="101309"/>
                  <a:pt x="112968" y="99892"/>
                </a:cubicBezTo>
                <a:lnTo>
                  <a:pt x="198863" y="64528"/>
                </a:lnTo>
                <a:cubicBezTo>
                  <a:pt x="202052" y="63217"/>
                  <a:pt x="204107" y="60134"/>
                  <a:pt x="204107" y="56696"/>
                </a:cubicBezTo>
                <a:cubicBezTo>
                  <a:pt x="204107" y="53259"/>
                  <a:pt x="202052" y="50176"/>
                  <a:pt x="198863" y="48865"/>
                </a:cubicBezTo>
                <a:lnTo>
                  <a:pt x="112968" y="13501"/>
                </a:lnTo>
                <a:cubicBezTo>
                  <a:pt x="109495" y="12083"/>
                  <a:pt x="105810" y="11339"/>
                  <a:pt x="102054" y="11339"/>
                </a:cubicBezTo>
                <a:cubicBezTo>
                  <a:pt x="98297" y="11339"/>
                  <a:pt x="94612" y="12083"/>
                  <a:pt x="91140" y="13501"/>
                </a:cubicBezTo>
                <a:lnTo>
                  <a:pt x="5244" y="48865"/>
                </a:lnTo>
                <a:cubicBezTo>
                  <a:pt x="2055" y="50176"/>
                  <a:pt x="0" y="53259"/>
                  <a:pt x="0" y="56696"/>
                </a:cubicBezTo>
                <a:lnTo>
                  <a:pt x="0" y="161585"/>
                </a:lnTo>
                <a:cubicBezTo>
                  <a:pt x="0" y="166298"/>
                  <a:pt x="3792" y="170089"/>
                  <a:pt x="8504" y="170089"/>
                </a:cubicBezTo>
                <a:cubicBezTo>
                  <a:pt x="13217" y="170089"/>
                  <a:pt x="17009" y="166298"/>
                  <a:pt x="17009" y="161585"/>
                </a:cubicBezTo>
                <a:lnTo>
                  <a:pt x="17009" y="69382"/>
                </a:lnTo>
                <a:close/>
                <a:moveTo>
                  <a:pt x="34018" y="94789"/>
                </a:moveTo>
                <a:lnTo>
                  <a:pt x="34018" y="136071"/>
                </a:lnTo>
                <a:cubicBezTo>
                  <a:pt x="34018" y="154852"/>
                  <a:pt x="64492" y="170089"/>
                  <a:pt x="102054" y="170089"/>
                </a:cubicBezTo>
                <a:cubicBezTo>
                  <a:pt x="139615" y="170089"/>
                  <a:pt x="170089" y="154852"/>
                  <a:pt x="170089" y="136071"/>
                </a:cubicBezTo>
                <a:lnTo>
                  <a:pt x="170089" y="94754"/>
                </a:lnTo>
                <a:lnTo>
                  <a:pt x="119452" y="115625"/>
                </a:lnTo>
                <a:cubicBezTo>
                  <a:pt x="113924" y="117893"/>
                  <a:pt x="108042" y="119062"/>
                  <a:pt x="102054" y="119062"/>
                </a:cubicBezTo>
                <a:cubicBezTo>
                  <a:pt x="96065" y="119062"/>
                  <a:pt x="90183" y="117893"/>
                  <a:pt x="84655" y="115625"/>
                </a:cubicBezTo>
                <a:lnTo>
                  <a:pt x="34018" y="94754"/>
                </a:lnTo>
                <a:close/>
              </a:path>
            </a:pathLst>
          </a:custGeom>
          <a:solidFill>
            <a:srgbClr val="FFFFFF"/>
          </a:solidFill>
          <a:ln/>
        </p:spPr>
      </p:sp>
      <p:sp>
        <p:nvSpPr>
          <p:cNvPr id="38" name="Text 36"/>
          <p:cNvSpPr/>
          <p:nvPr/>
        </p:nvSpPr>
        <p:spPr>
          <a:xfrm>
            <a:off x="6912429" y="4227286"/>
            <a:ext cx="2086429"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Academic Contribution</a:t>
            </a:r>
            <a:endParaRPr lang="en-US" sz="1600" dirty="0"/>
          </a:p>
        </p:txBody>
      </p:sp>
      <p:sp>
        <p:nvSpPr>
          <p:cNvPr id="39" name="Text 37"/>
          <p:cNvSpPr/>
          <p:nvPr/>
        </p:nvSpPr>
        <p:spPr>
          <a:xfrm>
            <a:off x="6368143" y="4680857"/>
            <a:ext cx="5388429" cy="435429"/>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Demonstrated practical application of </a:t>
            </a:r>
            <a:pPr>
              <a:lnSpc>
                <a:spcPct val="120000"/>
              </a:lnSpc>
            </a:pPr>
            <a:r>
              <a:rPr lang="en-US" sz="1143" b="1" dirty="0">
                <a:solidFill>
                  <a:srgbClr val="C70036"/>
                </a:solidFill>
                <a:latin typeface="MiSans" pitchFamily="34" charset="0"/>
                <a:ea typeface="MiSans" pitchFamily="34" charset="-122"/>
                <a:cs typeface="MiSans" pitchFamily="34" charset="-120"/>
              </a:rPr>
              <a:t>classification, ensemble methods, and explainable AI</a:t>
            </a:r>
            <a:pPr>
              <a:lnSpc>
                <a:spcPct val="120000"/>
              </a:lnSpc>
            </a:pPr>
            <a:r>
              <a:rPr lang="en-US" sz="1143" dirty="0">
                <a:solidFill>
                  <a:srgbClr val="45556C"/>
                </a:solidFill>
                <a:latin typeface="MiSans" pitchFamily="34" charset="0"/>
                <a:ea typeface="MiSans" pitchFamily="34" charset="-122"/>
                <a:cs typeface="MiSans" pitchFamily="34" charset="-120"/>
              </a:rPr>
              <a:t> concepts.</a:t>
            </a:r>
            <a:endParaRPr lang="en-US" sz="1600" dirty="0"/>
          </a:p>
        </p:txBody>
      </p:sp>
      <p:sp>
        <p:nvSpPr>
          <p:cNvPr id="40" name="Shape 38"/>
          <p:cNvSpPr/>
          <p:nvPr/>
        </p:nvSpPr>
        <p:spPr>
          <a:xfrm>
            <a:off x="371929" y="5415643"/>
            <a:ext cx="11448143" cy="852714"/>
          </a:xfrm>
          <a:custGeom>
            <a:avLst/>
            <a:gdLst/>
            <a:ahLst/>
            <a:cxnLst/>
            <a:rect l="l" t="t" r="r" b="b"/>
            <a:pathLst>
              <a:path w="11448143" h="852714">
                <a:moveTo>
                  <a:pt x="108858" y="0"/>
                </a:moveTo>
                <a:lnTo>
                  <a:pt x="11339285" y="0"/>
                </a:lnTo>
                <a:cubicBezTo>
                  <a:pt x="11399406" y="0"/>
                  <a:pt x="11448143" y="48737"/>
                  <a:pt x="11448143" y="108858"/>
                </a:cubicBezTo>
                <a:lnTo>
                  <a:pt x="11448143" y="743857"/>
                </a:lnTo>
                <a:cubicBezTo>
                  <a:pt x="11448143" y="803977"/>
                  <a:pt x="11399406" y="852714"/>
                  <a:pt x="11339285" y="852714"/>
                </a:cubicBezTo>
                <a:lnTo>
                  <a:pt x="108858" y="852714"/>
                </a:lnTo>
                <a:cubicBezTo>
                  <a:pt x="48777" y="852714"/>
                  <a:pt x="0" y="803937"/>
                  <a:pt x="0" y="743857"/>
                </a:cubicBezTo>
                <a:lnTo>
                  <a:pt x="0" y="108858"/>
                </a:lnTo>
                <a:cubicBezTo>
                  <a:pt x="0" y="48777"/>
                  <a:pt x="48777" y="0"/>
                  <a:pt x="108858" y="0"/>
                </a:cubicBezTo>
                <a:close/>
              </a:path>
            </a:pathLst>
          </a:custGeom>
          <a:gradFill rotWithShape="1" flip="none">
            <a:gsLst>
              <a:gs pos="0">
                <a:srgbClr val="ECFDF5"/>
              </a:gs>
              <a:gs pos="100000">
                <a:srgbClr val="F0FDFA"/>
              </a:gs>
            </a:gsLst>
            <a:lin ang="0" scaled="1"/>
          </a:gradFill>
          <a:ln w="25400">
            <a:solidFill>
              <a:srgbClr val="5EE9B5"/>
            </a:solidFill>
            <a:prstDash val="solid"/>
          </a:ln>
        </p:spPr>
      </p:sp>
      <p:sp>
        <p:nvSpPr>
          <p:cNvPr id="41" name="Shape 39"/>
          <p:cNvSpPr/>
          <p:nvPr/>
        </p:nvSpPr>
        <p:spPr>
          <a:xfrm>
            <a:off x="596446" y="5705929"/>
            <a:ext cx="204107" cy="272143"/>
          </a:xfrm>
          <a:custGeom>
            <a:avLst/>
            <a:gdLst/>
            <a:ahLst/>
            <a:cxnLst/>
            <a:rect l="l" t="t" r="r" b="b"/>
            <a:pathLst>
              <a:path w="204107" h="272143">
                <a:moveTo>
                  <a:pt x="132829" y="35506"/>
                </a:moveTo>
                <a:cubicBezTo>
                  <a:pt x="138357" y="27905"/>
                  <a:pt x="136656" y="17275"/>
                  <a:pt x="129055" y="11747"/>
                </a:cubicBezTo>
                <a:cubicBezTo>
                  <a:pt x="121454" y="6219"/>
                  <a:pt x="110824" y="7920"/>
                  <a:pt x="105296" y="15521"/>
                </a:cubicBezTo>
                <a:lnTo>
                  <a:pt x="48954" y="92964"/>
                </a:lnTo>
                <a:lnTo>
                  <a:pt x="29021" y="73032"/>
                </a:lnTo>
                <a:cubicBezTo>
                  <a:pt x="22377" y="66388"/>
                  <a:pt x="11587" y="66388"/>
                  <a:pt x="4943" y="73032"/>
                </a:cubicBezTo>
                <a:cubicBezTo>
                  <a:pt x="-1701" y="79676"/>
                  <a:pt x="-1701" y="90466"/>
                  <a:pt x="4943" y="97110"/>
                </a:cubicBezTo>
                <a:lnTo>
                  <a:pt x="38961" y="131128"/>
                </a:lnTo>
                <a:cubicBezTo>
                  <a:pt x="42469" y="134636"/>
                  <a:pt x="47359" y="136443"/>
                  <a:pt x="52302" y="136071"/>
                </a:cubicBezTo>
                <a:cubicBezTo>
                  <a:pt x="57246" y="135699"/>
                  <a:pt x="61817" y="133148"/>
                  <a:pt x="64740" y="129108"/>
                </a:cubicBezTo>
                <a:lnTo>
                  <a:pt x="132776" y="35559"/>
                </a:lnTo>
                <a:close/>
                <a:moveTo>
                  <a:pt x="200865" y="107794"/>
                </a:moveTo>
                <a:cubicBezTo>
                  <a:pt x="206393" y="100193"/>
                  <a:pt x="204692" y="89563"/>
                  <a:pt x="197091" y="84035"/>
                </a:cubicBezTo>
                <a:cubicBezTo>
                  <a:pt x="189490" y="78507"/>
                  <a:pt x="178860" y="80208"/>
                  <a:pt x="173332" y="87809"/>
                </a:cubicBezTo>
                <a:lnTo>
                  <a:pt x="82972" y="212027"/>
                </a:lnTo>
                <a:lnTo>
                  <a:pt x="46030" y="175086"/>
                </a:lnTo>
                <a:cubicBezTo>
                  <a:pt x="39386" y="168442"/>
                  <a:pt x="28596" y="168442"/>
                  <a:pt x="21952" y="175086"/>
                </a:cubicBezTo>
                <a:cubicBezTo>
                  <a:pt x="15308" y="181730"/>
                  <a:pt x="15308" y="192520"/>
                  <a:pt x="21952" y="199164"/>
                </a:cubicBezTo>
                <a:lnTo>
                  <a:pt x="72979" y="250191"/>
                </a:lnTo>
                <a:cubicBezTo>
                  <a:pt x="76487" y="253699"/>
                  <a:pt x="81377" y="255506"/>
                  <a:pt x="86320" y="255134"/>
                </a:cubicBezTo>
                <a:cubicBezTo>
                  <a:pt x="91264" y="254762"/>
                  <a:pt x="95835" y="252211"/>
                  <a:pt x="98758" y="248171"/>
                </a:cubicBezTo>
                <a:lnTo>
                  <a:pt x="200812" y="107847"/>
                </a:lnTo>
                <a:close/>
              </a:path>
            </a:pathLst>
          </a:custGeom>
          <a:solidFill>
            <a:srgbClr val="009966"/>
          </a:solidFill>
          <a:ln/>
        </p:spPr>
      </p:sp>
      <p:sp>
        <p:nvSpPr>
          <p:cNvPr id="42" name="Text 40"/>
          <p:cNvSpPr/>
          <p:nvPr/>
        </p:nvSpPr>
        <p:spPr>
          <a:xfrm>
            <a:off x="1011464" y="5569857"/>
            <a:ext cx="10595429" cy="254000"/>
          </a:xfrm>
          <a:prstGeom prst="rect">
            <a:avLst/>
          </a:prstGeom>
          <a:noFill/>
          <a:ln/>
        </p:spPr>
        <p:txBody>
          <a:bodyPr wrap="square" lIns="0" tIns="0" rIns="0" bIns="0" rtlCol="0" anchor="ctr"/>
          <a:lstStyle/>
          <a:p>
            <a:pPr>
              <a:lnSpc>
                <a:spcPct val="120000"/>
              </a:lnSpc>
            </a:pPr>
            <a:r>
              <a:rPr lang="en-US" sz="1429" b="1" dirty="0">
                <a:solidFill>
                  <a:srgbClr val="1D293D"/>
                </a:solidFill>
                <a:latin typeface="Noto Sans SC" pitchFamily="34" charset="0"/>
                <a:ea typeface="Noto Sans SC" pitchFamily="34" charset="-122"/>
                <a:cs typeface="Noto Sans SC" pitchFamily="34" charset="-120"/>
              </a:rPr>
              <a:t>Achievement of Objectives</a:t>
            </a:r>
            <a:endParaRPr lang="en-US" sz="1600" dirty="0"/>
          </a:p>
        </p:txBody>
      </p:sp>
      <p:sp>
        <p:nvSpPr>
          <p:cNvPr id="43" name="Text 41"/>
          <p:cNvSpPr/>
          <p:nvPr/>
        </p:nvSpPr>
        <p:spPr>
          <a:xfrm>
            <a:off x="1011464" y="5896429"/>
            <a:ext cx="10577286" cy="217714"/>
          </a:xfrm>
          <a:prstGeom prst="rect">
            <a:avLst/>
          </a:prstGeom>
          <a:noFill/>
          <a:ln/>
        </p:spPr>
        <p:txBody>
          <a:bodyPr wrap="square" lIns="0" tIns="0" rIns="0" bIns="0" rtlCol="0" anchor="ctr"/>
          <a:lstStyle/>
          <a:p>
            <a:pPr>
              <a:lnSpc>
                <a:spcPct val="120000"/>
              </a:lnSpc>
            </a:pPr>
            <a:r>
              <a:rPr lang="en-US" sz="1143" dirty="0">
                <a:solidFill>
                  <a:srgbClr val="45556C"/>
                </a:solidFill>
                <a:latin typeface="MiSans" pitchFamily="34" charset="0"/>
                <a:ea typeface="MiSans" pitchFamily="34" charset="-122"/>
                <a:cs typeface="MiSans" pitchFamily="34" charset="-120"/>
              </a:rPr>
              <a:t>All five project objectives have been successfully achieved. The system provides an </a:t>
            </a:r>
            <a:pPr>
              <a:lnSpc>
                <a:spcPct val="120000"/>
              </a:lnSpc>
            </a:pPr>
            <a:r>
              <a:rPr lang="en-US" sz="1143" b="1" dirty="0">
                <a:solidFill>
                  <a:srgbClr val="007A55"/>
                </a:solidFill>
                <a:latin typeface="MiSans" pitchFamily="34" charset="0"/>
                <a:ea typeface="MiSans" pitchFamily="34" charset="-122"/>
                <a:cs typeface="MiSans" pitchFamily="34" charset="-120"/>
              </a:rPr>
              <a:t>explainable, accurate, and practical</a:t>
            </a:r>
            <a:pPr>
              <a:lnSpc>
                <a:spcPct val="120000"/>
              </a:lnSpc>
            </a:pPr>
            <a:r>
              <a:rPr lang="en-US" sz="1143" dirty="0">
                <a:solidFill>
                  <a:srgbClr val="45556C"/>
                </a:solidFill>
                <a:latin typeface="MiSans" pitchFamily="34" charset="0"/>
                <a:ea typeface="MiSans" pitchFamily="34" charset="-122"/>
                <a:cs typeface="MiSans" pitchFamily="34" charset="-120"/>
              </a:rPr>
              <a:t> solution for employee attrition prediction.</a:t>
            </a:r>
            <a:endParaRPr lang="en-US" sz="1600" dirty="0"/>
          </a:p>
        </p:txBody>
      </p:sp>
    </p:spTree>
  </p:cSld>
  <p:clrMapOvr>
    <a:masterClrMapping/>
  </p:clrMapOvr>
  <p:transition>
    <p:fade/>
    <p:spd val="med"/>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66677" y="366677"/>
            <a:ext cx="11531982" cy="220006"/>
          </a:xfrm>
          <a:prstGeom prst="rect">
            <a:avLst/>
          </a:prstGeom>
          <a:noFill/>
          <a:ln/>
        </p:spPr>
        <p:txBody>
          <a:bodyPr wrap="square" lIns="0" tIns="0" rIns="0" bIns="0" rtlCol="0" anchor="ctr"/>
          <a:lstStyle/>
          <a:p>
            <a:pPr>
              <a:lnSpc>
                <a:spcPct val="130000"/>
              </a:lnSpc>
            </a:pPr>
            <a:r>
              <a:rPr lang="en-US" sz="1155" b="1" spc="58" kern="0" dirty="0">
                <a:solidFill>
                  <a:srgbClr val="155DFC"/>
                </a:solidFill>
                <a:latin typeface="MiSans" pitchFamily="34" charset="0"/>
                <a:ea typeface="MiSans" pitchFamily="34" charset="-122"/>
                <a:cs typeface="MiSans" pitchFamily="34" charset="-120"/>
              </a:rPr>
              <a:t>FUTURE ENHANCEMENTS</a:t>
            </a:r>
            <a:endParaRPr lang="en-US" sz="1600" dirty="0"/>
          </a:p>
        </p:txBody>
      </p:sp>
      <p:sp>
        <p:nvSpPr>
          <p:cNvPr id="3" name="Text 1"/>
          <p:cNvSpPr/>
          <p:nvPr/>
        </p:nvSpPr>
        <p:spPr>
          <a:xfrm>
            <a:off x="366677" y="660018"/>
            <a:ext cx="11678653" cy="440012"/>
          </a:xfrm>
          <a:prstGeom prst="rect">
            <a:avLst/>
          </a:prstGeom>
          <a:noFill/>
          <a:ln/>
        </p:spPr>
        <p:txBody>
          <a:bodyPr wrap="square" lIns="0" tIns="0" rIns="0" bIns="0" rtlCol="0" anchor="ctr"/>
          <a:lstStyle/>
          <a:p>
            <a:pPr>
              <a:lnSpc>
                <a:spcPct val="80000"/>
              </a:lnSpc>
            </a:pPr>
            <a:r>
              <a:rPr lang="en-US" sz="3465" b="1" dirty="0">
                <a:solidFill>
                  <a:srgbClr val="0F172B"/>
                </a:solidFill>
                <a:latin typeface="Noto Sans SC" pitchFamily="34" charset="0"/>
                <a:ea typeface="Noto Sans SC" pitchFamily="34" charset="-122"/>
                <a:cs typeface="Noto Sans SC" pitchFamily="34" charset="-120"/>
              </a:rPr>
              <a:t>Future Scope</a:t>
            </a:r>
            <a:endParaRPr lang="en-US" sz="1600" dirty="0"/>
          </a:p>
        </p:txBody>
      </p:sp>
      <p:sp>
        <p:nvSpPr>
          <p:cNvPr id="4" name="Shape 2"/>
          <p:cNvSpPr/>
          <p:nvPr/>
        </p:nvSpPr>
        <p:spPr>
          <a:xfrm>
            <a:off x="366677" y="1265035"/>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366677" y="1265035"/>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155DFC"/>
          </a:solidFill>
          <a:ln/>
        </p:spPr>
      </p:sp>
      <p:sp>
        <p:nvSpPr>
          <p:cNvPr id="6" name="Shape 4"/>
          <p:cNvSpPr/>
          <p:nvPr/>
        </p:nvSpPr>
        <p:spPr>
          <a:xfrm>
            <a:off x="513347" y="1430039"/>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660018" y="1576710"/>
            <a:ext cx="220006" cy="220006"/>
          </a:xfrm>
          <a:custGeom>
            <a:avLst/>
            <a:gdLst/>
            <a:ahLst/>
            <a:cxnLst/>
            <a:rect l="l" t="t" r="r" b="b"/>
            <a:pathLst>
              <a:path w="220006" h="220006">
                <a:moveTo>
                  <a:pt x="51564" y="24063"/>
                </a:moveTo>
                <a:cubicBezTo>
                  <a:pt x="51564" y="10785"/>
                  <a:pt x="62349" y="0"/>
                  <a:pt x="75627" y="0"/>
                </a:cubicBezTo>
                <a:lnTo>
                  <a:pt x="85940" y="0"/>
                </a:lnTo>
                <a:cubicBezTo>
                  <a:pt x="93546" y="0"/>
                  <a:pt x="99690" y="6145"/>
                  <a:pt x="99690" y="13750"/>
                </a:cubicBezTo>
                <a:lnTo>
                  <a:pt x="99690" y="206256"/>
                </a:lnTo>
                <a:cubicBezTo>
                  <a:pt x="99690" y="213861"/>
                  <a:pt x="93546" y="220006"/>
                  <a:pt x="85940" y="220006"/>
                </a:cubicBezTo>
                <a:lnTo>
                  <a:pt x="72189" y="220006"/>
                </a:lnTo>
                <a:cubicBezTo>
                  <a:pt x="59384" y="220006"/>
                  <a:pt x="48599" y="211240"/>
                  <a:pt x="45548" y="199380"/>
                </a:cubicBezTo>
                <a:cubicBezTo>
                  <a:pt x="45247" y="199380"/>
                  <a:pt x="44990" y="199380"/>
                  <a:pt x="44689" y="199380"/>
                </a:cubicBezTo>
                <a:cubicBezTo>
                  <a:pt x="25696" y="199380"/>
                  <a:pt x="10313" y="183997"/>
                  <a:pt x="10313" y="165005"/>
                </a:cubicBezTo>
                <a:cubicBezTo>
                  <a:pt x="10313" y="157270"/>
                  <a:pt x="12891" y="150137"/>
                  <a:pt x="17188" y="144379"/>
                </a:cubicBezTo>
                <a:cubicBezTo>
                  <a:pt x="8852" y="138105"/>
                  <a:pt x="3438" y="128136"/>
                  <a:pt x="3438" y="116878"/>
                </a:cubicBezTo>
                <a:cubicBezTo>
                  <a:pt x="3438" y="103600"/>
                  <a:pt x="11000" y="92042"/>
                  <a:pt x="22001" y="86327"/>
                </a:cubicBezTo>
                <a:cubicBezTo>
                  <a:pt x="18950" y="81170"/>
                  <a:pt x="17188" y="75154"/>
                  <a:pt x="17188" y="68752"/>
                </a:cubicBezTo>
                <a:cubicBezTo>
                  <a:pt x="17188" y="49759"/>
                  <a:pt x="32571" y="34376"/>
                  <a:pt x="51564" y="34376"/>
                </a:cubicBezTo>
                <a:lnTo>
                  <a:pt x="51564" y="24063"/>
                </a:lnTo>
                <a:close/>
                <a:moveTo>
                  <a:pt x="168442" y="24063"/>
                </a:moveTo>
                <a:lnTo>
                  <a:pt x="168442" y="34376"/>
                </a:lnTo>
                <a:cubicBezTo>
                  <a:pt x="187435" y="34376"/>
                  <a:pt x="202818" y="49759"/>
                  <a:pt x="202818" y="68752"/>
                </a:cubicBezTo>
                <a:cubicBezTo>
                  <a:pt x="202818" y="75197"/>
                  <a:pt x="201056" y="81213"/>
                  <a:pt x="198005" y="86327"/>
                </a:cubicBezTo>
                <a:cubicBezTo>
                  <a:pt x="209049" y="92042"/>
                  <a:pt x="216568" y="103558"/>
                  <a:pt x="216568" y="116878"/>
                </a:cubicBezTo>
                <a:cubicBezTo>
                  <a:pt x="216568" y="128136"/>
                  <a:pt x="211154" y="138105"/>
                  <a:pt x="202818" y="144379"/>
                </a:cubicBezTo>
                <a:cubicBezTo>
                  <a:pt x="207115" y="150137"/>
                  <a:pt x="209693" y="157270"/>
                  <a:pt x="209693" y="165005"/>
                </a:cubicBezTo>
                <a:cubicBezTo>
                  <a:pt x="209693" y="183997"/>
                  <a:pt x="194310" y="199380"/>
                  <a:pt x="175317" y="199380"/>
                </a:cubicBezTo>
                <a:cubicBezTo>
                  <a:pt x="175017" y="199380"/>
                  <a:pt x="174759" y="199380"/>
                  <a:pt x="174458" y="199380"/>
                </a:cubicBezTo>
                <a:cubicBezTo>
                  <a:pt x="171407" y="211240"/>
                  <a:pt x="160622" y="220006"/>
                  <a:pt x="147817" y="220006"/>
                </a:cubicBezTo>
                <a:lnTo>
                  <a:pt x="134066" y="220006"/>
                </a:lnTo>
                <a:cubicBezTo>
                  <a:pt x="126460" y="220006"/>
                  <a:pt x="120316" y="213861"/>
                  <a:pt x="120316" y="206256"/>
                </a:cubicBezTo>
                <a:lnTo>
                  <a:pt x="120316" y="13750"/>
                </a:lnTo>
                <a:cubicBezTo>
                  <a:pt x="120316" y="6145"/>
                  <a:pt x="126460" y="0"/>
                  <a:pt x="134066" y="0"/>
                </a:cubicBezTo>
                <a:lnTo>
                  <a:pt x="144379" y="0"/>
                </a:lnTo>
                <a:cubicBezTo>
                  <a:pt x="157657" y="0"/>
                  <a:pt x="168442" y="10785"/>
                  <a:pt x="168442" y="24063"/>
                </a:cubicBezTo>
                <a:close/>
              </a:path>
            </a:pathLst>
          </a:custGeom>
          <a:solidFill>
            <a:srgbClr val="FFFFFF"/>
          </a:solidFill>
          <a:ln/>
        </p:spPr>
      </p:sp>
      <p:sp>
        <p:nvSpPr>
          <p:cNvPr id="8" name="Text 6"/>
          <p:cNvSpPr/>
          <p:nvPr/>
        </p:nvSpPr>
        <p:spPr>
          <a:xfrm>
            <a:off x="513347" y="2053389"/>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Deep Learning</a:t>
            </a:r>
            <a:endParaRPr lang="en-US" sz="1600" dirty="0"/>
          </a:p>
        </p:txBody>
      </p:sp>
      <p:sp>
        <p:nvSpPr>
          <p:cNvPr id="9" name="Text 7"/>
          <p:cNvSpPr/>
          <p:nvPr/>
        </p:nvSpPr>
        <p:spPr>
          <a:xfrm>
            <a:off x="513347" y="2383398"/>
            <a:ext cx="3501762" cy="660018"/>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Explore neural network architectures such as LSTM or Transformer models for sequential employee data analysis.</a:t>
            </a:r>
            <a:endParaRPr lang="en-US" sz="1600" dirty="0"/>
          </a:p>
        </p:txBody>
      </p:sp>
      <p:sp>
        <p:nvSpPr>
          <p:cNvPr id="10" name="Shape 8"/>
          <p:cNvSpPr/>
          <p:nvPr/>
        </p:nvSpPr>
        <p:spPr>
          <a:xfrm>
            <a:off x="4234400" y="1265035"/>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ECFDF5"/>
              </a:gs>
              <a:gs pos="100000">
                <a:srgbClr val="F0FDFA"/>
              </a:gs>
            </a:gsLst>
            <a:lin ang="2700000" scaled="1"/>
          </a:gradFill>
          <a:ln/>
        </p:spPr>
      </p:sp>
      <p:sp>
        <p:nvSpPr>
          <p:cNvPr id="11" name="Shape 9"/>
          <p:cNvSpPr/>
          <p:nvPr/>
        </p:nvSpPr>
        <p:spPr>
          <a:xfrm>
            <a:off x="4234400" y="1265035"/>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009966"/>
          </a:solidFill>
          <a:ln/>
        </p:spPr>
      </p:sp>
      <p:sp>
        <p:nvSpPr>
          <p:cNvPr id="12" name="Shape 10"/>
          <p:cNvSpPr/>
          <p:nvPr/>
        </p:nvSpPr>
        <p:spPr>
          <a:xfrm>
            <a:off x="4381070" y="1430039"/>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00BC7D"/>
              </a:gs>
              <a:gs pos="100000">
                <a:srgbClr val="009689"/>
              </a:gs>
            </a:gsLst>
            <a:lin ang="2700000" scaled="1"/>
          </a:gradFill>
          <a:ln/>
        </p:spPr>
      </p:sp>
      <p:sp>
        <p:nvSpPr>
          <p:cNvPr id="13" name="Shape 11"/>
          <p:cNvSpPr/>
          <p:nvPr/>
        </p:nvSpPr>
        <p:spPr>
          <a:xfrm>
            <a:off x="4541491" y="1576710"/>
            <a:ext cx="192505" cy="220006"/>
          </a:xfrm>
          <a:custGeom>
            <a:avLst/>
            <a:gdLst/>
            <a:ahLst/>
            <a:cxnLst/>
            <a:rect l="l" t="t" r="r" b="b"/>
            <a:pathLst>
              <a:path w="192505" h="220006">
                <a:moveTo>
                  <a:pt x="55002" y="-13750"/>
                </a:moveTo>
                <a:cubicBezTo>
                  <a:pt x="62607" y="-13750"/>
                  <a:pt x="68752" y="-7606"/>
                  <a:pt x="68752" y="0"/>
                </a:cubicBezTo>
                <a:lnTo>
                  <a:pt x="68752" y="41251"/>
                </a:lnTo>
                <a:lnTo>
                  <a:pt x="123753" y="41251"/>
                </a:lnTo>
                <a:lnTo>
                  <a:pt x="123753" y="0"/>
                </a:lnTo>
                <a:cubicBezTo>
                  <a:pt x="123753" y="-7606"/>
                  <a:pt x="129898" y="-13750"/>
                  <a:pt x="137504" y="-13750"/>
                </a:cubicBezTo>
                <a:cubicBezTo>
                  <a:pt x="145109" y="-13750"/>
                  <a:pt x="151254" y="-7606"/>
                  <a:pt x="151254" y="0"/>
                </a:cubicBezTo>
                <a:lnTo>
                  <a:pt x="151254" y="41251"/>
                </a:lnTo>
                <a:lnTo>
                  <a:pt x="178755" y="41251"/>
                </a:lnTo>
                <a:cubicBezTo>
                  <a:pt x="186361" y="41251"/>
                  <a:pt x="192505" y="47396"/>
                  <a:pt x="192505" y="55002"/>
                </a:cubicBezTo>
                <a:cubicBezTo>
                  <a:pt x="192505" y="62607"/>
                  <a:pt x="186361" y="68752"/>
                  <a:pt x="178755" y="68752"/>
                </a:cubicBezTo>
                <a:lnTo>
                  <a:pt x="178755" y="96253"/>
                </a:lnTo>
                <a:cubicBezTo>
                  <a:pt x="178755" y="137117"/>
                  <a:pt x="149020" y="171063"/>
                  <a:pt x="110003" y="177595"/>
                </a:cubicBezTo>
                <a:lnTo>
                  <a:pt x="110003" y="206256"/>
                </a:lnTo>
                <a:cubicBezTo>
                  <a:pt x="110003" y="213861"/>
                  <a:pt x="103858" y="220006"/>
                  <a:pt x="96253" y="220006"/>
                </a:cubicBezTo>
                <a:cubicBezTo>
                  <a:pt x="88647" y="220006"/>
                  <a:pt x="82502" y="213861"/>
                  <a:pt x="82502" y="206256"/>
                </a:cubicBezTo>
                <a:lnTo>
                  <a:pt x="82502" y="177595"/>
                </a:lnTo>
                <a:cubicBezTo>
                  <a:pt x="43486" y="171063"/>
                  <a:pt x="13750" y="137117"/>
                  <a:pt x="13750" y="96253"/>
                </a:cubicBezTo>
                <a:lnTo>
                  <a:pt x="13750" y="68752"/>
                </a:lnTo>
                <a:cubicBezTo>
                  <a:pt x="6145" y="68752"/>
                  <a:pt x="0" y="62607"/>
                  <a:pt x="0" y="55002"/>
                </a:cubicBezTo>
                <a:cubicBezTo>
                  <a:pt x="0" y="47396"/>
                  <a:pt x="6145" y="41251"/>
                  <a:pt x="13750" y="41251"/>
                </a:cubicBezTo>
                <a:lnTo>
                  <a:pt x="41251" y="41251"/>
                </a:lnTo>
                <a:lnTo>
                  <a:pt x="41251" y="0"/>
                </a:lnTo>
                <a:cubicBezTo>
                  <a:pt x="41251" y="-7606"/>
                  <a:pt x="47396" y="-13750"/>
                  <a:pt x="55002" y="-13750"/>
                </a:cubicBezTo>
                <a:close/>
              </a:path>
            </a:pathLst>
          </a:custGeom>
          <a:solidFill>
            <a:srgbClr val="FFFFFF"/>
          </a:solidFill>
          <a:ln/>
        </p:spPr>
      </p:sp>
      <p:sp>
        <p:nvSpPr>
          <p:cNvPr id="14" name="Text 12"/>
          <p:cNvSpPr/>
          <p:nvPr/>
        </p:nvSpPr>
        <p:spPr>
          <a:xfrm>
            <a:off x="4381070" y="2053389"/>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Real-time Integration</a:t>
            </a:r>
            <a:endParaRPr lang="en-US" sz="1600" dirty="0"/>
          </a:p>
        </p:txBody>
      </p:sp>
      <p:sp>
        <p:nvSpPr>
          <p:cNvPr id="15" name="Text 13"/>
          <p:cNvSpPr/>
          <p:nvPr/>
        </p:nvSpPr>
        <p:spPr>
          <a:xfrm>
            <a:off x="4381070" y="2383398"/>
            <a:ext cx="3501762" cy="660018"/>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Develop APIs for integration with HR information systems (HRIS) for real-time predictions and monitoring.</a:t>
            </a:r>
            <a:endParaRPr lang="en-US" sz="1600" dirty="0"/>
          </a:p>
        </p:txBody>
      </p:sp>
      <p:sp>
        <p:nvSpPr>
          <p:cNvPr id="16" name="Shape 14"/>
          <p:cNvSpPr/>
          <p:nvPr/>
        </p:nvSpPr>
        <p:spPr>
          <a:xfrm>
            <a:off x="8102123" y="1265035"/>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FAF5FF"/>
              </a:gs>
              <a:gs pos="100000">
                <a:srgbClr val="FDF2F8"/>
              </a:gs>
            </a:gsLst>
            <a:lin ang="2700000" scaled="1"/>
          </a:gradFill>
          <a:ln/>
        </p:spPr>
      </p:sp>
      <p:sp>
        <p:nvSpPr>
          <p:cNvPr id="17" name="Shape 15"/>
          <p:cNvSpPr/>
          <p:nvPr/>
        </p:nvSpPr>
        <p:spPr>
          <a:xfrm>
            <a:off x="8102123" y="1265035"/>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9810FA"/>
          </a:solidFill>
          <a:ln/>
        </p:spPr>
      </p:sp>
      <p:sp>
        <p:nvSpPr>
          <p:cNvPr id="18" name="Shape 16"/>
          <p:cNvSpPr/>
          <p:nvPr/>
        </p:nvSpPr>
        <p:spPr>
          <a:xfrm>
            <a:off x="8248793" y="1430039"/>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AD46FF"/>
              </a:gs>
              <a:gs pos="100000">
                <a:srgbClr val="E60076"/>
              </a:gs>
            </a:gsLst>
            <a:lin ang="2700000" scaled="1"/>
          </a:gradFill>
          <a:ln/>
        </p:spPr>
      </p:sp>
      <p:sp>
        <p:nvSpPr>
          <p:cNvPr id="19" name="Shape 17"/>
          <p:cNvSpPr/>
          <p:nvPr/>
        </p:nvSpPr>
        <p:spPr>
          <a:xfrm>
            <a:off x="8409214" y="1576710"/>
            <a:ext cx="192505" cy="220006"/>
          </a:xfrm>
          <a:custGeom>
            <a:avLst/>
            <a:gdLst/>
            <a:ahLst/>
            <a:cxnLst/>
            <a:rect l="l" t="t" r="r" b="b"/>
            <a:pathLst>
              <a:path w="192505" h="220006">
                <a:moveTo>
                  <a:pt x="192505" y="88432"/>
                </a:moveTo>
                <a:cubicBezTo>
                  <a:pt x="186146" y="92643"/>
                  <a:pt x="178841" y="96038"/>
                  <a:pt x="171235" y="98745"/>
                </a:cubicBezTo>
                <a:cubicBezTo>
                  <a:pt x="151039" y="105964"/>
                  <a:pt x="124527" y="110003"/>
                  <a:pt x="96253" y="110003"/>
                </a:cubicBezTo>
                <a:cubicBezTo>
                  <a:pt x="67978" y="110003"/>
                  <a:pt x="41423" y="105921"/>
                  <a:pt x="21270" y="98745"/>
                </a:cubicBezTo>
                <a:cubicBezTo>
                  <a:pt x="13707" y="96038"/>
                  <a:pt x="6360" y="92643"/>
                  <a:pt x="0" y="88432"/>
                </a:cubicBezTo>
                <a:lnTo>
                  <a:pt x="0" y="123753"/>
                </a:lnTo>
                <a:cubicBezTo>
                  <a:pt x="0" y="142746"/>
                  <a:pt x="43099" y="158129"/>
                  <a:pt x="96253" y="158129"/>
                </a:cubicBezTo>
                <a:cubicBezTo>
                  <a:pt x="149406" y="158129"/>
                  <a:pt x="192505" y="142746"/>
                  <a:pt x="192505" y="123753"/>
                </a:cubicBezTo>
                <a:lnTo>
                  <a:pt x="192505" y="88432"/>
                </a:lnTo>
                <a:close/>
                <a:moveTo>
                  <a:pt x="192505" y="55002"/>
                </a:moveTo>
                <a:lnTo>
                  <a:pt x="192505" y="34376"/>
                </a:lnTo>
                <a:cubicBezTo>
                  <a:pt x="192505" y="15383"/>
                  <a:pt x="149406" y="0"/>
                  <a:pt x="96253" y="0"/>
                </a:cubicBezTo>
                <a:cubicBezTo>
                  <a:pt x="43099" y="0"/>
                  <a:pt x="0" y="15383"/>
                  <a:pt x="0" y="34376"/>
                </a:cubicBezTo>
                <a:lnTo>
                  <a:pt x="0" y="55002"/>
                </a:lnTo>
                <a:cubicBezTo>
                  <a:pt x="0" y="73994"/>
                  <a:pt x="43099" y="89377"/>
                  <a:pt x="96253" y="89377"/>
                </a:cubicBezTo>
                <a:cubicBezTo>
                  <a:pt x="149406" y="89377"/>
                  <a:pt x="192505" y="73994"/>
                  <a:pt x="192505" y="55002"/>
                </a:cubicBezTo>
                <a:close/>
                <a:moveTo>
                  <a:pt x="171235" y="167497"/>
                </a:moveTo>
                <a:cubicBezTo>
                  <a:pt x="151082" y="174673"/>
                  <a:pt x="124570" y="178755"/>
                  <a:pt x="96253" y="178755"/>
                </a:cubicBezTo>
                <a:cubicBezTo>
                  <a:pt x="67935" y="178755"/>
                  <a:pt x="41423" y="174673"/>
                  <a:pt x="21270" y="167497"/>
                </a:cubicBezTo>
                <a:cubicBezTo>
                  <a:pt x="13707" y="164790"/>
                  <a:pt x="6360" y="161395"/>
                  <a:pt x="0" y="157184"/>
                </a:cubicBezTo>
                <a:lnTo>
                  <a:pt x="0" y="185630"/>
                </a:lnTo>
                <a:cubicBezTo>
                  <a:pt x="0" y="204623"/>
                  <a:pt x="43099" y="220006"/>
                  <a:pt x="96253" y="220006"/>
                </a:cubicBezTo>
                <a:cubicBezTo>
                  <a:pt x="149406" y="220006"/>
                  <a:pt x="192505" y="204623"/>
                  <a:pt x="192505" y="185630"/>
                </a:cubicBezTo>
                <a:lnTo>
                  <a:pt x="192505" y="157184"/>
                </a:lnTo>
                <a:cubicBezTo>
                  <a:pt x="186146" y="161395"/>
                  <a:pt x="178841" y="164790"/>
                  <a:pt x="171235" y="167497"/>
                </a:cubicBezTo>
                <a:close/>
              </a:path>
            </a:pathLst>
          </a:custGeom>
          <a:solidFill>
            <a:srgbClr val="FFFFFF"/>
          </a:solidFill>
          <a:ln/>
        </p:spPr>
      </p:sp>
      <p:sp>
        <p:nvSpPr>
          <p:cNvPr id="20" name="Text 18"/>
          <p:cNvSpPr/>
          <p:nvPr/>
        </p:nvSpPr>
        <p:spPr>
          <a:xfrm>
            <a:off x="8248793" y="2053389"/>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Multi-source Data</a:t>
            </a:r>
            <a:endParaRPr lang="en-US" sz="1600" dirty="0"/>
          </a:p>
        </p:txBody>
      </p:sp>
      <p:sp>
        <p:nvSpPr>
          <p:cNvPr id="21" name="Text 19"/>
          <p:cNvSpPr/>
          <p:nvPr/>
        </p:nvSpPr>
        <p:spPr>
          <a:xfrm>
            <a:off x="8248793" y="2383398"/>
            <a:ext cx="3501762" cy="660018"/>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Incorporate additional data sources such as employee surveys, performance reviews, and external market data.</a:t>
            </a:r>
            <a:endParaRPr lang="en-US" sz="1600" dirty="0"/>
          </a:p>
        </p:txBody>
      </p:sp>
      <p:sp>
        <p:nvSpPr>
          <p:cNvPr id="22" name="Shape 20"/>
          <p:cNvSpPr/>
          <p:nvPr/>
        </p:nvSpPr>
        <p:spPr>
          <a:xfrm>
            <a:off x="366677" y="3355092"/>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FFFBEB"/>
              </a:gs>
              <a:gs pos="100000">
                <a:srgbClr val="FFF7ED"/>
              </a:gs>
            </a:gsLst>
            <a:lin ang="2700000" scaled="1"/>
          </a:gradFill>
          <a:ln/>
        </p:spPr>
      </p:sp>
      <p:sp>
        <p:nvSpPr>
          <p:cNvPr id="23" name="Shape 21"/>
          <p:cNvSpPr/>
          <p:nvPr/>
        </p:nvSpPr>
        <p:spPr>
          <a:xfrm>
            <a:off x="366677" y="3355092"/>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E17100"/>
          </a:solidFill>
          <a:ln/>
        </p:spPr>
      </p:sp>
      <p:sp>
        <p:nvSpPr>
          <p:cNvPr id="24" name="Shape 22"/>
          <p:cNvSpPr/>
          <p:nvPr/>
        </p:nvSpPr>
        <p:spPr>
          <a:xfrm>
            <a:off x="513347" y="3520096"/>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FE9A00"/>
              </a:gs>
              <a:gs pos="100000">
                <a:srgbClr val="F54900"/>
              </a:gs>
            </a:gsLst>
            <a:lin ang="2700000" scaled="1"/>
          </a:gradFill>
          <a:ln/>
        </p:spPr>
      </p:sp>
      <p:sp>
        <p:nvSpPr>
          <p:cNvPr id="25" name="Shape 23"/>
          <p:cNvSpPr/>
          <p:nvPr/>
        </p:nvSpPr>
        <p:spPr>
          <a:xfrm>
            <a:off x="660018" y="3666767"/>
            <a:ext cx="220006" cy="220006"/>
          </a:xfrm>
          <a:custGeom>
            <a:avLst/>
            <a:gdLst/>
            <a:ahLst/>
            <a:cxnLst/>
            <a:rect l="l" t="t" r="r" b="b"/>
            <a:pathLst>
              <a:path w="220006" h="220006">
                <a:moveTo>
                  <a:pt x="27501" y="27501"/>
                </a:moveTo>
                <a:cubicBezTo>
                  <a:pt x="27501" y="19895"/>
                  <a:pt x="21356" y="13750"/>
                  <a:pt x="13750" y="13750"/>
                </a:cubicBezTo>
                <a:cubicBezTo>
                  <a:pt x="6145" y="13750"/>
                  <a:pt x="0" y="19895"/>
                  <a:pt x="0" y="27501"/>
                </a:cubicBezTo>
                <a:lnTo>
                  <a:pt x="0" y="171880"/>
                </a:lnTo>
                <a:cubicBezTo>
                  <a:pt x="0" y="190872"/>
                  <a:pt x="15383" y="206256"/>
                  <a:pt x="34376" y="206256"/>
                </a:cubicBezTo>
                <a:lnTo>
                  <a:pt x="206256" y="206256"/>
                </a:lnTo>
                <a:cubicBezTo>
                  <a:pt x="213861" y="206256"/>
                  <a:pt x="220006" y="200111"/>
                  <a:pt x="220006" y="192505"/>
                </a:cubicBezTo>
                <a:cubicBezTo>
                  <a:pt x="220006" y="184900"/>
                  <a:pt x="213861" y="178755"/>
                  <a:pt x="206256" y="178755"/>
                </a:cubicBezTo>
                <a:lnTo>
                  <a:pt x="34376" y="178755"/>
                </a:lnTo>
                <a:cubicBezTo>
                  <a:pt x="30595" y="178755"/>
                  <a:pt x="27501" y="175661"/>
                  <a:pt x="27501" y="171880"/>
                </a:cubicBezTo>
                <a:lnTo>
                  <a:pt x="27501" y="27501"/>
                </a:lnTo>
                <a:close/>
                <a:moveTo>
                  <a:pt x="202216" y="64713"/>
                </a:moveTo>
                <a:cubicBezTo>
                  <a:pt x="207588" y="59341"/>
                  <a:pt x="207588" y="50619"/>
                  <a:pt x="202216" y="45247"/>
                </a:cubicBezTo>
                <a:cubicBezTo>
                  <a:pt x="196845" y="39876"/>
                  <a:pt x="188122" y="39876"/>
                  <a:pt x="182751" y="45247"/>
                </a:cubicBezTo>
                <a:lnTo>
                  <a:pt x="137504" y="90538"/>
                </a:lnTo>
                <a:lnTo>
                  <a:pt x="112839" y="65916"/>
                </a:lnTo>
                <a:cubicBezTo>
                  <a:pt x="107468" y="60545"/>
                  <a:pt x="98745" y="60545"/>
                  <a:pt x="93374" y="65916"/>
                </a:cubicBezTo>
                <a:lnTo>
                  <a:pt x="52123" y="107167"/>
                </a:lnTo>
                <a:cubicBezTo>
                  <a:pt x="46751" y="112538"/>
                  <a:pt x="46751" y="121261"/>
                  <a:pt x="52123" y="126632"/>
                </a:cubicBezTo>
                <a:cubicBezTo>
                  <a:pt x="57494" y="132004"/>
                  <a:pt x="66217" y="132004"/>
                  <a:pt x="71588" y="126632"/>
                </a:cubicBezTo>
                <a:lnTo>
                  <a:pt x="103128" y="95092"/>
                </a:lnTo>
                <a:lnTo>
                  <a:pt x="127793" y="119757"/>
                </a:lnTo>
                <a:cubicBezTo>
                  <a:pt x="133164" y="125128"/>
                  <a:pt x="141887" y="125128"/>
                  <a:pt x="147258" y="119757"/>
                </a:cubicBezTo>
                <a:lnTo>
                  <a:pt x="202259" y="64756"/>
                </a:lnTo>
                <a:close/>
              </a:path>
            </a:pathLst>
          </a:custGeom>
          <a:solidFill>
            <a:srgbClr val="FFFFFF"/>
          </a:solidFill>
          <a:ln/>
        </p:spPr>
      </p:sp>
      <p:sp>
        <p:nvSpPr>
          <p:cNvPr id="26" name="Text 24"/>
          <p:cNvSpPr/>
          <p:nvPr/>
        </p:nvSpPr>
        <p:spPr>
          <a:xfrm>
            <a:off x="513347" y="4143447"/>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Temporal Analysis</a:t>
            </a:r>
            <a:endParaRPr lang="en-US" sz="1600" dirty="0"/>
          </a:p>
        </p:txBody>
      </p:sp>
      <p:sp>
        <p:nvSpPr>
          <p:cNvPr id="27" name="Text 25"/>
          <p:cNvSpPr/>
          <p:nvPr/>
        </p:nvSpPr>
        <p:spPr>
          <a:xfrm>
            <a:off x="513347" y="4473456"/>
            <a:ext cx="3501762" cy="440012"/>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Implement time-series analysis to track attrition trends over time and predict seasonal patterns.</a:t>
            </a:r>
            <a:endParaRPr lang="en-US" sz="1600" dirty="0"/>
          </a:p>
        </p:txBody>
      </p:sp>
      <p:sp>
        <p:nvSpPr>
          <p:cNvPr id="28" name="Shape 26"/>
          <p:cNvSpPr/>
          <p:nvPr/>
        </p:nvSpPr>
        <p:spPr>
          <a:xfrm>
            <a:off x="4234400" y="3355092"/>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ECFEFF"/>
              </a:gs>
              <a:gs pos="100000">
                <a:srgbClr val="EFF6FF"/>
              </a:gs>
            </a:gsLst>
            <a:lin ang="2700000" scaled="1"/>
          </a:gradFill>
          <a:ln/>
        </p:spPr>
      </p:sp>
      <p:sp>
        <p:nvSpPr>
          <p:cNvPr id="29" name="Shape 27"/>
          <p:cNvSpPr/>
          <p:nvPr/>
        </p:nvSpPr>
        <p:spPr>
          <a:xfrm>
            <a:off x="4234400" y="3355092"/>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0092B8"/>
          </a:solidFill>
          <a:ln/>
        </p:spPr>
      </p:sp>
      <p:sp>
        <p:nvSpPr>
          <p:cNvPr id="30" name="Shape 28"/>
          <p:cNvSpPr/>
          <p:nvPr/>
        </p:nvSpPr>
        <p:spPr>
          <a:xfrm>
            <a:off x="4381070" y="3520096"/>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00B8DB"/>
              </a:gs>
              <a:gs pos="100000">
                <a:srgbClr val="155DFC"/>
              </a:gs>
            </a:gsLst>
            <a:lin ang="2700000" scaled="1"/>
          </a:gradFill>
          <a:ln/>
        </p:spPr>
      </p:sp>
      <p:sp>
        <p:nvSpPr>
          <p:cNvPr id="31" name="Shape 29"/>
          <p:cNvSpPr/>
          <p:nvPr/>
        </p:nvSpPr>
        <p:spPr>
          <a:xfrm>
            <a:off x="4513991" y="3666767"/>
            <a:ext cx="247507" cy="220006"/>
          </a:xfrm>
          <a:custGeom>
            <a:avLst/>
            <a:gdLst/>
            <a:ahLst/>
            <a:cxnLst/>
            <a:rect l="l" t="t" r="r" b="b"/>
            <a:pathLst>
              <a:path w="247507" h="220006">
                <a:moveTo>
                  <a:pt x="120144" y="13321"/>
                </a:moveTo>
                <a:cubicBezTo>
                  <a:pt x="114085" y="4942"/>
                  <a:pt x="104374" y="0"/>
                  <a:pt x="94061" y="0"/>
                </a:cubicBezTo>
                <a:cubicBezTo>
                  <a:pt x="76272" y="0"/>
                  <a:pt x="61877" y="14395"/>
                  <a:pt x="61877" y="32184"/>
                </a:cubicBezTo>
                <a:lnTo>
                  <a:pt x="61877" y="33216"/>
                </a:lnTo>
                <a:cubicBezTo>
                  <a:pt x="61877" y="60888"/>
                  <a:pt x="97112" y="90538"/>
                  <a:pt x="114386" y="103386"/>
                </a:cubicBezTo>
                <a:cubicBezTo>
                  <a:pt x="119972" y="107554"/>
                  <a:pt x="127492" y="107554"/>
                  <a:pt x="133078" y="103386"/>
                </a:cubicBezTo>
                <a:cubicBezTo>
                  <a:pt x="150352" y="90495"/>
                  <a:pt x="185587" y="60888"/>
                  <a:pt x="185587" y="33216"/>
                </a:cubicBezTo>
                <a:lnTo>
                  <a:pt x="185587" y="32184"/>
                </a:lnTo>
                <a:cubicBezTo>
                  <a:pt x="185587" y="14395"/>
                  <a:pt x="171192" y="0"/>
                  <a:pt x="153403" y="0"/>
                </a:cubicBezTo>
                <a:cubicBezTo>
                  <a:pt x="143090" y="0"/>
                  <a:pt x="133379" y="4942"/>
                  <a:pt x="127320" y="13321"/>
                </a:cubicBezTo>
                <a:lnTo>
                  <a:pt x="123753" y="18348"/>
                </a:lnTo>
                <a:lnTo>
                  <a:pt x="120144" y="13321"/>
                </a:lnTo>
                <a:close/>
                <a:moveTo>
                  <a:pt x="46966" y="146742"/>
                </a:moveTo>
                <a:lnTo>
                  <a:pt x="28661" y="165005"/>
                </a:lnTo>
                <a:lnTo>
                  <a:pt x="13750" y="165005"/>
                </a:lnTo>
                <a:cubicBezTo>
                  <a:pt x="6145" y="165005"/>
                  <a:pt x="0" y="171149"/>
                  <a:pt x="0" y="178755"/>
                </a:cubicBezTo>
                <a:lnTo>
                  <a:pt x="0" y="206256"/>
                </a:lnTo>
                <a:cubicBezTo>
                  <a:pt x="0" y="213861"/>
                  <a:pt x="6145" y="220006"/>
                  <a:pt x="13750" y="220006"/>
                </a:cubicBezTo>
                <a:lnTo>
                  <a:pt x="151469" y="220006"/>
                </a:lnTo>
                <a:cubicBezTo>
                  <a:pt x="163930" y="220006"/>
                  <a:pt x="176091" y="216010"/>
                  <a:pt x="186146" y="208619"/>
                </a:cubicBezTo>
                <a:lnTo>
                  <a:pt x="240546" y="168528"/>
                </a:lnTo>
                <a:cubicBezTo>
                  <a:pt x="248194" y="162899"/>
                  <a:pt x="249827" y="152157"/>
                  <a:pt x="244198" y="144508"/>
                </a:cubicBezTo>
                <a:cubicBezTo>
                  <a:pt x="238569" y="136859"/>
                  <a:pt x="227827" y="135226"/>
                  <a:pt x="220178" y="140855"/>
                </a:cubicBezTo>
                <a:lnTo>
                  <a:pt x="168700" y="178755"/>
                </a:lnTo>
                <a:lnTo>
                  <a:pt x="120316" y="178755"/>
                </a:lnTo>
                <a:cubicBezTo>
                  <a:pt x="114601" y="178755"/>
                  <a:pt x="110003" y="174157"/>
                  <a:pt x="110003" y="168442"/>
                </a:cubicBezTo>
                <a:cubicBezTo>
                  <a:pt x="110003" y="162727"/>
                  <a:pt x="114601" y="158129"/>
                  <a:pt x="120316" y="158129"/>
                </a:cubicBezTo>
                <a:lnTo>
                  <a:pt x="151254" y="158129"/>
                </a:lnTo>
                <a:cubicBezTo>
                  <a:pt x="158860" y="158129"/>
                  <a:pt x="165005" y="151985"/>
                  <a:pt x="165005" y="144379"/>
                </a:cubicBezTo>
                <a:cubicBezTo>
                  <a:pt x="165005" y="136773"/>
                  <a:pt x="158860" y="130629"/>
                  <a:pt x="151254" y="130629"/>
                </a:cubicBezTo>
                <a:lnTo>
                  <a:pt x="85854" y="130629"/>
                </a:lnTo>
                <a:cubicBezTo>
                  <a:pt x="71287" y="130629"/>
                  <a:pt x="57279" y="136430"/>
                  <a:pt x="46966" y="146742"/>
                </a:cubicBezTo>
                <a:close/>
              </a:path>
            </a:pathLst>
          </a:custGeom>
          <a:solidFill>
            <a:srgbClr val="FFFFFF"/>
          </a:solidFill>
          <a:ln/>
        </p:spPr>
      </p:sp>
      <p:sp>
        <p:nvSpPr>
          <p:cNvPr id="32" name="Text 30"/>
          <p:cNvSpPr/>
          <p:nvPr/>
        </p:nvSpPr>
        <p:spPr>
          <a:xfrm>
            <a:off x="4381070" y="4143447"/>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Intervention Modeling</a:t>
            </a:r>
            <a:endParaRPr lang="en-US" sz="1600" dirty="0"/>
          </a:p>
        </p:txBody>
      </p:sp>
      <p:sp>
        <p:nvSpPr>
          <p:cNvPr id="33" name="Text 31"/>
          <p:cNvSpPr/>
          <p:nvPr/>
        </p:nvSpPr>
        <p:spPr>
          <a:xfrm>
            <a:off x="4381070" y="4473456"/>
            <a:ext cx="3501762" cy="440012"/>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Develop models to predict the effectiveness of different retention interventions and strategies.</a:t>
            </a:r>
            <a:endParaRPr lang="en-US" sz="1600" dirty="0"/>
          </a:p>
        </p:txBody>
      </p:sp>
      <p:sp>
        <p:nvSpPr>
          <p:cNvPr id="34" name="Shape 32"/>
          <p:cNvSpPr/>
          <p:nvPr/>
        </p:nvSpPr>
        <p:spPr>
          <a:xfrm>
            <a:off x="8102123" y="3355092"/>
            <a:ext cx="3721768" cy="1925053"/>
          </a:xfrm>
          <a:custGeom>
            <a:avLst/>
            <a:gdLst/>
            <a:ahLst/>
            <a:cxnLst/>
            <a:rect l="l" t="t" r="r" b="b"/>
            <a:pathLst>
              <a:path w="3721768" h="1925053">
                <a:moveTo>
                  <a:pt x="36668" y="0"/>
                </a:moveTo>
                <a:lnTo>
                  <a:pt x="3685101" y="0"/>
                </a:lnTo>
                <a:cubicBezTo>
                  <a:pt x="3705352" y="0"/>
                  <a:pt x="3721768" y="16417"/>
                  <a:pt x="3721768" y="36668"/>
                </a:cubicBezTo>
                <a:lnTo>
                  <a:pt x="3721768" y="1815055"/>
                </a:lnTo>
                <a:cubicBezTo>
                  <a:pt x="3721768" y="1875805"/>
                  <a:pt x="3672521" y="1925053"/>
                  <a:pt x="3611771" y="1925053"/>
                </a:cubicBezTo>
                <a:lnTo>
                  <a:pt x="109998" y="1925053"/>
                </a:lnTo>
                <a:cubicBezTo>
                  <a:pt x="49248" y="1925053"/>
                  <a:pt x="0" y="1875805"/>
                  <a:pt x="0" y="1815055"/>
                </a:cubicBezTo>
                <a:lnTo>
                  <a:pt x="0" y="36668"/>
                </a:lnTo>
                <a:cubicBezTo>
                  <a:pt x="0" y="16430"/>
                  <a:pt x="16430" y="0"/>
                  <a:pt x="36668" y="0"/>
                </a:cubicBezTo>
                <a:close/>
              </a:path>
            </a:pathLst>
          </a:custGeom>
          <a:gradFill rotWithShape="1" flip="none">
            <a:gsLst>
              <a:gs pos="0">
                <a:srgbClr val="FFF1F2"/>
              </a:gs>
              <a:gs pos="100000">
                <a:srgbClr val="FEF2F2"/>
              </a:gs>
            </a:gsLst>
            <a:lin ang="2700000" scaled="1"/>
          </a:gradFill>
          <a:ln/>
        </p:spPr>
      </p:sp>
      <p:sp>
        <p:nvSpPr>
          <p:cNvPr id="35" name="Shape 33"/>
          <p:cNvSpPr/>
          <p:nvPr/>
        </p:nvSpPr>
        <p:spPr>
          <a:xfrm>
            <a:off x="8102123" y="3355092"/>
            <a:ext cx="3721768" cy="36668"/>
          </a:xfrm>
          <a:custGeom>
            <a:avLst/>
            <a:gdLst/>
            <a:ahLst/>
            <a:cxnLst/>
            <a:rect l="l" t="t" r="r" b="b"/>
            <a:pathLst>
              <a:path w="3721768" h="36668">
                <a:moveTo>
                  <a:pt x="36668" y="0"/>
                </a:moveTo>
                <a:lnTo>
                  <a:pt x="3685101" y="0"/>
                </a:lnTo>
                <a:cubicBezTo>
                  <a:pt x="3705352" y="0"/>
                  <a:pt x="3721768" y="16417"/>
                  <a:pt x="3721768" y="36668"/>
                </a:cubicBezTo>
                <a:lnTo>
                  <a:pt x="3721768" y="36668"/>
                </a:lnTo>
                <a:lnTo>
                  <a:pt x="0" y="36668"/>
                </a:lnTo>
                <a:lnTo>
                  <a:pt x="0" y="36668"/>
                </a:lnTo>
                <a:cubicBezTo>
                  <a:pt x="0" y="16430"/>
                  <a:pt x="16430" y="0"/>
                  <a:pt x="36668" y="0"/>
                </a:cubicBezTo>
                <a:close/>
              </a:path>
            </a:pathLst>
          </a:custGeom>
          <a:solidFill>
            <a:srgbClr val="EC003F"/>
          </a:solidFill>
          <a:ln/>
        </p:spPr>
      </p:sp>
      <p:sp>
        <p:nvSpPr>
          <p:cNvPr id="36" name="Shape 34"/>
          <p:cNvSpPr/>
          <p:nvPr/>
        </p:nvSpPr>
        <p:spPr>
          <a:xfrm>
            <a:off x="8248793" y="3520096"/>
            <a:ext cx="513347" cy="513347"/>
          </a:xfrm>
          <a:custGeom>
            <a:avLst/>
            <a:gdLst/>
            <a:ahLst/>
            <a:cxnLst/>
            <a:rect l="l" t="t" r="r" b="b"/>
            <a:pathLst>
              <a:path w="513347" h="513347">
                <a:moveTo>
                  <a:pt x="110005" y="0"/>
                </a:moveTo>
                <a:lnTo>
                  <a:pt x="403342" y="0"/>
                </a:lnTo>
                <a:cubicBezTo>
                  <a:pt x="464056" y="0"/>
                  <a:pt x="513347" y="49292"/>
                  <a:pt x="513347" y="110005"/>
                </a:cubicBezTo>
                <a:lnTo>
                  <a:pt x="513347" y="403342"/>
                </a:lnTo>
                <a:cubicBezTo>
                  <a:pt x="513347" y="464096"/>
                  <a:pt x="464096" y="513347"/>
                  <a:pt x="403342" y="513347"/>
                </a:cubicBezTo>
                <a:lnTo>
                  <a:pt x="110005" y="513347"/>
                </a:lnTo>
                <a:cubicBezTo>
                  <a:pt x="49251" y="513347"/>
                  <a:pt x="0" y="464096"/>
                  <a:pt x="0" y="403342"/>
                </a:cubicBezTo>
                <a:lnTo>
                  <a:pt x="0" y="110005"/>
                </a:lnTo>
                <a:cubicBezTo>
                  <a:pt x="0" y="49292"/>
                  <a:pt x="49292" y="0"/>
                  <a:pt x="110005" y="0"/>
                </a:cubicBezTo>
                <a:close/>
              </a:path>
            </a:pathLst>
          </a:custGeom>
          <a:gradFill rotWithShape="1" flip="none">
            <a:gsLst>
              <a:gs pos="0">
                <a:srgbClr val="FF2056"/>
              </a:gs>
              <a:gs pos="100000">
                <a:srgbClr val="E7000B"/>
              </a:gs>
            </a:gsLst>
            <a:lin ang="2700000" scaled="1"/>
          </a:gradFill>
          <a:ln/>
        </p:spPr>
      </p:sp>
      <p:sp>
        <p:nvSpPr>
          <p:cNvPr id="37" name="Shape 35"/>
          <p:cNvSpPr/>
          <p:nvPr/>
        </p:nvSpPr>
        <p:spPr>
          <a:xfrm>
            <a:off x="8367963" y="3666767"/>
            <a:ext cx="275008" cy="220006"/>
          </a:xfrm>
          <a:custGeom>
            <a:avLst/>
            <a:gdLst/>
            <a:ahLst/>
            <a:cxnLst/>
            <a:rect l="l" t="t" r="r" b="b"/>
            <a:pathLst>
              <a:path w="275008" h="220006">
                <a:moveTo>
                  <a:pt x="165005" y="13750"/>
                </a:moveTo>
                <a:lnTo>
                  <a:pt x="220006" y="13750"/>
                </a:lnTo>
                <a:cubicBezTo>
                  <a:pt x="227612" y="13750"/>
                  <a:pt x="233756" y="19895"/>
                  <a:pt x="233756" y="27501"/>
                </a:cubicBezTo>
                <a:cubicBezTo>
                  <a:pt x="233756" y="35106"/>
                  <a:pt x="227612" y="41251"/>
                  <a:pt x="220006" y="41251"/>
                </a:cubicBezTo>
                <a:lnTo>
                  <a:pt x="171192" y="41251"/>
                </a:lnTo>
                <a:cubicBezTo>
                  <a:pt x="168958" y="52337"/>
                  <a:pt x="161352" y="61490"/>
                  <a:pt x="151254" y="65873"/>
                </a:cubicBezTo>
                <a:lnTo>
                  <a:pt x="151254" y="192505"/>
                </a:lnTo>
                <a:lnTo>
                  <a:pt x="220006" y="192505"/>
                </a:lnTo>
                <a:cubicBezTo>
                  <a:pt x="227612" y="192505"/>
                  <a:pt x="233756" y="198650"/>
                  <a:pt x="233756" y="206256"/>
                </a:cubicBezTo>
                <a:cubicBezTo>
                  <a:pt x="233756" y="213861"/>
                  <a:pt x="227612" y="220006"/>
                  <a:pt x="220006" y="220006"/>
                </a:cubicBezTo>
                <a:lnTo>
                  <a:pt x="55002" y="220006"/>
                </a:lnTo>
                <a:cubicBezTo>
                  <a:pt x="47396" y="220006"/>
                  <a:pt x="41251" y="213861"/>
                  <a:pt x="41251" y="206256"/>
                </a:cubicBezTo>
                <a:cubicBezTo>
                  <a:pt x="41251" y="198650"/>
                  <a:pt x="47396" y="192505"/>
                  <a:pt x="55002" y="192505"/>
                </a:cubicBezTo>
                <a:lnTo>
                  <a:pt x="123753" y="192505"/>
                </a:lnTo>
                <a:lnTo>
                  <a:pt x="123753" y="65873"/>
                </a:lnTo>
                <a:cubicBezTo>
                  <a:pt x="113655" y="61447"/>
                  <a:pt x="106050" y="52294"/>
                  <a:pt x="103815" y="41251"/>
                </a:cubicBezTo>
                <a:lnTo>
                  <a:pt x="55002" y="41251"/>
                </a:lnTo>
                <a:cubicBezTo>
                  <a:pt x="47396" y="41251"/>
                  <a:pt x="41251" y="35106"/>
                  <a:pt x="41251" y="27501"/>
                </a:cubicBezTo>
                <a:cubicBezTo>
                  <a:pt x="41251" y="19895"/>
                  <a:pt x="47396" y="13750"/>
                  <a:pt x="55002" y="13750"/>
                </a:cubicBezTo>
                <a:lnTo>
                  <a:pt x="110003" y="13750"/>
                </a:lnTo>
                <a:cubicBezTo>
                  <a:pt x="116277" y="5414"/>
                  <a:pt x="126246" y="0"/>
                  <a:pt x="137504" y="0"/>
                </a:cubicBezTo>
                <a:cubicBezTo>
                  <a:pt x="148762" y="0"/>
                  <a:pt x="158731" y="5414"/>
                  <a:pt x="165005" y="13750"/>
                </a:cubicBezTo>
                <a:close/>
                <a:moveTo>
                  <a:pt x="188896" y="137504"/>
                </a:moveTo>
                <a:lnTo>
                  <a:pt x="251116" y="137504"/>
                </a:lnTo>
                <a:lnTo>
                  <a:pt x="220006" y="84135"/>
                </a:lnTo>
                <a:lnTo>
                  <a:pt x="188896" y="137504"/>
                </a:lnTo>
                <a:close/>
                <a:moveTo>
                  <a:pt x="220006" y="178755"/>
                </a:moveTo>
                <a:cubicBezTo>
                  <a:pt x="192978" y="178755"/>
                  <a:pt x="170505" y="164145"/>
                  <a:pt x="165864" y="144852"/>
                </a:cubicBezTo>
                <a:cubicBezTo>
                  <a:pt x="164747" y="140125"/>
                  <a:pt x="166294" y="135269"/>
                  <a:pt x="168743" y="131058"/>
                </a:cubicBezTo>
                <a:lnTo>
                  <a:pt x="209650" y="60931"/>
                </a:lnTo>
                <a:cubicBezTo>
                  <a:pt x="211799" y="57236"/>
                  <a:pt x="215752" y="55002"/>
                  <a:pt x="220006" y="55002"/>
                </a:cubicBezTo>
                <a:cubicBezTo>
                  <a:pt x="224260" y="55002"/>
                  <a:pt x="228213" y="57279"/>
                  <a:pt x="230362" y="60931"/>
                </a:cubicBezTo>
                <a:lnTo>
                  <a:pt x="271269" y="131058"/>
                </a:lnTo>
                <a:cubicBezTo>
                  <a:pt x="273718" y="135269"/>
                  <a:pt x="275265" y="140125"/>
                  <a:pt x="274148" y="144852"/>
                </a:cubicBezTo>
                <a:cubicBezTo>
                  <a:pt x="269507" y="164102"/>
                  <a:pt x="247034" y="178755"/>
                  <a:pt x="220006" y="178755"/>
                </a:cubicBezTo>
                <a:close/>
                <a:moveTo>
                  <a:pt x="54486" y="84135"/>
                </a:moveTo>
                <a:lnTo>
                  <a:pt x="23376" y="137504"/>
                </a:lnTo>
                <a:lnTo>
                  <a:pt x="85639" y="137504"/>
                </a:lnTo>
                <a:lnTo>
                  <a:pt x="54486" y="84135"/>
                </a:lnTo>
                <a:close/>
                <a:moveTo>
                  <a:pt x="387" y="144852"/>
                </a:moveTo>
                <a:cubicBezTo>
                  <a:pt x="-730" y="140125"/>
                  <a:pt x="816" y="135269"/>
                  <a:pt x="3266" y="131058"/>
                </a:cubicBezTo>
                <a:lnTo>
                  <a:pt x="44173" y="60931"/>
                </a:lnTo>
                <a:cubicBezTo>
                  <a:pt x="46322" y="57236"/>
                  <a:pt x="50275" y="55002"/>
                  <a:pt x="54529" y="55002"/>
                </a:cubicBezTo>
                <a:cubicBezTo>
                  <a:pt x="58783" y="55002"/>
                  <a:pt x="62736" y="57279"/>
                  <a:pt x="64885" y="60931"/>
                </a:cubicBezTo>
                <a:lnTo>
                  <a:pt x="105792" y="131058"/>
                </a:lnTo>
                <a:cubicBezTo>
                  <a:pt x="108241" y="135269"/>
                  <a:pt x="109788" y="140125"/>
                  <a:pt x="108671" y="144852"/>
                </a:cubicBezTo>
                <a:cubicBezTo>
                  <a:pt x="104030" y="164102"/>
                  <a:pt x="81557" y="178755"/>
                  <a:pt x="54529" y="178755"/>
                </a:cubicBezTo>
                <a:cubicBezTo>
                  <a:pt x="27501" y="178755"/>
                  <a:pt x="5027" y="164145"/>
                  <a:pt x="387" y="144852"/>
                </a:cubicBezTo>
                <a:close/>
              </a:path>
            </a:pathLst>
          </a:custGeom>
          <a:solidFill>
            <a:srgbClr val="FFFFFF"/>
          </a:solidFill>
          <a:ln/>
        </p:spPr>
      </p:sp>
      <p:sp>
        <p:nvSpPr>
          <p:cNvPr id="38" name="Text 36"/>
          <p:cNvSpPr/>
          <p:nvPr/>
        </p:nvSpPr>
        <p:spPr>
          <a:xfrm>
            <a:off x="8248793" y="4143447"/>
            <a:ext cx="3510929" cy="256674"/>
          </a:xfrm>
          <a:prstGeom prst="rect">
            <a:avLst/>
          </a:prstGeom>
          <a:noFill/>
          <a:ln/>
        </p:spPr>
        <p:txBody>
          <a:bodyPr wrap="square" lIns="0" tIns="0" rIns="0" bIns="0" rtlCol="0" anchor="ctr"/>
          <a:lstStyle/>
          <a:p>
            <a:pPr>
              <a:lnSpc>
                <a:spcPct val="130000"/>
              </a:lnSpc>
            </a:pPr>
            <a:r>
              <a:rPr lang="en-US" sz="1299" b="1" dirty="0">
                <a:solidFill>
                  <a:srgbClr val="1D293D"/>
                </a:solidFill>
                <a:latin typeface="MiSans" pitchFamily="34" charset="0"/>
                <a:ea typeface="MiSans" pitchFamily="34" charset="-122"/>
                <a:cs typeface="MiSans" pitchFamily="34" charset="-120"/>
              </a:rPr>
              <a:t>Fairness Analysis</a:t>
            </a:r>
            <a:endParaRPr lang="en-US" sz="1600" dirty="0"/>
          </a:p>
        </p:txBody>
      </p:sp>
      <p:sp>
        <p:nvSpPr>
          <p:cNvPr id="39" name="Text 37"/>
          <p:cNvSpPr/>
          <p:nvPr/>
        </p:nvSpPr>
        <p:spPr>
          <a:xfrm>
            <a:off x="8248793" y="4473456"/>
            <a:ext cx="3501762" cy="660018"/>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Ensure the model is fair across different demographic groups and does not exhibit bias in predictions.</a:t>
            </a:r>
            <a:endParaRPr lang="en-US" sz="1600" dirty="0"/>
          </a:p>
        </p:txBody>
      </p:sp>
      <p:sp>
        <p:nvSpPr>
          <p:cNvPr id="40" name="Shape 38"/>
          <p:cNvSpPr/>
          <p:nvPr/>
        </p:nvSpPr>
        <p:spPr>
          <a:xfrm>
            <a:off x="375844" y="5435982"/>
            <a:ext cx="5637654" cy="1045029"/>
          </a:xfrm>
          <a:custGeom>
            <a:avLst/>
            <a:gdLst/>
            <a:ahLst/>
            <a:cxnLst/>
            <a:rect l="l" t="t" r="r" b="b"/>
            <a:pathLst>
              <a:path w="5637654" h="1045029">
                <a:moveTo>
                  <a:pt x="110000" y="0"/>
                </a:moveTo>
                <a:lnTo>
                  <a:pt x="5527654" y="0"/>
                </a:lnTo>
                <a:cubicBezTo>
                  <a:pt x="5588406" y="0"/>
                  <a:pt x="5637654" y="49249"/>
                  <a:pt x="5637654" y="110000"/>
                </a:cubicBezTo>
                <a:lnTo>
                  <a:pt x="5637654" y="935029"/>
                </a:lnTo>
                <a:cubicBezTo>
                  <a:pt x="5637654" y="995780"/>
                  <a:pt x="5588406" y="1045029"/>
                  <a:pt x="5527654" y="1045029"/>
                </a:cubicBezTo>
                <a:lnTo>
                  <a:pt x="110000" y="1045029"/>
                </a:lnTo>
                <a:cubicBezTo>
                  <a:pt x="49249" y="1045029"/>
                  <a:pt x="0" y="995780"/>
                  <a:pt x="0" y="935029"/>
                </a:cubicBezTo>
                <a:lnTo>
                  <a:pt x="0" y="110000"/>
                </a:lnTo>
                <a:cubicBezTo>
                  <a:pt x="0" y="49289"/>
                  <a:pt x="49289" y="0"/>
                  <a:pt x="110000" y="0"/>
                </a:cubicBezTo>
                <a:close/>
              </a:path>
            </a:pathLst>
          </a:custGeom>
          <a:gradFill rotWithShape="1" flip="none">
            <a:gsLst>
              <a:gs pos="0">
                <a:srgbClr val="F0FDF4"/>
              </a:gs>
              <a:gs pos="100000">
                <a:srgbClr val="ECFDF5"/>
              </a:gs>
            </a:gsLst>
            <a:lin ang="2700000" scaled="1"/>
          </a:gradFill>
          <a:ln w="25400">
            <a:solidFill>
              <a:srgbClr val="7BF1A8"/>
            </a:solidFill>
            <a:prstDash val="solid"/>
          </a:ln>
        </p:spPr>
      </p:sp>
      <p:sp>
        <p:nvSpPr>
          <p:cNvPr id="41" name="Shape 39"/>
          <p:cNvSpPr/>
          <p:nvPr/>
        </p:nvSpPr>
        <p:spPr>
          <a:xfrm>
            <a:off x="531681" y="5701823"/>
            <a:ext cx="440012" cy="513347"/>
          </a:xfrm>
          <a:custGeom>
            <a:avLst/>
            <a:gdLst/>
            <a:ahLst/>
            <a:cxnLst/>
            <a:rect l="l" t="t" r="r" b="b"/>
            <a:pathLst>
              <a:path w="440012" h="513347">
                <a:moveTo>
                  <a:pt x="110003" y="0"/>
                </a:moveTo>
                <a:lnTo>
                  <a:pt x="330009" y="0"/>
                </a:lnTo>
                <a:cubicBezTo>
                  <a:pt x="390721" y="0"/>
                  <a:pt x="440012" y="49291"/>
                  <a:pt x="440012" y="110003"/>
                </a:cubicBezTo>
                <a:lnTo>
                  <a:pt x="440012" y="403344"/>
                </a:lnTo>
                <a:cubicBezTo>
                  <a:pt x="440012" y="464057"/>
                  <a:pt x="390721" y="513347"/>
                  <a:pt x="330009" y="513347"/>
                </a:cubicBezTo>
                <a:lnTo>
                  <a:pt x="110003" y="513347"/>
                </a:lnTo>
                <a:cubicBezTo>
                  <a:pt x="49291" y="513347"/>
                  <a:pt x="0" y="464057"/>
                  <a:pt x="0" y="403344"/>
                </a:cubicBezTo>
                <a:lnTo>
                  <a:pt x="0" y="110003"/>
                </a:lnTo>
                <a:cubicBezTo>
                  <a:pt x="0" y="49291"/>
                  <a:pt x="49291" y="0"/>
                  <a:pt x="110003" y="0"/>
                </a:cubicBezTo>
                <a:close/>
              </a:path>
            </a:pathLst>
          </a:custGeom>
          <a:gradFill rotWithShape="1" flip="none">
            <a:gsLst>
              <a:gs pos="0">
                <a:srgbClr val="00C950"/>
              </a:gs>
              <a:gs pos="100000">
                <a:srgbClr val="009966"/>
              </a:gs>
            </a:gsLst>
            <a:lin ang="2700000" scaled="1"/>
          </a:gradFill>
          <a:ln/>
        </p:spPr>
      </p:sp>
      <p:sp>
        <p:nvSpPr>
          <p:cNvPr id="42" name="Shape 40"/>
          <p:cNvSpPr/>
          <p:nvPr/>
        </p:nvSpPr>
        <p:spPr>
          <a:xfrm>
            <a:off x="671047" y="5848493"/>
            <a:ext cx="165005" cy="220006"/>
          </a:xfrm>
          <a:custGeom>
            <a:avLst/>
            <a:gdLst/>
            <a:ahLst/>
            <a:cxnLst/>
            <a:rect l="l" t="t" r="r" b="b"/>
            <a:pathLst>
              <a:path w="165005" h="220006">
                <a:moveTo>
                  <a:pt x="6875" y="27501"/>
                </a:moveTo>
                <a:cubicBezTo>
                  <a:pt x="6875" y="12332"/>
                  <a:pt x="19208" y="0"/>
                  <a:pt x="34376" y="0"/>
                </a:cubicBezTo>
                <a:lnTo>
                  <a:pt x="130629" y="0"/>
                </a:lnTo>
                <a:cubicBezTo>
                  <a:pt x="145797" y="0"/>
                  <a:pt x="158129" y="12332"/>
                  <a:pt x="158129" y="27501"/>
                </a:cubicBezTo>
                <a:lnTo>
                  <a:pt x="158129" y="192505"/>
                </a:lnTo>
                <a:cubicBezTo>
                  <a:pt x="158129" y="207674"/>
                  <a:pt x="145797" y="220006"/>
                  <a:pt x="130629" y="220006"/>
                </a:cubicBezTo>
                <a:lnTo>
                  <a:pt x="34376" y="220006"/>
                </a:lnTo>
                <a:cubicBezTo>
                  <a:pt x="19208" y="220006"/>
                  <a:pt x="6875" y="207674"/>
                  <a:pt x="6875" y="192505"/>
                </a:cubicBezTo>
                <a:lnTo>
                  <a:pt x="6875" y="27501"/>
                </a:lnTo>
                <a:close/>
                <a:moveTo>
                  <a:pt x="34376" y="27501"/>
                </a:moveTo>
                <a:lnTo>
                  <a:pt x="34376" y="158129"/>
                </a:lnTo>
                <a:lnTo>
                  <a:pt x="130629" y="158129"/>
                </a:lnTo>
                <a:lnTo>
                  <a:pt x="130629" y="27501"/>
                </a:lnTo>
                <a:lnTo>
                  <a:pt x="34376" y="27501"/>
                </a:lnTo>
                <a:close/>
                <a:moveTo>
                  <a:pt x="82502" y="202818"/>
                </a:moveTo>
                <a:cubicBezTo>
                  <a:pt x="90108" y="202818"/>
                  <a:pt x="96253" y="196673"/>
                  <a:pt x="96253" y="189068"/>
                </a:cubicBezTo>
                <a:cubicBezTo>
                  <a:pt x="96253" y="181462"/>
                  <a:pt x="90108" y="175317"/>
                  <a:pt x="82502" y="175317"/>
                </a:cubicBezTo>
                <a:cubicBezTo>
                  <a:pt x="74897" y="175317"/>
                  <a:pt x="68752" y="181462"/>
                  <a:pt x="68752" y="189068"/>
                </a:cubicBezTo>
                <a:cubicBezTo>
                  <a:pt x="68752" y="196673"/>
                  <a:pt x="74897" y="202818"/>
                  <a:pt x="82502" y="202818"/>
                </a:cubicBezTo>
                <a:close/>
              </a:path>
            </a:pathLst>
          </a:custGeom>
          <a:solidFill>
            <a:srgbClr val="FFFFFF"/>
          </a:solidFill>
          <a:ln/>
        </p:spPr>
      </p:sp>
      <p:sp>
        <p:nvSpPr>
          <p:cNvPr id="43" name="Text 41"/>
          <p:cNvSpPr/>
          <p:nvPr/>
        </p:nvSpPr>
        <p:spPr>
          <a:xfrm>
            <a:off x="1085420" y="5591820"/>
            <a:ext cx="4858466" cy="256674"/>
          </a:xfrm>
          <a:prstGeom prst="rect">
            <a:avLst/>
          </a:prstGeom>
          <a:noFill/>
          <a:ln/>
        </p:spPr>
        <p:txBody>
          <a:bodyPr wrap="square" lIns="0" tIns="0" rIns="0" bIns="0" rtlCol="0" anchor="ctr"/>
          <a:lstStyle/>
          <a:p>
            <a:pPr>
              <a:lnSpc>
                <a:spcPct val="120000"/>
              </a:lnSpc>
            </a:pPr>
            <a:r>
              <a:rPr lang="en-US" sz="1444" b="1" dirty="0">
                <a:solidFill>
                  <a:srgbClr val="1D293D"/>
                </a:solidFill>
                <a:latin typeface="Noto Sans SC" pitchFamily="34" charset="0"/>
                <a:ea typeface="Noto Sans SC" pitchFamily="34" charset="-122"/>
                <a:cs typeface="Noto Sans SC" pitchFamily="34" charset="-120"/>
              </a:rPr>
              <a:t>Mobile Application</a:t>
            </a:r>
            <a:endParaRPr lang="en-US" sz="1600" dirty="0"/>
          </a:p>
        </p:txBody>
      </p:sp>
      <p:sp>
        <p:nvSpPr>
          <p:cNvPr id="44" name="Text 42"/>
          <p:cNvSpPr/>
          <p:nvPr/>
        </p:nvSpPr>
        <p:spPr>
          <a:xfrm>
            <a:off x="1085420" y="5885161"/>
            <a:ext cx="4840132" cy="440012"/>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Develop a mobile app for HR managers to access predictions and insights on-the-go.</a:t>
            </a:r>
            <a:endParaRPr lang="en-US" sz="1600" dirty="0"/>
          </a:p>
        </p:txBody>
      </p:sp>
      <p:sp>
        <p:nvSpPr>
          <p:cNvPr id="45" name="Shape 43"/>
          <p:cNvSpPr/>
          <p:nvPr/>
        </p:nvSpPr>
        <p:spPr>
          <a:xfrm>
            <a:off x="6177356" y="5435982"/>
            <a:ext cx="5637654" cy="1045029"/>
          </a:xfrm>
          <a:custGeom>
            <a:avLst/>
            <a:gdLst/>
            <a:ahLst/>
            <a:cxnLst/>
            <a:rect l="l" t="t" r="r" b="b"/>
            <a:pathLst>
              <a:path w="5637654" h="1045029">
                <a:moveTo>
                  <a:pt x="110000" y="0"/>
                </a:moveTo>
                <a:lnTo>
                  <a:pt x="5527654" y="0"/>
                </a:lnTo>
                <a:cubicBezTo>
                  <a:pt x="5588406" y="0"/>
                  <a:pt x="5637654" y="49249"/>
                  <a:pt x="5637654" y="110000"/>
                </a:cubicBezTo>
                <a:lnTo>
                  <a:pt x="5637654" y="935029"/>
                </a:lnTo>
                <a:cubicBezTo>
                  <a:pt x="5637654" y="995780"/>
                  <a:pt x="5588406" y="1045029"/>
                  <a:pt x="5527654" y="1045029"/>
                </a:cubicBezTo>
                <a:lnTo>
                  <a:pt x="110000" y="1045029"/>
                </a:lnTo>
                <a:cubicBezTo>
                  <a:pt x="49249" y="1045029"/>
                  <a:pt x="0" y="995780"/>
                  <a:pt x="0" y="935029"/>
                </a:cubicBezTo>
                <a:lnTo>
                  <a:pt x="0" y="110000"/>
                </a:lnTo>
                <a:cubicBezTo>
                  <a:pt x="0" y="49289"/>
                  <a:pt x="49289" y="0"/>
                  <a:pt x="110000" y="0"/>
                </a:cubicBezTo>
                <a:close/>
              </a:path>
            </a:pathLst>
          </a:custGeom>
          <a:gradFill rotWithShape="1" flip="none">
            <a:gsLst>
              <a:gs pos="0">
                <a:srgbClr val="EEF2FF"/>
              </a:gs>
              <a:gs pos="100000">
                <a:srgbClr val="FAF5FF"/>
              </a:gs>
            </a:gsLst>
            <a:lin ang="2700000" scaled="1"/>
          </a:gradFill>
          <a:ln w="25400">
            <a:solidFill>
              <a:srgbClr val="A3B3FF"/>
            </a:solidFill>
            <a:prstDash val="solid"/>
          </a:ln>
        </p:spPr>
      </p:sp>
      <p:sp>
        <p:nvSpPr>
          <p:cNvPr id="46" name="Shape 44"/>
          <p:cNvSpPr/>
          <p:nvPr/>
        </p:nvSpPr>
        <p:spPr>
          <a:xfrm>
            <a:off x="6333194" y="5701823"/>
            <a:ext cx="430845" cy="513347"/>
          </a:xfrm>
          <a:custGeom>
            <a:avLst/>
            <a:gdLst/>
            <a:ahLst/>
            <a:cxnLst/>
            <a:rect l="l" t="t" r="r" b="b"/>
            <a:pathLst>
              <a:path w="430845" h="513347">
                <a:moveTo>
                  <a:pt x="110003" y="0"/>
                </a:moveTo>
                <a:lnTo>
                  <a:pt x="320842" y="0"/>
                </a:lnTo>
                <a:cubicBezTo>
                  <a:pt x="381595" y="0"/>
                  <a:pt x="430845" y="49250"/>
                  <a:pt x="430845" y="110003"/>
                </a:cubicBezTo>
                <a:lnTo>
                  <a:pt x="430845" y="403344"/>
                </a:lnTo>
                <a:cubicBezTo>
                  <a:pt x="430845" y="464097"/>
                  <a:pt x="381595" y="513347"/>
                  <a:pt x="320842" y="513347"/>
                </a:cubicBezTo>
                <a:lnTo>
                  <a:pt x="110003" y="513347"/>
                </a:lnTo>
                <a:cubicBezTo>
                  <a:pt x="49250" y="513347"/>
                  <a:pt x="0" y="464097"/>
                  <a:pt x="0" y="403344"/>
                </a:cubicBezTo>
                <a:lnTo>
                  <a:pt x="0" y="110003"/>
                </a:lnTo>
                <a:cubicBezTo>
                  <a:pt x="0" y="49250"/>
                  <a:pt x="49250" y="0"/>
                  <a:pt x="110003" y="0"/>
                </a:cubicBezTo>
                <a:close/>
              </a:path>
            </a:pathLst>
          </a:custGeom>
          <a:gradFill rotWithShape="1" flip="none">
            <a:gsLst>
              <a:gs pos="0">
                <a:srgbClr val="615FFF"/>
              </a:gs>
              <a:gs pos="100000">
                <a:srgbClr val="9810FA"/>
              </a:gs>
            </a:gsLst>
            <a:lin ang="2700000" scaled="1"/>
          </a:gradFill>
          <a:ln/>
        </p:spPr>
      </p:sp>
      <p:sp>
        <p:nvSpPr>
          <p:cNvPr id="47" name="Shape 45"/>
          <p:cNvSpPr/>
          <p:nvPr/>
        </p:nvSpPr>
        <p:spPr>
          <a:xfrm>
            <a:off x="6437468" y="5848493"/>
            <a:ext cx="220006" cy="220006"/>
          </a:xfrm>
          <a:custGeom>
            <a:avLst/>
            <a:gdLst/>
            <a:ahLst/>
            <a:cxnLst/>
            <a:rect l="l" t="t" r="r" b="b"/>
            <a:pathLst>
              <a:path w="220006" h="220006">
                <a:moveTo>
                  <a:pt x="151211" y="120316"/>
                </a:moveTo>
                <a:lnTo>
                  <a:pt x="69182" y="120316"/>
                </a:lnTo>
                <a:cubicBezTo>
                  <a:pt x="70428" y="148031"/>
                  <a:pt x="76572" y="173556"/>
                  <a:pt x="85295" y="192247"/>
                </a:cubicBezTo>
                <a:cubicBezTo>
                  <a:pt x="90194" y="202775"/>
                  <a:pt x="95479" y="210209"/>
                  <a:pt x="100378" y="214764"/>
                </a:cubicBezTo>
                <a:cubicBezTo>
                  <a:pt x="105190" y="219276"/>
                  <a:pt x="108499" y="220006"/>
                  <a:pt x="110218" y="220006"/>
                </a:cubicBezTo>
                <a:cubicBezTo>
                  <a:pt x="111937" y="220006"/>
                  <a:pt x="115245" y="219276"/>
                  <a:pt x="120058" y="214764"/>
                </a:cubicBezTo>
                <a:cubicBezTo>
                  <a:pt x="124957" y="210209"/>
                  <a:pt x="130242" y="202732"/>
                  <a:pt x="135140" y="192247"/>
                </a:cubicBezTo>
                <a:cubicBezTo>
                  <a:pt x="143863" y="173556"/>
                  <a:pt x="150008" y="148031"/>
                  <a:pt x="151254" y="120316"/>
                </a:cubicBezTo>
                <a:close/>
                <a:moveTo>
                  <a:pt x="69139" y="99690"/>
                </a:moveTo>
                <a:lnTo>
                  <a:pt x="151168" y="99690"/>
                </a:lnTo>
                <a:cubicBezTo>
                  <a:pt x="149965" y="71975"/>
                  <a:pt x="143820" y="46450"/>
                  <a:pt x="135097" y="27759"/>
                </a:cubicBezTo>
                <a:cubicBezTo>
                  <a:pt x="130199" y="17274"/>
                  <a:pt x="124914" y="9797"/>
                  <a:pt x="120015" y="5242"/>
                </a:cubicBezTo>
                <a:cubicBezTo>
                  <a:pt x="115202" y="730"/>
                  <a:pt x="111894" y="0"/>
                  <a:pt x="110175" y="0"/>
                </a:cubicBezTo>
                <a:cubicBezTo>
                  <a:pt x="108456" y="0"/>
                  <a:pt x="105147" y="730"/>
                  <a:pt x="100335" y="5242"/>
                </a:cubicBezTo>
                <a:cubicBezTo>
                  <a:pt x="95436" y="9797"/>
                  <a:pt x="90151" y="17274"/>
                  <a:pt x="85252" y="27759"/>
                </a:cubicBezTo>
                <a:cubicBezTo>
                  <a:pt x="76529" y="46450"/>
                  <a:pt x="70385" y="71975"/>
                  <a:pt x="69139" y="99690"/>
                </a:cubicBezTo>
                <a:close/>
                <a:moveTo>
                  <a:pt x="48513" y="99690"/>
                </a:moveTo>
                <a:cubicBezTo>
                  <a:pt x="50017" y="62908"/>
                  <a:pt x="59513" y="28747"/>
                  <a:pt x="73393" y="6317"/>
                </a:cubicBezTo>
                <a:cubicBezTo>
                  <a:pt x="33817" y="20325"/>
                  <a:pt x="4684" y="56377"/>
                  <a:pt x="645" y="99690"/>
                </a:cubicBezTo>
                <a:lnTo>
                  <a:pt x="48513" y="99690"/>
                </a:lnTo>
                <a:close/>
                <a:moveTo>
                  <a:pt x="645" y="120316"/>
                </a:moveTo>
                <a:cubicBezTo>
                  <a:pt x="4684" y="163629"/>
                  <a:pt x="33817" y="199681"/>
                  <a:pt x="73393" y="213689"/>
                </a:cubicBezTo>
                <a:cubicBezTo>
                  <a:pt x="59513" y="191259"/>
                  <a:pt x="50017" y="157098"/>
                  <a:pt x="48513" y="120316"/>
                </a:cubicBezTo>
                <a:lnTo>
                  <a:pt x="645" y="120316"/>
                </a:lnTo>
                <a:close/>
                <a:moveTo>
                  <a:pt x="171837" y="120316"/>
                </a:moveTo>
                <a:cubicBezTo>
                  <a:pt x="170333" y="157098"/>
                  <a:pt x="160836" y="191259"/>
                  <a:pt x="146957" y="213689"/>
                </a:cubicBezTo>
                <a:cubicBezTo>
                  <a:pt x="186532" y="199638"/>
                  <a:pt x="215666" y="163629"/>
                  <a:pt x="219705" y="120316"/>
                </a:cubicBezTo>
                <a:lnTo>
                  <a:pt x="171837" y="120316"/>
                </a:lnTo>
                <a:close/>
                <a:moveTo>
                  <a:pt x="219705" y="99690"/>
                </a:moveTo>
                <a:cubicBezTo>
                  <a:pt x="215666" y="56377"/>
                  <a:pt x="186532" y="20325"/>
                  <a:pt x="146957" y="6317"/>
                </a:cubicBezTo>
                <a:cubicBezTo>
                  <a:pt x="160836" y="28747"/>
                  <a:pt x="170333" y="62908"/>
                  <a:pt x="171837" y="99690"/>
                </a:cubicBezTo>
                <a:lnTo>
                  <a:pt x="219705" y="99690"/>
                </a:lnTo>
                <a:close/>
              </a:path>
            </a:pathLst>
          </a:custGeom>
          <a:solidFill>
            <a:srgbClr val="FFFFFF"/>
          </a:solidFill>
          <a:ln/>
        </p:spPr>
      </p:sp>
      <p:sp>
        <p:nvSpPr>
          <p:cNvPr id="48" name="Text 46"/>
          <p:cNvSpPr/>
          <p:nvPr/>
        </p:nvSpPr>
        <p:spPr>
          <a:xfrm>
            <a:off x="6871894" y="5591820"/>
            <a:ext cx="4876800" cy="256674"/>
          </a:xfrm>
          <a:prstGeom prst="rect">
            <a:avLst/>
          </a:prstGeom>
          <a:noFill/>
          <a:ln/>
        </p:spPr>
        <p:txBody>
          <a:bodyPr wrap="square" lIns="0" tIns="0" rIns="0" bIns="0" rtlCol="0" anchor="ctr"/>
          <a:lstStyle/>
          <a:p>
            <a:pPr>
              <a:lnSpc>
                <a:spcPct val="120000"/>
              </a:lnSpc>
            </a:pPr>
            <a:r>
              <a:rPr lang="en-US" sz="1444" b="1" dirty="0">
                <a:solidFill>
                  <a:srgbClr val="1D293D"/>
                </a:solidFill>
                <a:latin typeface="Noto Sans SC" pitchFamily="34" charset="0"/>
                <a:ea typeface="Noto Sans SC" pitchFamily="34" charset="-122"/>
                <a:cs typeface="Noto Sans SC" pitchFamily="34" charset="-120"/>
              </a:rPr>
              <a:t>Multi-organization Dataset</a:t>
            </a:r>
            <a:endParaRPr lang="en-US" sz="1600" dirty="0"/>
          </a:p>
        </p:txBody>
      </p:sp>
      <p:sp>
        <p:nvSpPr>
          <p:cNvPr id="49" name="Text 47"/>
          <p:cNvSpPr/>
          <p:nvPr/>
        </p:nvSpPr>
        <p:spPr>
          <a:xfrm>
            <a:off x="6871894" y="5885161"/>
            <a:ext cx="4858466" cy="440012"/>
          </a:xfrm>
          <a:prstGeom prst="rect">
            <a:avLst/>
          </a:prstGeom>
          <a:noFill/>
          <a:ln/>
        </p:spPr>
        <p:txBody>
          <a:bodyPr wrap="square" lIns="0" tIns="0" rIns="0" bIns="0" rtlCol="0" anchor="ctr"/>
          <a:lstStyle/>
          <a:p>
            <a:pPr>
              <a:lnSpc>
                <a:spcPct val="130000"/>
              </a:lnSpc>
            </a:pPr>
            <a:r>
              <a:rPr lang="en-US" sz="1155" dirty="0">
                <a:solidFill>
                  <a:srgbClr val="45556C"/>
                </a:solidFill>
                <a:latin typeface="MiSans" pitchFamily="34" charset="0"/>
                <a:ea typeface="MiSans" pitchFamily="34" charset="-122"/>
                <a:cs typeface="MiSans" pitchFamily="34" charset="-120"/>
              </a:rPr>
              <a:t>Train models on diverse datasets from multiple organizations to improve generalizability.</a:t>
            </a:r>
            <a:endParaRPr lang="en-US" sz="1600" dirty="0"/>
          </a:p>
        </p:txBody>
      </p:sp>
    </p:spTree>
  </p:cSld>
  <p:clrMapOvr>
    <a:masterClrMapping/>
  </p:clrMapOvr>
  <p:transition>
    <p:fade/>
    <p:spd val="med"/>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INTRODUCTION</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Understanding Employee Attrition</a:t>
            </a:r>
            <a:endParaRPr lang="en-US" sz="1600" dirty="0"/>
          </a:p>
        </p:txBody>
      </p:sp>
      <p:sp>
        <p:nvSpPr>
          <p:cNvPr id="4" name="Shape 2"/>
          <p:cNvSpPr/>
          <p:nvPr/>
        </p:nvSpPr>
        <p:spPr>
          <a:xfrm>
            <a:off x="400050" y="1371600"/>
            <a:ext cx="5581650" cy="2457450"/>
          </a:xfrm>
          <a:custGeom>
            <a:avLst/>
            <a:gdLst/>
            <a:ahLst/>
            <a:cxnLst/>
            <a:rect l="l" t="t" r="r" b="b"/>
            <a:pathLst>
              <a:path w="5581650" h="2457450">
                <a:moveTo>
                  <a:pt x="38100" y="0"/>
                </a:moveTo>
                <a:lnTo>
                  <a:pt x="5429239" y="0"/>
                </a:lnTo>
                <a:cubicBezTo>
                  <a:pt x="5513413" y="0"/>
                  <a:pt x="5581650" y="68237"/>
                  <a:pt x="5581650" y="152411"/>
                </a:cubicBezTo>
                <a:lnTo>
                  <a:pt x="5581650" y="2305039"/>
                </a:lnTo>
                <a:cubicBezTo>
                  <a:pt x="5581650" y="2389213"/>
                  <a:pt x="5513413" y="2457450"/>
                  <a:pt x="5429239" y="2457450"/>
                </a:cubicBezTo>
                <a:lnTo>
                  <a:pt x="38100" y="2457450"/>
                </a:lnTo>
                <a:cubicBezTo>
                  <a:pt x="17072" y="2457450"/>
                  <a:pt x="0" y="2440378"/>
                  <a:pt x="0" y="2419350"/>
                </a:cubicBezTo>
                <a:lnTo>
                  <a:pt x="0" y="38100"/>
                </a:lnTo>
                <a:cubicBezTo>
                  <a:pt x="0" y="17072"/>
                  <a:pt x="17072" y="0"/>
                  <a:pt x="38100"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400050" y="1371600"/>
            <a:ext cx="38100" cy="2457450"/>
          </a:xfrm>
          <a:custGeom>
            <a:avLst/>
            <a:gdLst/>
            <a:ahLst/>
            <a:cxnLst/>
            <a:rect l="l" t="t" r="r" b="b"/>
            <a:pathLst>
              <a:path w="38100" h="2457450">
                <a:moveTo>
                  <a:pt x="38100" y="0"/>
                </a:moveTo>
                <a:lnTo>
                  <a:pt x="38100" y="0"/>
                </a:lnTo>
                <a:lnTo>
                  <a:pt x="38100" y="2457450"/>
                </a:lnTo>
                <a:lnTo>
                  <a:pt x="38100" y="2457450"/>
                </a:lnTo>
                <a:cubicBezTo>
                  <a:pt x="17072" y="2457450"/>
                  <a:pt x="0" y="2440378"/>
                  <a:pt x="0" y="2419350"/>
                </a:cubicBezTo>
                <a:lnTo>
                  <a:pt x="0" y="38100"/>
                </a:lnTo>
                <a:cubicBezTo>
                  <a:pt x="0" y="17072"/>
                  <a:pt x="17072" y="0"/>
                  <a:pt x="38100" y="0"/>
                </a:cubicBezTo>
                <a:close/>
              </a:path>
            </a:pathLst>
          </a:custGeom>
          <a:solidFill>
            <a:srgbClr val="155DFC"/>
          </a:solidFill>
          <a:ln/>
        </p:spPr>
      </p:sp>
      <p:sp>
        <p:nvSpPr>
          <p:cNvPr id="6" name="Shape 4"/>
          <p:cNvSpPr/>
          <p:nvPr/>
        </p:nvSpPr>
        <p:spPr>
          <a:xfrm>
            <a:off x="647700" y="1600200"/>
            <a:ext cx="457200" cy="457200"/>
          </a:xfrm>
          <a:custGeom>
            <a:avLst/>
            <a:gdLst/>
            <a:ahLst/>
            <a:cxnLst/>
            <a:rect l="l" t="t" r="r" b="b"/>
            <a:pathLst>
              <a:path w="457200" h="457200">
                <a:moveTo>
                  <a:pt x="114300" y="0"/>
                </a:moveTo>
                <a:lnTo>
                  <a:pt x="342900" y="0"/>
                </a:lnTo>
                <a:cubicBezTo>
                  <a:pt x="405984" y="0"/>
                  <a:pt x="457200" y="51216"/>
                  <a:pt x="457200" y="114300"/>
                </a:cubicBezTo>
                <a:lnTo>
                  <a:pt x="457200" y="342900"/>
                </a:lnTo>
                <a:cubicBezTo>
                  <a:pt x="457200" y="405984"/>
                  <a:pt x="405984" y="457200"/>
                  <a:pt x="342900" y="457200"/>
                </a:cubicBezTo>
                <a:lnTo>
                  <a:pt x="114300" y="457200"/>
                </a:lnTo>
                <a:cubicBezTo>
                  <a:pt x="51216" y="457200"/>
                  <a:pt x="0" y="405984"/>
                  <a:pt x="0" y="342900"/>
                </a:cubicBezTo>
                <a:lnTo>
                  <a:pt x="0" y="114300"/>
                </a:lnTo>
                <a:cubicBezTo>
                  <a:pt x="0" y="51216"/>
                  <a:pt x="51216" y="0"/>
                  <a:pt x="114300"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757238" y="1733550"/>
            <a:ext cx="238125" cy="190500"/>
          </a:xfrm>
          <a:custGeom>
            <a:avLst/>
            <a:gdLst/>
            <a:ahLst/>
            <a:cxnLst/>
            <a:rect l="l" t="t" r="r" b="b"/>
            <a:pathLst>
              <a:path w="238125" h="190500">
                <a:moveTo>
                  <a:pt x="119063" y="5953"/>
                </a:moveTo>
                <a:cubicBezTo>
                  <a:pt x="140419" y="5953"/>
                  <a:pt x="157758" y="23292"/>
                  <a:pt x="157758" y="44648"/>
                </a:cubicBezTo>
                <a:cubicBezTo>
                  <a:pt x="157758" y="66005"/>
                  <a:pt x="140419" y="83344"/>
                  <a:pt x="119063" y="83344"/>
                </a:cubicBezTo>
                <a:cubicBezTo>
                  <a:pt x="97706" y="83344"/>
                  <a:pt x="80367" y="66005"/>
                  <a:pt x="80367" y="44648"/>
                </a:cubicBezTo>
                <a:cubicBezTo>
                  <a:pt x="80367" y="23292"/>
                  <a:pt x="97706" y="5953"/>
                  <a:pt x="119063" y="5953"/>
                </a:cubicBezTo>
                <a:close/>
                <a:moveTo>
                  <a:pt x="35719" y="32742"/>
                </a:moveTo>
                <a:cubicBezTo>
                  <a:pt x="50504" y="32742"/>
                  <a:pt x="62508" y="44746"/>
                  <a:pt x="62508" y="59531"/>
                </a:cubicBezTo>
                <a:cubicBezTo>
                  <a:pt x="62508" y="74317"/>
                  <a:pt x="50504" y="86320"/>
                  <a:pt x="35719" y="86320"/>
                </a:cubicBezTo>
                <a:cubicBezTo>
                  <a:pt x="20933" y="86320"/>
                  <a:pt x="8930" y="74317"/>
                  <a:pt x="8930" y="59531"/>
                </a:cubicBezTo>
                <a:cubicBezTo>
                  <a:pt x="8930" y="44746"/>
                  <a:pt x="20933" y="32742"/>
                  <a:pt x="35719" y="32742"/>
                </a:cubicBezTo>
                <a:close/>
                <a:moveTo>
                  <a:pt x="0" y="154781"/>
                </a:moveTo>
                <a:cubicBezTo>
                  <a:pt x="0" y="128476"/>
                  <a:pt x="21320" y="107156"/>
                  <a:pt x="47625" y="107156"/>
                </a:cubicBezTo>
                <a:cubicBezTo>
                  <a:pt x="52388" y="107156"/>
                  <a:pt x="57001" y="107863"/>
                  <a:pt x="61354" y="109165"/>
                </a:cubicBezTo>
                <a:cubicBezTo>
                  <a:pt x="49113" y="122858"/>
                  <a:pt x="41672" y="140940"/>
                  <a:pt x="41672" y="160734"/>
                </a:cubicBezTo>
                <a:lnTo>
                  <a:pt x="41672" y="166688"/>
                </a:lnTo>
                <a:cubicBezTo>
                  <a:pt x="41672" y="170929"/>
                  <a:pt x="42565" y="174947"/>
                  <a:pt x="44165" y="178594"/>
                </a:cubicBezTo>
                <a:lnTo>
                  <a:pt x="11906" y="178594"/>
                </a:lnTo>
                <a:cubicBezTo>
                  <a:pt x="5321" y="178594"/>
                  <a:pt x="0" y="173273"/>
                  <a:pt x="0" y="166688"/>
                </a:cubicBezTo>
                <a:lnTo>
                  <a:pt x="0" y="154781"/>
                </a:lnTo>
                <a:close/>
                <a:moveTo>
                  <a:pt x="193960" y="178594"/>
                </a:moveTo>
                <a:cubicBezTo>
                  <a:pt x="195560" y="174947"/>
                  <a:pt x="196453" y="170929"/>
                  <a:pt x="196453" y="166688"/>
                </a:cubicBezTo>
                <a:lnTo>
                  <a:pt x="196453" y="160734"/>
                </a:lnTo>
                <a:cubicBezTo>
                  <a:pt x="196453" y="140940"/>
                  <a:pt x="189012" y="122858"/>
                  <a:pt x="176771" y="109165"/>
                </a:cubicBezTo>
                <a:cubicBezTo>
                  <a:pt x="181124" y="107863"/>
                  <a:pt x="185738" y="107156"/>
                  <a:pt x="190500" y="107156"/>
                </a:cubicBezTo>
                <a:cubicBezTo>
                  <a:pt x="216805" y="107156"/>
                  <a:pt x="238125" y="128476"/>
                  <a:pt x="238125" y="154781"/>
                </a:cubicBezTo>
                <a:lnTo>
                  <a:pt x="238125" y="166688"/>
                </a:lnTo>
                <a:cubicBezTo>
                  <a:pt x="238125" y="173273"/>
                  <a:pt x="232804" y="178594"/>
                  <a:pt x="226219" y="178594"/>
                </a:cubicBezTo>
                <a:lnTo>
                  <a:pt x="193960" y="178594"/>
                </a:lnTo>
                <a:close/>
                <a:moveTo>
                  <a:pt x="175617" y="59531"/>
                </a:moveTo>
                <a:cubicBezTo>
                  <a:pt x="175617" y="44746"/>
                  <a:pt x="187621" y="32742"/>
                  <a:pt x="202406" y="32742"/>
                </a:cubicBezTo>
                <a:cubicBezTo>
                  <a:pt x="217192" y="32742"/>
                  <a:pt x="229195" y="44746"/>
                  <a:pt x="229195" y="59531"/>
                </a:cubicBezTo>
                <a:cubicBezTo>
                  <a:pt x="229195" y="74317"/>
                  <a:pt x="217192" y="86320"/>
                  <a:pt x="202406" y="86320"/>
                </a:cubicBezTo>
                <a:cubicBezTo>
                  <a:pt x="187621" y="86320"/>
                  <a:pt x="175617" y="74317"/>
                  <a:pt x="175617" y="59531"/>
                </a:cubicBezTo>
                <a:close/>
                <a:moveTo>
                  <a:pt x="59531" y="160734"/>
                </a:moveTo>
                <a:cubicBezTo>
                  <a:pt x="59531" y="127843"/>
                  <a:pt x="86171" y="101203"/>
                  <a:pt x="119063" y="101203"/>
                </a:cubicBezTo>
                <a:cubicBezTo>
                  <a:pt x="151954" y="101203"/>
                  <a:pt x="178594" y="127843"/>
                  <a:pt x="178594" y="160734"/>
                </a:cubicBezTo>
                <a:lnTo>
                  <a:pt x="178594" y="166688"/>
                </a:lnTo>
                <a:cubicBezTo>
                  <a:pt x="178594" y="173273"/>
                  <a:pt x="173273" y="178594"/>
                  <a:pt x="166688" y="178594"/>
                </a:cubicBezTo>
                <a:lnTo>
                  <a:pt x="71438" y="178594"/>
                </a:lnTo>
                <a:cubicBezTo>
                  <a:pt x="64852" y="178594"/>
                  <a:pt x="59531" y="173273"/>
                  <a:pt x="59531" y="166688"/>
                </a:cubicBezTo>
                <a:lnTo>
                  <a:pt x="59531" y="160734"/>
                </a:lnTo>
                <a:close/>
              </a:path>
            </a:pathLst>
          </a:custGeom>
          <a:solidFill>
            <a:srgbClr val="FFFFFF"/>
          </a:solidFill>
          <a:ln/>
        </p:spPr>
      </p:sp>
      <p:sp>
        <p:nvSpPr>
          <p:cNvPr id="8" name="Text 6"/>
          <p:cNvSpPr/>
          <p:nvPr/>
        </p:nvSpPr>
        <p:spPr>
          <a:xfrm>
            <a:off x="1219200" y="1676400"/>
            <a:ext cx="2028825" cy="304800"/>
          </a:xfrm>
          <a:prstGeom prst="rect">
            <a:avLst/>
          </a:prstGeom>
          <a:noFill/>
          <a:ln/>
        </p:spPr>
        <p:txBody>
          <a:bodyPr wrap="square" lIns="0" tIns="0" rIns="0" bIns="0" rtlCol="0" anchor="ctr"/>
          <a:lstStyle/>
          <a:p>
            <a:pPr>
              <a:lnSpc>
                <a:spcPct val="110000"/>
              </a:lnSpc>
            </a:pPr>
            <a:r>
              <a:rPr lang="en-US" sz="1800" b="1" dirty="0">
                <a:solidFill>
                  <a:srgbClr val="1D293D"/>
                </a:solidFill>
                <a:latin typeface="Noto Sans SC" pitchFamily="34" charset="0"/>
                <a:ea typeface="Noto Sans SC" pitchFamily="34" charset="-122"/>
                <a:cs typeface="Noto Sans SC" pitchFamily="34" charset="-120"/>
              </a:rPr>
              <a:t>Domain Overview</a:t>
            </a:r>
            <a:endParaRPr lang="en-US" sz="1600" dirty="0"/>
          </a:p>
        </p:txBody>
      </p:sp>
      <p:sp>
        <p:nvSpPr>
          <p:cNvPr id="9" name="Text 7"/>
          <p:cNvSpPr/>
          <p:nvPr/>
        </p:nvSpPr>
        <p:spPr>
          <a:xfrm>
            <a:off x="647700" y="2209800"/>
            <a:ext cx="5191125" cy="1390650"/>
          </a:xfrm>
          <a:prstGeom prst="rect">
            <a:avLst/>
          </a:prstGeom>
          <a:noFill/>
          <a:ln/>
        </p:spPr>
        <p:txBody>
          <a:bodyPr wrap="square" lIns="0" tIns="0" rIns="0" bIns="0" rtlCol="0" anchor="ctr"/>
          <a:lstStyle/>
          <a:p>
            <a:pPr>
              <a:lnSpc>
                <a:spcPct val="140000"/>
              </a:lnSpc>
            </a:pPr>
            <a:r>
              <a:rPr lang="en-US" sz="1350" dirty="0">
                <a:solidFill>
                  <a:srgbClr val="45556C"/>
                </a:solidFill>
                <a:latin typeface="MiSans" pitchFamily="34" charset="0"/>
                <a:ea typeface="MiSans" pitchFamily="34" charset="-122"/>
                <a:cs typeface="MiSans" pitchFamily="34" charset="-120"/>
              </a:rPr>
              <a:t>Employee attrition refers to the voluntary departure of employees from an organization. It poses significant challenges including increased recruitment costs, loss of institutional knowledge, decreased productivity, and potential damage to customer relationships.</a:t>
            </a:r>
            <a:endParaRPr lang="en-US" sz="1600" dirty="0"/>
          </a:p>
        </p:txBody>
      </p:sp>
      <p:sp>
        <p:nvSpPr>
          <p:cNvPr id="10" name="Shape 8"/>
          <p:cNvSpPr/>
          <p:nvPr/>
        </p:nvSpPr>
        <p:spPr>
          <a:xfrm>
            <a:off x="400050" y="3983831"/>
            <a:ext cx="5581650" cy="2181225"/>
          </a:xfrm>
          <a:custGeom>
            <a:avLst/>
            <a:gdLst/>
            <a:ahLst/>
            <a:cxnLst/>
            <a:rect l="l" t="t" r="r" b="b"/>
            <a:pathLst>
              <a:path w="5581650" h="2181225">
                <a:moveTo>
                  <a:pt x="38100" y="0"/>
                </a:moveTo>
                <a:lnTo>
                  <a:pt x="5429248" y="0"/>
                </a:lnTo>
                <a:cubicBezTo>
                  <a:pt x="5513417" y="0"/>
                  <a:pt x="5581650" y="68233"/>
                  <a:pt x="5581650" y="152402"/>
                </a:cubicBezTo>
                <a:lnTo>
                  <a:pt x="5581650" y="2028823"/>
                </a:lnTo>
                <a:cubicBezTo>
                  <a:pt x="5581650" y="2112992"/>
                  <a:pt x="5513417" y="2181225"/>
                  <a:pt x="5429248" y="2181225"/>
                </a:cubicBezTo>
                <a:lnTo>
                  <a:pt x="38100" y="2181225"/>
                </a:lnTo>
                <a:cubicBezTo>
                  <a:pt x="17072" y="2181225"/>
                  <a:pt x="0" y="2164153"/>
                  <a:pt x="0" y="2143125"/>
                </a:cubicBezTo>
                <a:lnTo>
                  <a:pt x="0" y="38100"/>
                </a:lnTo>
                <a:cubicBezTo>
                  <a:pt x="0" y="17072"/>
                  <a:pt x="17072" y="0"/>
                  <a:pt x="38100" y="0"/>
                </a:cubicBezTo>
                <a:close/>
              </a:path>
            </a:pathLst>
          </a:custGeom>
          <a:gradFill rotWithShape="1" flip="none">
            <a:gsLst>
              <a:gs pos="0">
                <a:srgbClr val="ECFDF5"/>
              </a:gs>
              <a:gs pos="100000">
                <a:srgbClr val="F0FDFA"/>
              </a:gs>
            </a:gsLst>
            <a:lin ang="2700000" scaled="1"/>
          </a:gradFill>
          <a:ln/>
        </p:spPr>
      </p:sp>
      <p:sp>
        <p:nvSpPr>
          <p:cNvPr id="11" name="Shape 9"/>
          <p:cNvSpPr/>
          <p:nvPr/>
        </p:nvSpPr>
        <p:spPr>
          <a:xfrm>
            <a:off x="400050" y="3983831"/>
            <a:ext cx="38100" cy="2181225"/>
          </a:xfrm>
          <a:custGeom>
            <a:avLst/>
            <a:gdLst/>
            <a:ahLst/>
            <a:cxnLst/>
            <a:rect l="l" t="t" r="r" b="b"/>
            <a:pathLst>
              <a:path w="38100" h="2181225">
                <a:moveTo>
                  <a:pt x="38100" y="0"/>
                </a:moveTo>
                <a:lnTo>
                  <a:pt x="38100" y="0"/>
                </a:lnTo>
                <a:lnTo>
                  <a:pt x="38100" y="2181225"/>
                </a:lnTo>
                <a:lnTo>
                  <a:pt x="38100" y="2181225"/>
                </a:lnTo>
                <a:cubicBezTo>
                  <a:pt x="17072" y="2181225"/>
                  <a:pt x="0" y="2164153"/>
                  <a:pt x="0" y="2143125"/>
                </a:cubicBezTo>
                <a:lnTo>
                  <a:pt x="0" y="38100"/>
                </a:lnTo>
                <a:cubicBezTo>
                  <a:pt x="0" y="17072"/>
                  <a:pt x="17072" y="0"/>
                  <a:pt x="38100" y="0"/>
                </a:cubicBezTo>
                <a:close/>
              </a:path>
            </a:pathLst>
          </a:custGeom>
          <a:solidFill>
            <a:srgbClr val="009966"/>
          </a:solidFill>
          <a:ln/>
        </p:spPr>
      </p:sp>
      <p:sp>
        <p:nvSpPr>
          <p:cNvPr id="12" name="Shape 10"/>
          <p:cNvSpPr/>
          <p:nvPr/>
        </p:nvSpPr>
        <p:spPr>
          <a:xfrm>
            <a:off x="647700" y="4212431"/>
            <a:ext cx="457200" cy="457200"/>
          </a:xfrm>
          <a:custGeom>
            <a:avLst/>
            <a:gdLst/>
            <a:ahLst/>
            <a:cxnLst/>
            <a:rect l="l" t="t" r="r" b="b"/>
            <a:pathLst>
              <a:path w="457200" h="457200">
                <a:moveTo>
                  <a:pt x="114300" y="0"/>
                </a:moveTo>
                <a:lnTo>
                  <a:pt x="342900" y="0"/>
                </a:lnTo>
                <a:cubicBezTo>
                  <a:pt x="405984" y="0"/>
                  <a:pt x="457200" y="51216"/>
                  <a:pt x="457200" y="114300"/>
                </a:cubicBezTo>
                <a:lnTo>
                  <a:pt x="457200" y="342900"/>
                </a:lnTo>
                <a:cubicBezTo>
                  <a:pt x="457200" y="405984"/>
                  <a:pt x="405984" y="457200"/>
                  <a:pt x="342900" y="457200"/>
                </a:cubicBezTo>
                <a:lnTo>
                  <a:pt x="114300" y="457200"/>
                </a:lnTo>
                <a:cubicBezTo>
                  <a:pt x="51216" y="457200"/>
                  <a:pt x="0" y="405984"/>
                  <a:pt x="0" y="342900"/>
                </a:cubicBezTo>
                <a:lnTo>
                  <a:pt x="0" y="114300"/>
                </a:lnTo>
                <a:cubicBezTo>
                  <a:pt x="0" y="51216"/>
                  <a:pt x="51216" y="0"/>
                  <a:pt x="114300" y="0"/>
                </a:cubicBezTo>
                <a:close/>
              </a:path>
            </a:pathLst>
          </a:custGeom>
          <a:gradFill rotWithShape="1" flip="none">
            <a:gsLst>
              <a:gs pos="0">
                <a:srgbClr val="00BC7D"/>
              </a:gs>
              <a:gs pos="100000">
                <a:srgbClr val="009689"/>
              </a:gs>
            </a:gsLst>
            <a:lin ang="2700000" scaled="1"/>
          </a:gradFill>
          <a:ln/>
        </p:spPr>
      </p:sp>
      <p:sp>
        <p:nvSpPr>
          <p:cNvPr id="13" name="Shape 11"/>
          <p:cNvSpPr/>
          <p:nvPr/>
        </p:nvSpPr>
        <p:spPr>
          <a:xfrm>
            <a:off x="804863" y="4345781"/>
            <a:ext cx="142875" cy="190500"/>
          </a:xfrm>
          <a:custGeom>
            <a:avLst/>
            <a:gdLst/>
            <a:ahLst/>
            <a:cxnLst/>
            <a:rect l="l" t="t" r="r" b="b"/>
            <a:pathLst>
              <a:path w="142875" h="190500">
                <a:moveTo>
                  <a:pt x="108979" y="142875"/>
                </a:moveTo>
                <a:cubicBezTo>
                  <a:pt x="111696" y="134578"/>
                  <a:pt x="117128" y="127062"/>
                  <a:pt x="123267" y="120588"/>
                </a:cubicBezTo>
                <a:cubicBezTo>
                  <a:pt x="135434" y="107789"/>
                  <a:pt x="142875" y="90488"/>
                  <a:pt x="142875" y="71438"/>
                </a:cubicBezTo>
                <a:cubicBezTo>
                  <a:pt x="142875" y="31998"/>
                  <a:pt x="110877" y="0"/>
                  <a:pt x="71437" y="0"/>
                </a:cubicBezTo>
                <a:cubicBezTo>
                  <a:pt x="31998" y="0"/>
                  <a:pt x="0" y="31998"/>
                  <a:pt x="0" y="71438"/>
                </a:cubicBezTo>
                <a:cubicBezTo>
                  <a:pt x="0" y="90488"/>
                  <a:pt x="7441" y="107789"/>
                  <a:pt x="19608" y="120588"/>
                </a:cubicBezTo>
                <a:cubicBezTo>
                  <a:pt x="25747" y="127062"/>
                  <a:pt x="31217" y="134578"/>
                  <a:pt x="33896" y="142875"/>
                </a:cubicBezTo>
                <a:lnTo>
                  <a:pt x="108942" y="142875"/>
                </a:lnTo>
                <a:close/>
                <a:moveTo>
                  <a:pt x="107156" y="160734"/>
                </a:moveTo>
                <a:lnTo>
                  <a:pt x="35719" y="160734"/>
                </a:lnTo>
                <a:lnTo>
                  <a:pt x="35719" y="166688"/>
                </a:lnTo>
                <a:cubicBezTo>
                  <a:pt x="35719" y="183133"/>
                  <a:pt x="49039" y="196453"/>
                  <a:pt x="65484" y="196453"/>
                </a:cubicBezTo>
                <a:lnTo>
                  <a:pt x="77391" y="196453"/>
                </a:lnTo>
                <a:cubicBezTo>
                  <a:pt x="93836" y="196453"/>
                  <a:pt x="107156" y="183133"/>
                  <a:pt x="107156" y="166688"/>
                </a:cubicBezTo>
                <a:lnTo>
                  <a:pt x="107156" y="160734"/>
                </a:lnTo>
                <a:close/>
                <a:moveTo>
                  <a:pt x="68461" y="41672"/>
                </a:moveTo>
                <a:cubicBezTo>
                  <a:pt x="53653" y="41672"/>
                  <a:pt x="41672" y="53653"/>
                  <a:pt x="41672" y="68461"/>
                </a:cubicBezTo>
                <a:cubicBezTo>
                  <a:pt x="41672" y="73409"/>
                  <a:pt x="37691" y="77391"/>
                  <a:pt x="32742" y="77391"/>
                </a:cubicBezTo>
                <a:cubicBezTo>
                  <a:pt x="27794" y="77391"/>
                  <a:pt x="23812" y="73409"/>
                  <a:pt x="23812" y="68461"/>
                </a:cubicBezTo>
                <a:cubicBezTo>
                  <a:pt x="23812" y="43793"/>
                  <a:pt x="43793" y="23812"/>
                  <a:pt x="68461" y="23812"/>
                </a:cubicBezTo>
                <a:cubicBezTo>
                  <a:pt x="73409" y="23812"/>
                  <a:pt x="77391" y="27794"/>
                  <a:pt x="77391" y="32742"/>
                </a:cubicBezTo>
                <a:cubicBezTo>
                  <a:pt x="77391" y="37691"/>
                  <a:pt x="73409" y="41672"/>
                  <a:pt x="68461" y="41672"/>
                </a:cubicBezTo>
                <a:close/>
              </a:path>
            </a:pathLst>
          </a:custGeom>
          <a:solidFill>
            <a:srgbClr val="FFFFFF"/>
          </a:solidFill>
          <a:ln/>
        </p:spPr>
      </p:sp>
      <p:sp>
        <p:nvSpPr>
          <p:cNvPr id="14" name="Text 12"/>
          <p:cNvSpPr/>
          <p:nvPr/>
        </p:nvSpPr>
        <p:spPr>
          <a:xfrm>
            <a:off x="1219200" y="4288631"/>
            <a:ext cx="2057400" cy="304800"/>
          </a:xfrm>
          <a:prstGeom prst="rect">
            <a:avLst/>
          </a:prstGeom>
          <a:noFill/>
          <a:ln/>
        </p:spPr>
        <p:txBody>
          <a:bodyPr wrap="square" lIns="0" tIns="0" rIns="0" bIns="0" rtlCol="0" anchor="ctr"/>
          <a:lstStyle/>
          <a:p>
            <a:pPr>
              <a:lnSpc>
                <a:spcPct val="110000"/>
              </a:lnSpc>
            </a:pPr>
            <a:r>
              <a:rPr lang="en-US" sz="1800" b="1" dirty="0">
                <a:solidFill>
                  <a:srgbClr val="1D293D"/>
                </a:solidFill>
                <a:latin typeface="Noto Sans SC" pitchFamily="34" charset="0"/>
                <a:ea typeface="Noto Sans SC" pitchFamily="34" charset="-122"/>
                <a:cs typeface="Noto Sans SC" pitchFamily="34" charset="-120"/>
              </a:rPr>
              <a:t>Research Context</a:t>
            </a:r>
            <a:endParaRPr lang="en-US" sz="1600" dirty="0"/>
          </a:p>
        </p:txBody>
      </p:sp>
      <p:sp>
        <p:nvSpPr>
          <p:cNvPr id="15" name="Text 13"/>
          <p:cNvSpPr/>
          <p:nvPr/>
        </p:nvSpPr>
        <p:spPr>
          <a:xfrm>
            <a:off x="647700" y="4822031"/>
            <a:ext cx="5191125" cy="1114425"/>
          </a:xfrm>
          <a:prstGeom prst="rect">
            <a:avLst/>
          </a:prstGeom>
          <a:noFill/>
          <a:ln/>
        </p:spPr>
        <p:txBody>
          <a:bodyPr wrap="square" lIns="0" tIns="0" rIns="0" bIns="0" rtlCol="0" anchor="ctr"/>
          <a:lstStyle/>
          <a:p>
            <a:pPr>
              <a:lnSpc>
                <a:spcPct val="140000"/>
              </a:lnSpc>
            </a:pPr>
            <a:r>
              <a:rPr lang="en-US" sz="1350" dirty="0">
                <a:solidFill>
                  <a:srgbClr val="45556C"/>
                </a:solidFill>
                <a:latin typeface="MiSans" pitchFamily="34" charset="0"/>
                <a:ea typeface="MiSans" pitchFamily="34" charset="-122"/>
                <a:cs typeface="MiSans" pitchFamily="34" charset="-120"/>
              </a:rPr>
              <a:t>Studies show that replacing an employee costs 50-200% of their annual salary. Machine Learning enables proactive identification of at-risk employees, allowing HR to implement retention strategies before valuable talent is lost.</a:t>
            </a:r>
            <a:endParaRPr lang="en-US" sz="1600" dirty="0"/>
          </a:p>
        </p:txBody>
      </p:sp>
      <p:sp>
        <p:nvSpPr>
          <p:cNvPr id="16" name="Shape 14"/>
          <p:cNvSpPr/>
          <p:nvPr/>
        </p:nvSpPr>
        <p:spPr>
          <a:xfrm>
            <a:off x="6229350" y="1371600"/>
            <a:ext cx="5581650" cy="2638425"/>
          </a:xfrm>
          <a:custGeom>
            <a:avLst/>
            <a:gdLst/>
            <a:ahLst/>
            <a:cxnLst/>
            <a:rect l="l" t="t" r="r" b="b"/>
            <a:pathLst>
              <a:path w="5581650" h="2638425">
                <a:moveTo>
                  <a:pt x="38100" y="0"/>
                </a:moveTo>
                <a:lnTo>
                  <a:pt x="5429255" y="0"/>
                </a:lnTo>
                <a:cubicBezTo>
                  <a:pt x="5513364" y="0"/>
                  <a:pt x="5581650" y="68286"/>
                  <a:pt x="5581650" y="152395"/>
                </a:cubicBezTo>
                <a:lnTo>
                  <a:pt x="5581650" y="2486030"/>
                </a:lnTo>
                <a:cubicBezTo>
                  <a:pt x="5581650" y="2570139"/>
                  <a:pt x="5513364" y="2638425"/>
                  <a:pt x="5429255" y="2638425"/>
                </a:cubicBezTo>
                <a:lnTo>
                  <a:pt x="38100" y="2638425"/>
                </a:lnTo>
                <a:cubicBezTo>
                  <a:pt x="17072" y="2638425"/>
                  <a:pt x="0" y="2621353"/>
                  <a:pt x="0" y="2600325"/>
                </a:cubicBezTo>
                <a:lnTo>
                  <a:pt x="0" y="38100"/>
                </a:lnTo>
                <a:cubicBezTo>
                  <a:pt x="0" y="17072"/>
                  <a:pt x="17072" y="0"/>
                  <a:pt x="38100" y="0"/>
                </a:cubicBezTo>
                <a:close/>
              </a:path>
            </a:pathLst>
          </a:custGeom>
          <a:gradFill rotWithShape="1" flip="none">
            <a:gsLst>
              <a:gs pos="0">
                <a:srgbClr val="FFFBEB"/>
              </a:gs>
              <a:gs pos="100000">
                <a:srgbClr val="FFF7ED"/>
              </a:gs>
            </a:gsLst>
            <a:lin ang="2700000" scaled="1"/>
          </a:gradFill>
          <a:ln/>
        </p:spPr>
      </p:sp>
      <p:sp>
        <p:nvSpPr>
          <p:cNvPr id="17" name="Shape 15"/>
          <p:cNvSpPr/>
          <p:nvPr/>
        </p:nvSpPr>
        <p:spPr>
          <a:xfrm>
            <a:off x="6229350" y="1371600"/>
            <a:ext cx="38100" cy="2638425"/>
          </a:xfrm>
          <a:custGeom>
            <a:avLst/>
            <a:gdLst/>
            <a:ahLst/>
            <a:cxnLst/>
            <a:rect l="l" t="t" r="r" b="b"/>
            <a:pathLst>
              <a:path w="38100" h="2638425">
                <a:moveTo>
                  <a:pt x="38100" y="0"/>
                </a:moveTo>
                <a:lnTo>
                  <a:pt x="38100" y="0"/>
                </a:lnTo>
                <a:lnTo>
                  <a:pt x="38100" y="2638425"/>
                </a:lnTo>
                <a:lnTo>
                  <a:pt x="38100" y="2638425"/>
                </a:lnTo>
                <a:cubicBezTo>
                  <a:pt x="17072" y="2638425"/>
                  <a:pt x="0" y="2621353"/>
                  <a:pt x="0" y="2600325"/>
                </a:cubicBezTo>
                <a:lnTo>
                  <a:pt x="0" y="38100"/>
                </a:lnTo>
                <a:cubicBezTo>
                  <a:pt x="0" y="17072"/>
                  <a:pt x="17072" y="0"/>
                  <a:pt x="38100" y="0"/>
                </a:cubicBezTo>
                <a:close/>
              </a:path>
            </a:pathLst>
          </a:custGeom>
          <a:solidFill>
            <a:srgbClr val="E17100"/>
          </a:solidFill>
          <a:ln/>
        </p:spPr>
      </p:sp>
      <p:sp>
        <p:nvSpPr>
          <p:cNvPr id="18" name="Shape 16"/>
          <p:cNvSpPr/>
          <p:nvPr/>
        </p:nvSpPr>
        <p:spPr>
          <a:xfrm>
            <a:off x="6477000" y="1600200"/>
            <a:ext cx="457200" cy="457200"/>
          </a:xfrm>
          <a:custGeom>
            <a:avLst/>
            <a:gdLst/>
            <a:ahLst/>
            <a:cxnLst/>
            <a:rect l="l" t="t" r="r" b="b"/>
            <a:pathLst>
              <a:path w="457200" h="457200">
                <a:moveTo>
                  <a:pt x="114300" y="0"/>
                </a:moveTo>
                <a:lnTo>
                  <a:pt x="342900" y="0"/>
                </a:lnTo>
                <a:cubicBezTo>
                  <a:pt x="405984" y="0"/>
                  <a:pt x="457200" y="51216"/>
                  <a:pt x="457200" y="114300"/>
                </a:cubicBezTo>
                <a:lnTo>
                  <a:pt x="457200" y="342900"/>
                </a:lnTo>
                <a:cubicBezTo>
                  <a:pt x="457200" y="405984"/>
                  <a:pt x="405984" y="457200"/>
                  <a:pt x="342900" y="457200"/>
                </a:cubicBezTo>
                <a:lnTo>
                  <a:pt x="114300" y="457200"/>
                </a:lnTo>
                <a:cubicBezTo>
                  <a:pt x="51216" y="457200"/>
                  <a:pt x="0" y="405984"/>
                  <a:pt x="0" y="342900"/>
                </a:cubicBezTo>
                <a:lnTo>
                  <a:pt x="0" y="114300"/>
                </a:lnTo>
                <a:cubicBezTo>
                  <a:pt x="0" y="51216"/>
                  <a:pt x="51216" y="0"/>
                  <a:pt x="114300" y="0"/>
                </a:cubicBezTo>
                <a:close/>
              </a:path>
            </a:pathLst>
          </a:custGeom>
          <a:gradFill rotWithShape="1" flip="none">
            <a:gsLst>
              <a:gs pos="0">
                <a:srgbClr val="FE9A00"/>
              </a:gs>
              <a:gs pos="100000">
                <a:srgbClr val="F54900"/>
              </a:gs>
            </a:gsLst>
            <a:lin ang="2700000" scaled="1"/>
          </a:gradFill>
          <a:ln/>
        </p:spPr>
      </p:sp>
      <p:sp>
        <p:nvSpPr>
          <p:cNvPr id="19" name="Shape 17"/>
          <p:cNvSpPr/>
          <p:nvPr/>
        </p:nvSpPr>
        <p:spPr>
          <a:xfrm>
            <a:off x="6598444" y="1733550"/>
            <a:ext cx="214313" cy="190500"/>
          </a:xfrm>
          <a:custGeom>
            <a:avLst/>
            <a:gdLst/>
            <a:ahLst/>
            <a:cxnLst/>
            <a:rect l="l" t="t" r="r" b="b"/>
            <a:pathLst>
              <a:path w="214313" h="190500">
                <a:moveTo>
                  <a:pt x="17859" y="72851"/>
                </a:moveTo>
                <a:lnTo>
                  <a:pt x="95696" y="104887"/>
                </a:lnTo>
                <a:cubicBezTo>
                  <a:pt x="99343" y="106375"/>
                  <a:pt x="103212" y="107156"/>
                  <a:pt x="107156" y="107156"/>
                </a:cubicBezTo>
                <a:cubicBezTo>
                  <a:pt x="111100" y="107156"/>
                  <a:pt x="114970" y="106375"/>
                  <a:pt x="118616" y="104887"/>
                </a:cubicBezTo>
                <a:lnTo>
                  <a:pt x="208806" y="67754"/>
                </a:lnTo>
                <a:cubicBezTo>
                  <a:pt x="212154" y="66377"/>
                  <a:pt x="214313" y="63140"/>
                  <a:pt x="214313" y="59531"/>
                </a:cubicBezTo>
                <a:cubicBezTo>
                  <a:pt x="214313" y="55922"/>
                  <a:pt x="212154" y="52685"/>
                  <a:pt x="208806" y="51308"/>
                </a:cubicBezTo>
                <a:lnTo>
                  <a:pt x="118616" y="14176"/>
                </a:lnTo>
                <a:cubicBezTo>
                  <a:pt x="114970" y="12688"/>
                  <a:pt x="111100" y="11906"/>
                  <a:pt x="107156" y="11906"/>
                </a:cubicBezTo>
                <a:cubicBezTo>
                  <a:pt x="103212" y="11906"/>
                  <a:pt x="99343" y="12688"/>
                  <a:pt x="95696" y="14176"/>
                </a:cubicBezTo>
                <a:lnTo>
                  <a:pt x="5507" y="51308"/>
                </a:lnTo>
                <a:cubicBezTo>
                  <a:pt x="2158" y="52685"/>
                  <a:pt x="0" y="55922"/>
                  <a:pt x="0" y="59531"/>
                </a:cubicBezTo>
                <a:lnTo>
                  <a:pt x="0" y="169664"/>
                </a:lnTo>
                <a:cubicBezTo>
                  <a:pt x="0" y="174613"/>
                  <a:pt x="3981" y="178594"/>
                  <a:pt x="8930" y="178594"/>
                </a:cubicBezTo>
                <a:cubicBezTo>
                  <a:pt x="13878" y="178594"/>
                  <a:pt x="17859" y="174613"/>
                  <a:pt x="17859" y="169664"/>
                </a:cubicBezTo>
                <a:lnTo>
                  <a:pt x="17859" y="72851"/>
                </a:lnTo>
                <a:close/>
                <a:moveTo>
                  <a:pt x="35719" y="99529"/>
                </a:moveTo>
                <a:lnTo>
                  <a:pt x="35719" y="142875"/>
                </a:lnTo>
                <a:cubicBezTo>
                  <a:pt x="35719" y="162595"/>
                  <a:pt x="67717" y="178594"/>
                  <a:pt x="107156" y="178594"/>
                </a:cubicBezTo>
                <a:cubicBezTo>
                  <a:pt x="146596" y="178594"/>
                  <a:pt x="178594" y="162595"/>
                  <a:pt x="178594" y="142875"/>
                </a:cubicBezTo>
                <a:lnTo>
                  <a:pt x="178594" y="99492"/>
                </a:lnTo>
                <a:lnTo>
                  <a:pt x="125425" y="121407"/>
                </a:lnTo>
                <a:cubicBezTo>
                  <a:pt x="119621" y="123788"/>
                  <a:pt x="113444" y="125016"/>
                  <a:pt x="107156" y="125016"/>
                </a:cubicBezTo>
                <a:cubicBezTo>
                  <a:pt x="100868" y="125016"/>
                  <a:pt x="94692" y="123788"/>
                  <a:pt x="88888" y="121407"/>
                </a:cubicBezTo>
                <a:lnTo>
                  <a:pt x="35719" y="99492"/>
                </a:lnTo>
                <a:close/>
              </a:path>
            </a:pathLst>
          </a:custGeom>
          <a:solidFill>
            <a:srgbClr val="FFFFFF"/>
          </a:solidFill>
          <a:ln/>
        </p:spPr>
      </p:sp>
      <p:sp>
        <p:nvSpPr>
          <p:cNvPr id="20" name="Text 18"/>
          <p:cNvSpPr/>
          <p:nvPr/>
        </p:nvSpPr>
        <p:spPr>
          <a:xfrm>
            <a:off x="7048500" y="1676400"/>
            <a:ext cx="2390775" cy="304800"/>
          </a:xfrm>
          <a:prstGeom prst="rect">
            <a:avLst/>
          </a:prstGeom>
          <a:noFill/>
          <a:ln/>
        </p:spPr>
        <p:txBody>
          <a:bodyPr wrap="square" lIns="0" tIns="0" rIns="0" bIns="0" rtlCol="0" anchor="ctr"/>
          <a:lstStyle/>
          <a:p>
            <a:pPr>
              <a:lnSpc>
                <a:spcPct val="110000"/>
              </a:lnSpc>
            </a:pPr>
            <a:r>
              <a:rPr lang="en-US" sz="1800" b="1" dirty="0">
                <a:solidFill>
                  <a:srgbClr val="1D293D"/>
                </a:solidFill>
                <a:latin typeface="Noto Sans SC" pitchFamily="34" charset="0"/>
                <a:ea typeface="Noto Sans SC" pitchFamily="34" charset="-122"/>
                <a:cs typeface="Noto Sans SC" pitchFamily="34" charset="-120"/>
              </a:rPr>
              <a:t>Academic Relevance</a:t>
            </a:r>
            <a:endParaRPr lang="en-US" sz="1600" dirty="0"/>
          </a:p>
        </p:txBody>
      </p:sp>
      <p:sp>
        <p:nvSpPr>
          <p:cNvPr id="21" name="Text 19"/>
          <p:cNvSpPr/>
          <p:nvPr/>
        </p:nvSpPr>
        <p:spPr>
          <a:xfrm>
            <a:off x="6477000" y="2209800"/>
            <a:ext cx="5191125" cy="276225"/>
          </a:xfrm>
          <a:prstGeom prst="rect">
            <a:avLst/>
          </a:prstGeom>
          <a:noFill/>
          <a:ln/>
        </p:spPr>
        <p:txBody>
          <a:bodyPr wrap="square" lIns="0" tIns="0" rIns="0" bIns="0" rtlCol="0" anchor="ctr"/>
          <a:lstStyle/>
          <a:p>
            <a:pPr>
              <a:lnSpc>
                <a:spcPct val="140000"/>
              </a:lnSpc>
            </a:pPr>
            <a:r>
              <a:rPr lang="en-US" sz="1350" dirty="0">
                <a:solidFill>
                  <a:srgbClr val="45556C"/>
                </a:solidFill>
                <a:latin typeface="MiSans" pitchFamily="34" charset="0"/>
                <a:ea typeface="MiSans" pitchFamily="34" charset="-122"/>
                <a:cs typeface="MiSans" pitchFamily="34" charset="-120"/>
              </a:rPr>
              <a:t>This project demonstrates practical application of:</a:t>
            </a:r>
            <a:endParaRPr lang="en-US" sz="1600" dirty="0"/>
          </a:p>
        </p:txBody>
      </p:sp>
      <p:sp>
        <p:nvSpPr>
          <p:cNvPr id="22" name="Shape 20"/>
          <p:cNvSpPr/>
          <p:nvPr/>
        </p:nvSpPr>
        <p:spPr>
          <a:xfrm>
            <a:off x="6496050" y="2678906"/>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FE9A00"/>
          </a:solidFill>
          <a:ln/>
        </p:spPr>
      </p:sp>
      <p:sp>
        <p:nvSpPr>
          <p:cNvPr id="23" name="Text 21"/>
          <p:cNvSpPr/>
          <p:nvPr/>
        </p:nvSpPr>
        <p:spPr>
          <a:xfrm>
            <a:off x="6743700" y="2640806"/>
            <a:ext cx="3343275"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Classification algorithms and ensemble methods</a:t>
            </a:r>
            <a:endParaRPr lang="en-US" sz="1600" dirty="0"/>
          </a:p>
        </p:txBody>
      </p:sp>
      <p:sp>
        <p:nvSpPr>
          <p:cNvPr id="24" name="Shape 22"/>
          <p:cNvSpPr/>
          <p:nvPr/>
        </p:nvSpPr>
        <p:spPr>
          <a:xfrm>
            <a:off x="6496050" y="2983706"/>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FE9A00"/>
          </a:solidFill>
          <a:ln/>
        </p:spPr>
      </p:sp>
      <p:sp>
        <p:nvSpPr>
          <p:cNvPr id="25" name="Text 23"/>
          <p:cNvSpPr/>
          <p:nvPr/>
        </p:nvSpPr>
        <p:spPr>
          <a:xfrm>
            <a:off x="6743700" y="2945606"/>
            <a:ext cx="3076575"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Feature engineering and data preprocessing</a:t>
            </a:r>
            <a:endParaRPr lang="en-US" sz="1600" dirty="0"/>
          </a:p>
        </p:txBody>
      </p:sp>
      <p:sp>
        <p:nvSpPr>
          <p:cNvPr id="26" name="Shape 24"/>
          <p:cNvSpPr/>
          <p:nvPr/>
        </p:nvSpPr>
        <p:spPr>
          <a:xfrm>
            <a:off x="6496050" y="3288506"/>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FE9A00"/>
          </a:solidFill>
          <a:ln/>
        </p:spPr>
      </p:sp>
      <p:sp>
        <p:nvSpPr>
          <p:cNvPr id="27" name="Text 25"/>
          <p:cNvSpPr/>
          <p:nvPr/>
        </p:nvSpPr>
        <p:spPr>
          <a:xfrm>
            <a:off x="6743700" y="3250406"/>
            <a:ext cx="240030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Explainable AI using SHAP values</a:t>
            </a:r>
            <a:endParaRPr lang="en-US" sz="1600" dirty="0"/>
          </a:p>
        </p:txBody>
      </p:sp>
      <p:sp>
        <p:nvSpPr>
          <p:cNvPr id="28" name="Shape 26"/>
          <p:cNvSpPr/>
          <p:nvPr/>
        </p:nvSpPr>
        <p:spPr>
          <a:xfrm>
            <a:off x="6496050" y="3593306"/>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FE9A00"/>
          </a:solidFill>
          <a:ln/>
        </p:spPr>
      </p:sp>
      <p:sp>
        <p:nvSpPr>
          <p:cNvPr id="29" name="Text 27"/>
          <p:cNvSpPr/>
          <p:nvPr/>
        </p:nvSpPr>
        <p:spPr>
          <a:xfrm>
            <a:off x="6743700" y="3555206"/>
            <a:ext cx="2457450" cy="228600"/>
          </a:xfrm>
          <a:prstGeom prst="rect">
            <a:avLst/>
          </a:prstGeom>
          <a:noFill/>
          <a:ln/>
        </p:spPr>
        <p:txBody>
          <a:bodyPr wrap="square" lIns="0" tIns="0" rIns="0" bIns="0" rtlCol="0" anchor="ctr"/>
          <a:lstStyle/>
          <a:p>
            <a:pPr>
              <a:lnSpc>
                <a:spcPct val="130000"/>
              </a:lnSpc>
            </a:pPr>
            <a:r>
              <a:rPr lang="en-US" sz="1200" dirty="0">
                <a:solidFill>
                  <a:srgbClr val="45556C"/>
                </a:solidFill>
                <a:latin typeface="MiSans" pitchFamily="34" charset="0"/>
                <a:ea typeface="MiSans" pitchFamily="34" charset="-122"/>
                <a:cs typeface="MiSans" pitchFamily="34" charset="-120"/>
              </a:rPr>
              <a:t>Interactive dashboard development</a:t>
            </a:r>
            <a:endParaRPr lang="en-US" sz="1600" dirty="0"/>
          </a:p>
        </p:txBody>
      </p:sp>
      <p:sp>
        <p:nvSpPr>
          <p:cNvPr id="30" name="Shape 28"/>
          <p:cNvSpPr/>
          <p:nvPr/>
        </p:nvSpPr>
        <p:spPr>
          <a:xfrm>
            <a:off x="6229350" y="4164806"/>
            <a:ext cx="5581650" cy="1905000"/>
          </a:xfrm>
          <a:custGeom>
            <a:avLst/>
            <a:gdLst/>
            <a:ahLst/>
            <a:cxnLst/>
            <a:rect l="l" t="t" r="r" b="b"/>
            <a:pathLst>
              <a:path w="5581650" h="1905000">
                <a:moveTo>
                  <a:pt x="38100" y="0"/>
                </a:moveTo>
                <a:lnTo>
                  <a:pt x="5429250" y="0"/>
                </a:lnTo>
                <a:cubicBezTo>
                  <a:pt x="5513362" y="0"/>
                  <a:pt x="5581650" y="68288"/>
                  <a:pt x="5581650" y="152400"/>
                </a:cubicBezTo>
                <a:lnTo>
                  <a:pt x="5581650" y="1752600"/>
                </a:lnTo>
                <a:cubicBezTo>
                  <a:pt x="5581650" y="1836712"/>
                  <a:pt x="5513362" y="1905000"/>
                  <a:pt x="5429250" y="1905000"/>
                </a:cubicBezTo>
                <a:lnTo>
                  <a:pt x="38100" y="1905000"/>
                </a:lnTo>
                <a:cubicBezTo>
                  <a:pt x="17072" y="1905000"/>
                  <a:pt x="0" y="1887928"/>
                  <a:pt x="0" y="1866900"/>
                </a:cubicBezTo>
                <a:lnTo>
                  <a:pt x="0" y="38100"/>
                </a:lnTo>
                <a:cubicBezTo>
                  <a:pt x="0" y="17072"/>
                  <a:pt x="17072" y="0"/>
                  <a:pt x="38100" y="0"/>
                </a:cubicBezTo>
                <a:close/>
              </a:path>
            </a:pathLst>
          </a:custGeom>
          <a:gradFill rotWithShape="1" flip="none">
            <a:gsLst>
              <a:gs pos="0">
                <a:srgbClr val="FAF5FF"/>
              </a:gs>
              <a:gs pos="100000">
                <a:srgbClr val="FDF2F8"/>
              </a:gs>
            </a:gsLst>
            <a:lin ang="2700000" scaled="1"/>
          </a:gradFill>
          <a:ln/>
        </p:spPr>
      </p:sp>
      <p:sp>
        <p:nvSpPr>
          <p:cNvPr id="31" name="Shape 29"/>
          <p:cNvSpPr/>
          <p:nvPr/>
        </p:nvSpPr>
        <p:spPr>
          <a:xfrm>
            <a:off x="6229350" y="4164806"/>
            <a:ext cx="38100" cy="1905000"/>
          </a:xfrm>
          <a:custGeom>
            <a:avLst/>
            <a:gdLst/>
            <a:ahLst/>
            <a:cxnLst/>
            <a:rect l="l" t="t" r="r" b="b"/>
            <a:pathLst>
              <a:path w="38100" h="1905000">
                <a:moveTo>
                  <a:pt x="38100" y="0"/>
                </a:moveTo>
                <a:lnTo>
                  <a:pt x="38100" y="0"/>
                </a:lnTo>
                <a:lnTo>
                  <a:pt x="38100" y="1905000"/>
                </a:lnTo>
                <a:lnTo>
                  <a:pt x="38100" y="1905000"/>
                </a:lnTo>
                <a:cubicBezTo>
                  <a:pt x="17072" y="1905000"/>
                  <a:pt x="0" y="1887928"/>
                  <a:pt x="0" y="1866900"/>
                </a:cubicBezTo>
                <a:lnTo>
                  <a:pt x="0" y="38100"/>
                </a:lnTo>
                <a:cubicBezTo>
                  <a:pt x="0" y="17072"/>
                  <a:pt x="17072" y="0"/>
                  <a:pt x="38100" y="0"/>
                </a:cubicBezTo>
                <a:close/>
              </a:path>
            </a:pathLst>
          </a:custGeom>
          <a:solidFill>
            <a:srgbClr val="9810FA"/>
          </a:solidFill>
          <a:ln/>
        </p:spPr>
      </p:sp>
      <p:sp>
        <p:nvSpPr>
          <p:cNvPr id="32" name="Shape 30"/>
          <p:cNvSpPr/>
          <p:nvPr/>
        </p:nvSpPr>
        <p:spPr>
          <a:xfrm>
            <a:off x="6477000" y="4393406"/>
            <a:ext cx="457200" cy="457200"/>
          </a:xfrm>
          <a:custGeom>
            <a:avLst/>
            <a:gdLst/>
            <a:ahLst/>
            <a:cxnLst/>
            <a:rect l="l" t="t" r="r" b="b"/>
            <a:pathLst>
              <a:path w="457200" h="457200">
                <a:moveTo>
                  <a:pt x="114300" y="0"/>
                </a:moveTo>
                <a:lnTo>
                  <a:pt x="342900" y="0"/>
                </a:lnTo>
                <a:cubicBezTo>
                  <a:pt x="405984" y="0"/>
                  <a:pt x="457200" y="51216"/>
                  <a:pt x="457200" y="114300"/>
                </a:cubicBezTo>
                <a:lnTo>
                  <a:pt x="457200" y="342900"/>
                </a:lnTo>
                <a:cubicBezTo>
                  <a:pt x="457200" y="405984"/>
                  <a:pt x="405984" y="457200"/>
                  <a:pt x="342900" y="457200"/>
                </a:cubicBezTo>
                <a:lnTo>
                  <a:pt x="114300" y="457200"/>
                </a:lnTo>
                <a:cubicBezTo>
                  <a:pt x="51216" y="457200"/>
                  <a:pt x="0" y="405984"/>
                  <a:pt x="0" y="342900"/>
                </a:cubicBezTo>
                <a:lnTo>
                  <a:pt x="0" y="114300"/>
                </a:lnTo>
                <a:cubicBezTo>
                  <a:pt x="0" y="51216"/>
                  <a:pt x="51216" y="0"/>
                  <a:pt x="114300" y="0"/>
                </a:cubicBezTo>
                <a:close/>
              </a:path>
            </a:pathLst>
          </a:custGeom>
          <a:gradFill rotWithShape="1" flip="none">
            <a:gsLst>
              <a:gs pos="0">
                <a:srgbClr val="AD46FF"/>
              </a:gs>
              <a:gs pos="100000">
                <a:srgbClr val="E60076"/>
              </a:gs>
            </a:gsLst>
            <a:lin ang="2700000" scaled="1"/>
          </a:gradFill>
          <a:ln/>
        </p:spPr>
      </p:sp>
      <p:sp>
        <p:nvSpPr>
          <p:cNvPr id="33" name="Shape 31"/>
          <p:cNvSpPr/>
          <p:nvPr/>
        </p:nvSpPr>
        <p:spPr>
          <a:xfrm>
            <a:off x="6610350" y="4526756"/>
            <a:ext cx="190500" cy="190500"/>
          </a:xfrm>
          <a:custGeom>
            <a:avLst/>
            <a:gdLst/>
            <a:ahLst/>
            <a:cxnLst/>
            <a:rect l="l" t="t" r="r" b="b"/>
            <a:pathLst>
              <a:path w="190500" h="190500">
                <a:moveTo>
                  <a:pt x="74414" y="17859"/>
                </a:moveTo>
                <a:lnTo>
                  <a:pt x="116086" y="17859"/>
                </a:lnTo>
                <a:cubicBezTo>
                  <a:pt x="117723" y="17859"/>
                  <a:pt x="119063" y="19199"/>
                  <a:pt x="119063" y="20836"/>
                </a:cubicBezTo>
                <a:lnTo>
                  <a:pt x="119063" y="35719"/>
                </a:lnTo>
                <a:lnTo>
                  <a:pt x="71438" y="35719"/>
                </a:lnTo>
                <a:lnTo>
                  <a:pt x="71438" y="20836"/>
                </a:lnTo>
                <a:cubicBezTo>
                  <a:pt x="71438" y="19199"/>
                  <a:pt x="72777" y="17859"/>
                  <a:pt x="74414" y="17859"/>
                </a:cubicBezTo>
                <a:close/>
                <a:moveTo>
                  <a:pt x="53578" y="20836"/>
                </a:moveTo>
                <a:lnTo>
                  <a:pt x="53578" y="35719"/>
                </a:lnTo>
                <a:lnTo>
                  <a:pt x="23812" y="35719"/>
                </a:lnTo>
                <a:cubicBezTo>
                  <a:pt x="10678" y="35719"/>
                  <a:pt x="0" y="46397"/>
                  <a:pt x="0" y="59531"/>
                </a:cubicBezTo>
                <a:lnTo>
                  <a:pt x="0" y="95250"/>
                </a:lnTo>
                <a:lnTo>
                  <a:pt x="190500" y="95250"/>
                </a:lnTo>
                <a:lnTo>
                  <a:pt x="190500" y="59531"/>
                </a:lnTo>
                <a:cubicBezTo>
                  <a:pt x="190500" y="46397"/>
                  <a:pt x="179822" y="35719"/>
                  <a:pt x="166688" y="35719"/>
                </a:cubicBezTo>
                <a:lnTo>
                  <a:pt x="136922" y="35719"/>
                </a:lnTo>
                <a:lnTo>
                  <a:pt x="136922" y="20836"/>
                </a:lnTo>
                <a:cubicBezTo>
                  <a:pt x="136922" y="9339"/>
                  <a:pt x="127583" y="0"/>
                  <a:pt x="116086" y="0"/>
                </a:cubicBezTo>
                <a:lnTo>
                  <a:pt x="74414" y="0"/>
                </a:lnTo>
                <a:cubicBezTo>
                  <a:pt x="62917" y="0"/>
                  <a:pt x="53578" y="9339"/>
                  <a:pt x="53578" y="20836"/>
                </a:cubicBezTo>
                <a:close/>
                <a:moveTo>
                  <a:pt x="190500" y="113109"/>
                </a:moveTo>
                <a:lnTo>
                  <a:pt x="119063" y="113109"/>
                </a:lnTo>
                <a:lnTo>
                  <a:pt x="119063" y="119063"/>
                </a:lnTo>
                <a:cubicBezTo>
                  <a:pt x="119063" y="125648"/>
                  <a:pt x="113742" y="130969"/>
                  <a:pt x="107156" y="130969"/>
                </a:cubicBezTo>
                <a:lnTo>
                  <a:pt x="83344" y="130969"/>
                </a:lnTo>
                <a:cubicBezTo>
                  <a:pt x="76758" y="130969"/>
                  <a:pt x="71438" y="125648"/>
                  <a:pt x="71438" y="119063"/>
                </a:cubicBezTo>
                <a:lnTo>
                  <a:pt x="71438" y="113109"/>
                </a:lnTo>
                <a:lnTo>
                  <a:pt x="0" y="113109"/>
                </a:lnTo>
                <a:lnTo>
                  <a:pt x="0" y="154781"/>
                </a:lnTo>
                <a:cubicBezTo>
                  <a:pt x="0" y="167915"/>
                  <a:pt x="10678" y="178594"/>
                  <a:pt x="23812" y="178594"/>
                </a:cubicBezTo>
                <a:lnTo>
                  <a:pt x="166688" y="178594"/>
                </a:lnTo>
                <a:cubicBezTo>
                  <a:pt x="179822" y="178594"/>
                  <a:pt x="190500" y="167915"/>
                  <a:pt x="190500" y="154781"/>
                </a:cubicBezTo>
                <a:lnTo>
                  <a:pt x="190500" y="113109"/>
                </a:lnTo>
                <a:close/>
              </a:path>
            </a:pathLst>
          </a:custGeom>
          <a:solidFill>
            <a:srgbClr val="FFFFFF"/>
          </a:solidFill>
          <a:ln/>
        </p:spPr>
      </p:sp>
      <p:sp>
        <p:nvSpPr>
          <p:cNvPr id="34" name="Text 32"/>
          <p:cNvSpPr/>
          <p:nvPr/>
        </p:nvSpPr>
        <p:spPr>
          <a:xfrm>
            <a:off x="7048500" y="4469606"/>
            <a:ext cx="2257425" cy="304800"/>
          </a:xfrm>
          <a:prstGeom prst="rect">
            <a:avLst/>
          </a:prstGeom>
          <a:noFill/>
          <a:ln/>
        </p:spPr>
        <p:txBody>
          <a:bodyPr wrap="square" lIns="0" tIns="0" rIns="0" bIns="0" rtlCol="0" anchor="ctr"/>
          <a:lstStyle/>
          <a:p>
            <a:pPr>
              <a:lnSpc>
                <a:spcPct val="110000"/>
              </a:lnSpc>
            </a:pPr>
            <a:r>
              <a:rPr lang="en-US" sz="1800" b="1" dirty="0">
                <a:solidFill>
                  <a:srgbClr val="1D293D"/>
                </a:solidFill>
                <a:latin typeface="Noto Sans SC" pitchFamily="34" charset="0"/>
                <a:ea typeface="Noto Sans SC" pitchFamily="34" charset="-122"/>
                <a:cs typeface="Noto Sans SC" pitchFamily="34" charset="-120"/>
              </a:rPr>
              <a:t>Practical Relevance</a:t>
            </a:r>
            <a:endParaRPr lang="en-US" sz="1600" dirty="0"/>
          </a:p>
        </p:txBody>
      </p:sp>
      <p:sp>
        <p:nvSpPr>
          <p:cNvPr id="35" name="Text 33"/>
          <p:cNvSpPr/>
          <p:nvPr/>
        </p:nvSpPr>
        <p:spPr>
          <a:xfrm>
            <a:off x="6477000" y="5003006"/>
            <a:ext cx="5191125" cy="838200"/>
          </a:xfrm>
          <a:prstGeom prst="rect">
            <a:avLst/>
          </a:prstGeom>
          <a:noFill/>
          <a:ln/>
        </p:spPr>
        <p:txBody>
          <a:bodyPr wrap="square" lIns="0" tIns="0" rIns="0" bIns="0" rtlCol="0" anchor="ctr"/>
          <a:lstStyle/>
          <a:p>
            <a:pPr>
              <a:lnSpc>
                <a:spcPct val="140000"/>
              </a:lnSpc>
            </a:pPr>
            <a:r>
              <a:rPr lang="en-US" sz="1350" dirty="0">
                <a:solidFill>
                  <a:srgbClr val="45556C"/>
                </a:solidFill>
                <a:latin typeface="MiSans" pitchFamily="34" charset="0"/>
                <a:ea typeface="MiSans" pitchFamily="34" charset="-122"/>
                <a:cs typeface="MiSans" pitchFamily="34" charset="-120"/>
              </a:rPr>
              <a:t>HR departments can leverage predictive analytics to reduce turnover rates, save recruitment costs, and maintain organizational stability through data-driven decision making.</a:t>
            </a:r>
            <a:endParaRPr lang="en-US" sz="1600" dirty="0"/>
          </a:p>
        </p:txBody>
      </p:sp>
    </p:spTree>
  </p:cSld>
  <p:clrMapOvr>
    <a:masterClrMapping/>
  </p:clrMapOvr>
  <p:transition>
    <p:fade/>
    <p:spd val="med"/>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9FAFB"/>
        </a:solidFill>
      </p:bgPr>
    </p:bg>
    <p:spTree>
      <p:nvGrpSpPr>
        <p:cNvPr id="1" name=""/>
        <p:cNvGrpSpPr/>
        <p:nvPr/>
      </p:nvGrpSpPr>
      <p:grpSpPr>
        <a:xfrm>
          <a:off x="0" y="0"/>
          <a:ext cx="0" cy="0"/>
          <a:chOff x="0" y="0"/>
          <a:chExt cx="0" cy="0"/>
        </a:xfrm>
      </p:grpSpPr>
      <p:sp>
        <p:nvSpPr>
          <p:cNvPr id="2" name="Shape 0"/>
          <p:cNvSpPr/>
          <p:nvPr/>
        </p:nvSpPr>
        <p:spPr>
          <a:xfrm>
            <a:off x="0" y="0"/>
            <a:ext cx="12192000" cy="8382000"/>
          </a:xfrm>
          <a:custGeom>
            <a:avLst/>
            <a:gdLst/>
            <a:ahLst/>
            <a:cxnLst/>
            <a:rect l="l" t="t" r="r" b="b"/>
            <a:pathLst>
              <a:path w="12192000" h="8382000">
                <a:moveTo>
                  <a:pt x="0" y="0"/>
                </a:moveTo>
                <a:lnTo>
                  <a:pt x="12192000" y="0"/>
                </a:lnTo>
                <a:lnTo>
                  <a:pt x="12192000" y="8382000"/>
                </a:lnTo>
                <a:lnTo>
                  <a:pt x="0" y="8382000"/>
                </a:lnTo>
                <a:lnTo>
                  <a:pt x="0" y="0"/>
                </a:lnTo>
                <a:close/>
              </a:path>
            </a:pathLst>
          </a:custGeom>
          <a:gradFill rotWithShape="1" flip="none">
            <a:gsLst>
              <a:gs pos="0">
                <a:srgbClr val="1E3A5F"/>
              </a:gs>
              <a:gs pos="100000">
                <a:srgbClr val="0D2137"/>
              </a:gs>
            </a:gsLst>
            <a:lin ang="2700000" scaled="1"/>
          </a:gradFill>
          <a:ln/>
        </p:spPr>
      </p:sp>
      <p:sp>
        <p:nvSpPr>
          <p:cNvPr id="3" name="Shape 1"/>
          <p:cNvSpPr/>
          <p:nvPr/>
        </p:nvSpPr>
        <p:spPr>
          <a:xfrm>
            <a:off x="10668000" y="-1524000"/>
            <a:ext cx="3048000" cy="3048000"/>
          </a:xfrm>
          <a:custGeom>
            <a:avLst/>
            <a:gdLst/>
            <a:ahLst/>
            <a:cxnLst/>
            <a:rect l="l" t="t" r="r" b="b"/>
            <a:pathLst>
              <a:path w="3048000" h="3048000">
                <a:moveTo>
                  <a:pt x="1524000" y="0"/>
                </a:moveTo>
                <a:lnTo>
                  <a:pt x="1524000" y="0"/>
                </a:lnTo>
                <a:cubicBezTo>
                  <a:pt x="2365118" y="0"/>
                  <a:pt x="3048000" y="682882"/>
                  <a:pt x="3048000" y="1524000"/>
                </a:cubicBezTo>
                <a:lnTo>
                  <a:pt x="3048000" y="1524000"/>
                </a:lnTo>
                <a:cubicBezTo>
                  <a:pt x="3048000" y="2365118"/>
                  <a:pt x="2365118" y="3048000"/>
                  <a:pt x="1524000" y="3048000"/>
                </a:cubicBezTo>
                <a:lnTo>
                  <a:pt x="1524000" y="3048000"/>
                </a:lnTo>
                <a:cubicBezTo>
                  <a:pt x="682882" y="3048000"/>
                  <a:pt x="0" y="2365118"/>
                  <a:pt x="0" y="1524000"/>
                </a:cubicBezTo>
                <a:lnTo>
                  <a:pt x="0" y="1524000"/>
                </a:lnTo>
                <a:cubicBezTo>
                  <a:pt x="0" y="682882"/>
                  <a:pt x="682882" y="0"/>
                  <a:pt x="1524000" y="0"/>
                </a:cubicBezTo>
                <a:close/>
              </a:path>
            </a:pathLst>
          </a:custGeom>
          <a:solidFill>
            <a:srgbClr val="51A2FF"/>
          </a:solidFill>
          <a:ln/>
        </p:spPr>
      </p:sp>
      <p:sp>
        <p:nvSpPr>
          <p:cNvPr id="4" name="Shape 2"/>
          <p:cNvSpPr/>
          <p:nvPr/>
        </p:nvSpPr>
        <p:spPr>
          <a:xfrm>
            <a:off x="-1270000" y="7112000"/>
            <a:ext cx="2540000" cy="2540000"/>
          </a:xfrm>
          <a:custGeom>
            <a:avLst/>
            <a:gdLst/>
            <a:ahLst/>
            <a:cxnLst/>
            <a:rect l="l" t="t" r="r" b="b"/>
            <a:pathLst>
              <a:path w="2540000" h="2540000">
                <a:moveTo>
                  <a:pt x="1270000" y="0"/>
                </a:moveTo>
                <a:lnTo>
                  <a:pt x="1270000" y="0"/>
                </a:lnTo>
                <a:cubicBezTo>
                  <a:pt x="1970932" y="0"/>
                  <a:pt x="2540000" y="569068"/>
                  <a:pt x="2540000" y="1270000"/>
                </a:cubicBezTo>
                <a:lnTo>
                  <a:pt x="2540000" y="1270000"/>
                </a:lnTo>
                <a:cubicBezTo>
                  <a:pt x="2540000" y="1970932"/>
                  <a:pt x="1970932" y="2540000"/>
                  <a:pt x="1270000" y="2540000"/>
                </a:cubicBezTo>
                <a:lnTo>
                  <a:pt x="1270000" y="2540000"/>
                </a:lnTo>
                <a:cubicBezTo>
                  <a:pt x="569068" y="2540000"/>
                  <a:pt x="0" y="1970932"/>
                  <a:pt x="0" y="1270000"/>
                </a:cubicBezTo>
                <a:lnTo>
                  <a:pt x="0" y="1270000"/>
                </a:lnTo>
                <a:cubicBezTo>
                  <a:pt x="0" y="569068"/>
                  <a:pt x="569068" y="0"/>
                  <a:pt x="1270000" y="0"/>
                </a:cubicBezTo>
                <a:close/>
              </a:path>
            </a:pathLst>
          </a:custGeom>
          <a:solidFill>
            <a:srgbClr val="00D3F2"/>
          </a:solidFill>
          <a:ln/>
        </p:spPr>
      </p:sp>
      <p:sp>
        <p:nvSpPr>
          <p:cNvPr id="5" name="Shape 3"/>
          <p:cNvSpPr/>
          <p:nvPr/>
        </p:nvSpPr>
        <p:spPr>
          <a:xfrm>
            <a:off x="5722813" y="1480344"/>
            <a:ext cx="746125" cy="746125"/>
          </a:xfrm>
          <a:custGeom>
            <a:avLst/>
            <a:gdLst/>
            <a:ahLst/>
            <a:cxnLst/>
            <a:rect l="l" t="t" r="r" b="b"/>
            <a:pathLst>
              <a:path w="746125" h="746125">
                <a:moveTo>
                  <a:pt x="373063" y="0"/>
                </a:moveTo>
                <a:lnTo>
                  <a:pt x="373063" y="0"/>
                </a:lnTo>
                <a:cubicBezTo>
                  <a:pt x="578961" y="0"/>
                  <a:pt x="746125" y="167164"/>
                  <a:pt x="746125" y="373063"/>
                </a:cubicBezTo>
                <a:lnTo>
                  <a:pt x="746125" y="373063"/>
                </a:lnTo>
                <a:cubicBezTo>
                  <a:pt x="746125" y="578961"/>
                  <a:pt x="578961" y="746125"/>
                  <a:pt x="373063" y="746125"/>
                </a:cubicBezTo>
                <a:lnTo>
                  <a:pt x="373063" y="746125"/>
                </a:lnTo>
                <a:cubicBezTo>
                  <a:pt x="167164" y="746125"/>
                  <a:pt x="0" y="578961"/>
                  <a:pt x="0" y="373063"/>
                </a:cubicBezTo>
                <a:lnTo>
                  <a:pt x="0" y="373063"/>
                </a:lnTo>
                <a:cubicBezTo>
                  <a:pt x="0" y="167164"/>
                  <a:pt x="167164" y="0"/>
                  <a:pt x="373062" y="0"/>
                </a:cubicBezTo>
                <a:close/>
              </a:path>
            </a:pathLst>
          </a:custGeom>
          <a:solidFill>
            <a:srgbClr val="FFFFFF">
              <a:alpha val="20000"/>
            </a:srgbClr>
          </a:solidFill>
          <a:ln w="25400">
            <a:solidFill>
              <a:srgbClr val="FFFFFF">
                <a:alpha val="30196"/>
              </a:srgbClr>
            </a:solidFill>
            <a:prstDash val="solid"/>
          </a:ln>
        </p:spPr>
      </p:sp>
      <p:sp>
        <p:nvSpPr>
          <p:cNvPr id="6" name="Shape 4"/>
          <p:cNvSpPr/>
          <p:nvPr/>
        </p:nvSpPr>
        <p:spPr>
          <a:xfrm>
            <a:off x="5881563" y="1662906"/>
            <a:ext cx="428625" cy="381000"/>
          </a:xfrm>
          <a:custGeom>
            <a:avLst/>
            <a:gdLst/>
            <a:ahLst/>
            <a:cxnLst/>
            <a:rect l="l" t="t" r="r" b="b"/>
            <a:pathLst>
              <a:path w="428625" h="381000">
                <a:moveTo>
                  <a:pt x="200099" y="39588"/>
                </a:moveTo>
                <a:lnTo>
                  <a:pt x="113333" y="136029"/>
                </a:lnTo>
                <a:cubicBezTo>
                  <a:pt x="109910" y="139824"/>
                  <a:pt x="110058" y="145703"/>
                  <a:pt x="113705" y="149349"/>
                </a:cubicBezTo>
                <a:cubicBezTo>
                  <a:pt x="136401" y="172045"/>
                  <a:pt x="173236" y="172045"/>
                  <a:pt x="195932" y="149349"/>
                </a:cubicBezTo>
                <a:lnTo>
                  <a:pt x="219596" y="125685"/>
                </a:lnTo>
                <a:cubicBezTo>
                  <a:pt x="222721" y="122560"/>
                  <a:pt x="226665" y="120848"/>
                  <a:pt x="230684" y="120551"/>
                </a:cubicBezTo>
                <a:cubicBezTo>
                  <a:pt x="235744" y="120104"/>
                  <a:pt x="240953" y="121816"/>
                  <a:pt x="244822" y="125685"/>
                </a:cubicBezTo>
                <a:lnTo>
                  <a:pt x="376238" y="255984"/>
                </a:lnTo>
                <a:lnTo>
                  <a:pt x="428625" y="214313"/>
                </a:lnTo>
                <a:lnTo>
                  <a:pt x="428625" y="0"/>
                </a:lnTo>
                <a:lnTo>
                  <a:pt x="345281" y="47625"/>
                </a:lnTo>
                <a:lnTo>
                  <a:pt x="327571" y="35793"/>
                </a:lnTo>
                <a:cubicBezTo>
                  <a:pt x="315813" y="27980"/>
                  <a:pt x="302047" y="23812"/>
                  <a:pt x="287908" y="23812"/>
                </a:cubicBezTo>
                <a:lnTo>
                  <a:pt x="235521" y="23812"/>
                </a:lnTo>
                <a:cubicBezTo>
                  <a:pt x="234702" y="23812"/>
                  <a:pt x="233809" y="23812"/>
                  <a:pt x="232990" y="23887"/>
                </a:cubicBezTo>
                <a:cubicBezTo>
                  <a:pt x="220414" y="24557"/>
                  <a:pt x="208583" y="30212"/>
                  <a:pt x="200099" y="39588"/>
                </a:cubicBezTo>
                <a:close/>
                <a:moveTo>
                  <a:pt x="86767" y="112142"/>
                </a:moveTo>
                <a:lnTo>
                  <a:pt x="166241" y="23812"/>
                </a:lnTo>
                <a:lnTo>
                  <a:pt x="136773" y="23812"/>
                </a:lnTo>
                <a:cubicBezTo>
                  <a:pt x="117797" y="23812"/>
                  <a:pt x="99640" y="31328"/>
                  <a:pt x="86246" y="44723"/>
                </a:cubicBezTo>
                <a:lnTo>
                  <a:pt x="0" y="142875"/>
                </a:lnTo>
                <a:lnTo>
                  <a:pt x="0" y="404813"/>
                </a:lnTo>
                <a:lnTo>
                  <a:pt x="107156" y="303609"/>
                </a:lnTo>
                <a:lnTo>
                  <a:pt x="116384" y="311274"/>
                </a:lnTo>
                <a:cubicBezTo>
                  <a:pt x="133499" y="325562"/>
                  <a:pt x="155079" y="333375"/>
                  <a:pt x="177329" y="333375"/>
                </a:cubicBezTo>
                <a:lnTo>
                  <a:pt x="189012" y="333375"/>
                </a:lnTo>
                <a:lnTo>
                  <a:pt x="183803" y="328166"/>
                </a:lnTo>
                <a:cubicBezTo>
                  <a:pt x="176808" y="321171"/>
                  <a:pt x="176808" y="309860"/>
                  <a:pt x="183803" y="302940"/>
                </a:cubicBezTo>
                <a:cubicBezTo>
                  <a:pt x="190798" y="296019"/>
                  <a:pt x="202109" y="295945"/>
                  <a:pt x="209029" y="302940"/>
                </a:cubicBezTo>
                <a:lnTo>
                  <a:pt x="239539" y="333449"/>
                </a:lnTo>
                <a:lnTo>
                  <a:pt x="246236" y="333449"/>
                </a:lnTo>
                <a:cubicBezTo>
                  <a:pt x="260449" y="333449"/>
                  <a:pt x="274365" y="330250"/>
                  <a:pt x="287015" y="324296"/>
                </a:cubicBezTo>
                <a:lnTo>
                  <a:pt x="267146" y="304354"/>
                </a:lnTo>
                <a:cubicBezTo>
                  <a:pt x="260152" y="297359"/>
                  <a:pt x="260152" y="286048"/>
                  <a:pt x="267146" y="279127"/>
                </a:cubicBezTo>
                <a:cubicBezTo>
                  <a:pt x="274141" y="272207"/>
                  <a:pt x="285452" y="272132"/>
                  <a:pt x="292373" y="279127"/>
                </a:cubicBezTo>
                <a:lnTo>
                  <a:pt x="316185" y="302940"/>
                </a:lnTo>
                <a:lnTo>
                  <a:pt x="329208" y="289917"/>
                </a:lnTo>
                <a:cubicBezTo>
                  <a:pt x="335831" y="283294"/>
                  <a:pt x="337765" y="273695"/>
                  <a:pt x="334863" y="265286"/>
                </a:cubicBezTo>
                <a:lnTo>
                  <a:pt x="232246" y="163488"/>
                </a:lnTo>
                <a:lnTo>
                  <a:pt x="221159" y="174575"/>
                </a:lnTo>
                <a:cubicBezTo>
                  <a:pt x="184472" y="211262"/>
                  <a:pt x="125090" y="211262"/>
                  <a:pt x="88404" y="174575"/>
                </a:cubicBezTo>
                <a:cubicBezTo>
                  <a:pt x="71289" y="157460"/>
                  <a:pt x="70619" y="130001"/>
                  <a:pt x="86767" y="112068"/>
                </a:cubicBezTo>
                <a:close/>
              </a:path>
            </a:pathLst>
          </a:custGeom>
          <a:solidFill>
            <a:srgbClr val="FFFFFF"/>
          </a:solidFill>
          <a:ln/>
        </p:spPr>
      </p:sp>
      <p:sp>
        <p:nvSpPr>
          <p:cNvPr id="7" name="Text 5"/>
          <p:cNvSpPr/>
          <p:nvPr/>
        </p:nvSpPr>
        <p:spPr>
          <a:xfrm>
            <a:off x="4492501" y="2424906"/>
            <a:ext cx="3206750" cy="571500"/>
          </a:xfrm>
          <a:prstGeom prst="rect">
            <a:avLst/>
          </a:prstGeom>
          <a:noFill/>
          <a:ln/>
        </p:spPr>
        <p:txBody>
          <a:bodyPr wrap="square" lIns="0" tIns="0" rIns="0" bIns="0" rtlCol="0" anchor="ctr"/>
          <a:lstStyle/>
          <a:p>
            <a:pPr algn="ctr">
              <a:lnSpc>
                <a:spcPct val="80000"/>
              </a:lnSpc>
            </a:pPr>
            <a:r>
              <a:rPr lang="en-US" sz="4500" b="1" dirty="0">
                <a:solidFill>
                  <a:srgbClr val="FFFFFF"/>
                </a:solidFill>
                <a:latin typeface="Noto Sans SC" pitchFamily="34" charset="0"/>
                <a:ea typeface="Noto Sans SC" pitchFamily="34" charset="-122"/>
                <a:cs typeface="Noto Sans SC" pitchFamily="34" charset="-120"/>
              </a:rPr>
              <a:t>Thank You</a:t>
            </a:r>
            <a:endParaRPr lang="en-US" sz="1600" dirty="0"/>
          </a:p>
        </p:txBody>
      </p:sp>
      <p:sp>
        <p:nvSpPr>
          <p:cNvPr id="8" name="Shape 6"/>
          <p:cNvSpPr/>
          <p:nvPr/>
        </p:nvSpPr>
        <p:spPr>
          <a:xfrm>
            <a:off x="3341688" y="3948906"/>
            <a:ext cx="5762625" cy="2238375"/>
          </a:xfrm>
          <a:custGeom>
            <a:avLst/>
            <a:gdLst/>
            <a:ahLst/>
            <a:cxnLst/>
            <a:rect l="l" t="t" r="r" b="b"/>
            <a:pathLst>
              <a:path w="5762625" h="2238375">
                <a:moveTo>
                  <a:pt x="127005" y="0"/>
                </a:moveTo>
                <a:lnTo>
                  <a:pt x="5635620" y="0"/>
                </a:lnTo>
                <a:cubicBezTo>
                  <a:pt x="5705763" y="0"/>
                  <a:pt x="5762625" y="56862"/>
                  <a:pt x="5762625" y="127005"/>
                </a:cubicBezTo>
                <a:lnTo>
                  <a:pt x="5762625" y="2111370"/>
                </a:lnTo>
                <a:cubicBezTo>
                  <a:pt x="5762625" y="2181513"/>
                  <a:pt x="5705763" y="2238375"/>
                  <a:pt x="5635620" y="2238375"/>
                </a:cubicBezTo>
                <a:lnTo>
                  <a:pt x="127005" y="2238375"/>
                </a:lnTo>
                <a:cubicBezTo>
                  <a:pt x="56862" y="2238375"/>
                  <a:pt x="0" y="2181513"/>
                  <a:pt x="0" y="2111370"/>
                </a:cubicBezTo>
                <a:lnTo>
                  <a:pt x="0" y="127005"/>
                </a:lnTo>
                <a:cubicBezTo>
                  <a:pt x="0" y="56862"/>
                  <a:pt x="56862" y="0"/>
                  <a:pt x="127005" y="0"/>
                </a:cubicBezTo>
                <a:close/>
              </a:path>
            </a:pathLst>
          </a:custGeom>
          <a:solidFill>
            <a:srgbClr val="FFFFFF">
              <a:alpha val="10196"/>
            </a:srgbClr>
          </a:solidFill>
          <a:ln w="12700">
            <a:solidFill>
              <a:srgbClr val="FFFFFF">
                <a:alpha val="20000"/>
              </a:srgbClr>
            </a:solidFill>
            <a:prstDash val="solid"/>
          </a:ln>
        </p:spPr>
      </p:sp>
      <p:sp>
        <p:nvSpPr>
          <p:cNvPr id="9" name="Text 7"/>
          <p:cNvSpPr/>
          <p:nvPr/>
        </p:nvSpPr>
        <p:spPr>
          <a:xfrm>
            <a:off x="3472780" y="4242594"/>
            <a:ext cx="2555875" cy="190500"/>
          </a:xfrm>
          <a:prstGeom prst="rect">
            <a:avLst/>
          </a:prstGeom>
          <a:noFill/>
          <a:ln/>
        </p:spPr>
        <p:txBody>
          <a:bodyPr wrap="square" lIns="0" tIns="0" rIns="0" bIns="0" rtlCol="0" anchor="ctr"/>
          <a:lstStyle/>
          <a:p>
            <a:pPr>
              <a:lnSpc>
                <a:spcPct val="130000"/>
              </a:lnSpc>
            </a:pPr>
            <a:r>
              <a:rPr lang="en-US" sz="1000" dirty="0">
                <a:solidFill>
                  <a:srgbClr val="BEDBFF"/>
                </a:solidFill>
                <a:latin typeface="MiSans" pitchFamily="34" charset="0"/>
                <a:ea typeface="MiSans" pitchFamily="34" charset="-122"/>
                <a:cs typeface="MiSans" pitchFamily="34" charset="-120"/>
              </a:rPr>
              <a:t>Student Name</a:t>
            </a:r>
            <a:endParaRPr lang="en-US" sz="1600" dirty="0"/>
          </a:p>
        </p:txBody>
      </p:sp>
      <p:sp>
        <p:nvSpPr>
          <p:cNvPr id="10" name="Text 8"/>
          <p:cNvSpPr/>
          <p:nvPr/>
        </p:nvSpPr>
        <p:spPr>
          <a:xfrm>
            <a:off x="3472780" y="4496594"/>
            <a:ext cx="2587625"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Noto Sans SC" pitchFamily="34" charset="0"/>
                <a:ea typeface="Noto Sans SC" pitchFamily="34" charset="-122"/>
                <a:cs typeface="Noto Sans SC" pitchFamily="34" charset="-120"/>
              </a:rPr>
              <a:t>Amruta Kumbar</a:t>
            </a:r>
            <a:endParaRPr lang="en-US" sz="1600" dirty="0"/>
          </a:p>
        </p:txBody>
      </p:sp>
      <p:sp>
        <p:nvSpPr>
          <p:cNvPr id="11" name="Text 9"/>
          <p:cNvSpPr/>
          <p:nvPr/>
        </p:nvSpPr>
        <p:spPr>
          <a:xfrm>
            <a:off x="3472780" y="4877594"/>
            <a:ext cx="2555875" cy="190500"/>
          </a:xfrm>
          <a:prstGeom prst="rect">
            <a:avLst/>
          </a:prstGeom>
          <a:noFill/>
          <a:ln/>
        </p:spPr>
        <p:txBody>
          <a:bodyPr wrap="square" lIns="0" tIns="0" rIns="0" bIns="0" rtlCol="0" anchor="ctr"/>
          <a:lstStyle/>
          <a:p>
            <a:pPr>
              <a:lnSpc>
                <a:spcPct val="130000"/>
              </a:lnSpc>
            </a:pPr>
            <a:r>
              <a:rPr lang="en-US" sz="1000" dirty="0">
                <a:solidFill>
                  <a:srgbClr val="BEDBFF"/>
                </a:solidFill>
                <a:latin typeface="MiSans" pitchFamily="34" charset="0"/>
                <a:ea typeface="MiSans" pitchFamily="34" charset="-122"/>
                <a:cs typeface="MiSans" pitchFamily="34" charset="-120"/>
              </a:rPr>
              <a:t>Register Number</a:t>
            </a:r>
            <a:endParaRPr lang="en-US" sz="1600" dirty="0"/>
          </a:p>
        </p:txBody>
      </p:sp>
      <p:sp>
        <p:nvSpPr>
          <p:cNvPr id="12" name="Text 10"/>
          <p:cNvSpPr/>
          <p:nvPr/>
        </p:nvSpPr>
        <p:spPr>
          <a:xfrm>
            <a:off x="3472780" y="5131594"/>
            <a:ext cx="2571750"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AA.SC.P2MCA24074031</a:t>
            </a:r>
            <a:endParaRPr lang="en-US" sz="1600" dirty="0"/>
          </a:p>
        </p:txBody>
      </p:sp>
      <p:sp>
        <p:nvSpPr>
          <p:cNvPr id="13" name="Text 11"/>
          <p:cNvSpPr/>
          <p:nvPr/>
        </p:nvSpPr>
        <p:spPr>
          <a:xfrm>
            <a:off x="6223000" y="4242594"/>
            <a:ext cx="2555875" cy="190500"/>
          </a:xfrm>
          <a:prstGeom prst="rect">
            <a:avLst/>
          </a:prstGeom>
          <a:noFill/>
          <a:ln/>
        </p:spPr>
        <p:txBody>
          <a:bodyPr wrap="square" lIns="0" tIns="0" rIns="0" bIns="0" rtlCol="0" anchor="ctr"/>
          <a:lstStyle/>
          <a:p>
            <a:pPr>
              <a:lnSpc>
                <a:spcPct val="130000"/>
              </a:lnSpc>
            </a:pPr>
            <a:r>
              <a:rPr lang="en-US" sz="1000" dirty="0">
                <a:solidFill>
                  <a:srgbClr val="BEDBFF"/>
                </a:solidFill>
                <a:latin typeface="MiSans" pitchFamily="34" charset="0"/>
                <a:ea typeface="MiSans" pitchFamily="34" charset="-122"/>
                <a:cs typeface="MiSans" pitchFamily="34" charset="-120"/>
              </a:rPr>
              <a:t>Project Title</a:t>
            </a:r>
            <a:endParaRPr lang="en-US" sz="1600" dirty="0"/>
          </a:p>
        </p:txBody>
      </p:sp>
      <p:sp>
        <p:nvSpPr>
          <p:cNvPr id="14" name="Text 12"/>
          <p:cNvSpPr/>
          <p:nvPr/>
        </p:nvSpPr>
        <p:spPr>
          <a:xfrm>
            <a:off x="6223000" y="4496594"/>
            <a:ext cx="2571750"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Employee Attrition Prediction</a:t>
            </a:r>
            <a:endParaRPr lang="en-US" sz="1600" dirty="0"/>
          </a:p>
        </p:txBody>
      </p:sp>
      <p:sp>
        <p:nvSpPr>
          <p:cNvPr id="15" name="Text 13"/>
          <p:cNvSpPr/>
          <p:nvPr/>
        </p:nvSpPr>
        <p:spPr>
          <a:xfrm>
            <a:off x="6223000" y="4845844"/>
            <a:ext cx="2555875" cy="190500"/>
          </a:xfrm>
          <a:prstGeom prst="rect">
            <a:avLst/>
          </a:prstGeom>
          <a:noFill/>
          <a:ln/>
        </p:spPr>
        <p:txBody>
          <a:bodyPr wrap="square" lIns="0" tIns="0" rIns="0" bIns="0" rtlCol="0" anchor="ctr"/>
          <a:lstStyle/>
          <a:p>
            <a:pPr>
              <a:lnSpc>
                <a:spcPct val="130000"/>
              </a:lnSpc>
            </a:pPr>
            <a:r>
              <a:rPr lang="en-US" sz="1000" dirty="0">
                <a:solidFill>
                  <a:srgbClr val="BEDBFF"/>
                </a:solidFill>
                <a:latin typeface="MiSans" pitchFamily="34" charset="0"/>
                <a:ea typeface="MiSans" pitchFamily="34" charset="-122"/>
                <a:cs typeface="MiSans" pitchFamily="34" charset="-120"/>
              </a:rPr>
              <a:t>Program</a:t>
            </a:r>
            <a:endParaRPr lang="en-US" sz="1600" dirty="0"/>
          </a:p>
        </p:txBody>
      </p:sp>
      <p:sp>
        <p:nvSpPr>
          <p:cNvPr id="16" name="Text 14"/>
          <p:cNvSpPr/>
          <p:nvPr/>
        </p:nvSpPr>
        <p:spPr>
          <a:xfrm>
            <a:off x="6223000" y="5099844"/>
            <a:ext cx="2749544" cy="222250"/>
          </a:xfrm>
          <a:prstGeom prst="rect">
            <a:avLst/>
          </a:prstGeom>
          <a:noFill/>
          <a:ln/>
        </p:spPr>
        <p:txBody>
          <a:bodyPr wrap="square" lIns="0" tIns="0" rIns="0" bIns="0" rtlCol="0" anchor="ctr"/>
          <a:lstStyle/>
          <a:p>
            <a:pPr>
              <a:lnSpc>
                <a:spcPct val="120000"/>
              </a:lnSpc>
            </a:pPr>
            <a:r>
              <a:rPr lang="en-US" sz="1250" b="1" dirty="0">
                <a:solidFill>
                  <a:srgbClr val="FFFFFF"/>
                </a:solidFill>
                <a:latin typeface="Noto Sans SC" pitchFamily="34" charset="0"/>
                <a:ea typeface="Noto Sans SC" pitchFamily="34" charset="-122"/>
                <a:cs typeface="Noto Sans SC" pitchFamily="34" charset="-120"/>
              </a:rPr>
              <a:t>Master of Computer Applications -AI</a:t>
            </a:r>
            <a:endParaRPr lang="en-US" sz="1600" dirty="0"/>
          </a:p>
        </p:txBody>
      </p:sp>
      <p:sp>
        <p:nvSpPr>
          <p:cNvPr id="17" name="Shape 15"/>
          <p:cNvSpPr/>
          <p:nvPr/>
        </p:nvSpPr>
        <p:spPr>
          <a:xfrm>
            <a:off x="3472780" y="5548313"/>
            <a:ext cx="5246688" cy="7938"/>
          </a:xfrm>
          <a:custGeom>
            <a:avLst/>
            <a:gdLst/>
            <a:ahLst/>
            <a:cxnLst/>
            <a:rect l="l" t="t" r="r" b="b"/>
            <a:pathLst>
              <a:path w="5246688" h="7938">
                <a:moveTo>
                  <a:pt x="0" y="0"/>
                </a:moveTo>
                <a:lnTo>
                  <a:pt x="5246688" y="0"/>
                </a:lnTo>
                <a:lnTo>
                  <a:pt x="5246688" y="7938"/>
                </a:lnTo>
                <a:lnTo>
                  <a:pt x="0" y="7938"/>
                </a:lnTo>
                <a:lnTo>
                  <a:pt x="0" y="0"/>
                </a:lnTo>
                <a:close/>
              </a:path>
            </a:pathLst>
          </a:custGeom>
          <a:solidFill>
            <a:srgbClr val="FFFFFF">
              <a:alpha val="20000"/>
            </a:srgbClr>
          </a:solidFill>
          <a:ln/>
        </p:spPr>
      </p:sp>
      <p:sp>
        <p:nvSpPr>
          <p:cNvPr id="18" name="Shape 16"/>
          <p:cNvSpPr/>
          <p:nvPr/>
        </p:nvSpPr>
        <p:spPr>
          <a:xfrm>
            <a:off x="4017568" y="5742781"/>
            <a:ext cx="158750" cy="158750"/>
          </a:xfrm>
          <a:custGeom>
            <a:avLst/>
            <a:gdLst/>
            <a:ahLst/>
            <a:cxnLst/>
            <a:rect l="l" t="t" r="r" b="b"/>
            <a:pathLst>
              <a:path w="158750" h="158750">
                <a:moveTo>
                  <a:pt x="14883" y="19844"/>
                </a:moveTo>
                <a:cubicBezTo>
                  <a:pt x="6666" y="19844"/>
                  <a:pt x="0" y="26510"/>
                  <a:pt x="0" y="34727"/>
                </a:cubicBezTo>
                <a:cubicBezTo>
                  <a:pt x="0" y="39408"/>
                  <a:pt x="2201" y="43811"/>
                  <a:pt x="5953" y="46633"/>
                </a:cubicBezTo>
                <a:lnTo>
                  <a:pt x="70445" y="95002"/>
                </a:lnTo>
                <a:cubicBezTo>
                  <a:pt x="75747" y="98971"/>
                  <a:pt x="83003" y="98971"/>
                  <a:pt x="88305" y="95002"/>
                </a:cubicBezTo>
                <a:lnTo>
                  <a:pt x="152797" y="46633"/>
                </a:lnTo>
                <a:cubicBezTo>
                  <a:pt x="156549" y="43811"/>
                  <a:pt x="158750" y="39408"/>
                  <a:pt x="158750" y="34727"/>
                </a:cubicBezTo>
                <a:cubicBezTo>
                  <a:pt x="158750" y="26510"/>
                  <a:pt x="152084" y="19844"/>
                  <a:pt x="143867" y="19844"/>
                </a:cubicBezTo>
                <a:lnTo>
                  <a:pt x="14883" y="19844"/>
                </a:lnTo>
                <a:close/>
                <a:moveTo>
                  <a:pt x="0" y="60771"/>
                </a:moveTo>
                <a:lnTo>
                  <a:pt x="0" y="119062"/>
                </a:lnTo>
                <a:cubicBezTo>
                  <a:pt x="0" y="130008"/>
                  <a:pt x="8899" y="138906"/>
                  <a:pt x="19844" y="138906"/>
                </a:cubicBezTo>
                <a:lnTo>
                  <a:pt x="138906" y="138906"/>
                </a:lnTo>
                <a:cubicBezTo>
                  <a:pt x="149851" y="138906"/>
                  <a:pt x="158750" y="130008"/>
                  <a:pt x="158750" y="119062"/>
                </a:cubicBezTo>
                <a:lnTo>
                  <a:pt x="158750" y="60771"/>
                </a:lnTo>
                <a:lnTo>
                  <a:pt x="97234" y="106908"/>
                </a:lnTo>
                <a:cubicBezTo>
                  <a:pt x="86661" y="114846"/>
                  <a:pt x="72089" y="114846"/>
                  <a:pt x="61516" y="106908"/>
                </a:cubicBezTo>
                <a:lnTo>
                  <a:pt x="0" y="60771"/>
                </a:lnTo>
                <a:close/>
              </a:path>
            </a:pathLst>
          </a:custGeom>
          <a:solidFill>
            <a:srgbClr val="DBEAFE"/>
          </a:solidFill>
          <a:ln/>
        </p:spPr>
      </p:sp>
      <p:sp>
        <p:nvSpPr>
          <p:cNvPr id="19" name="Text 17"/>
          <p:cNvSpPr/>
          <p:nvPr/>
        </p:nvSpPr>
        <p:spPr>
          <a:xfrm>
            <a:off x="3904460" y="5631656"/>
            <a:ext cx="4637080" cy="222250"/>
          </a:xfrm>
          <a:prstGeom prst="rect">
            <a:avLst/>
          </a:prstGeom>
          <a:noFill/>
          <a:ln/>
        </p:spPr>
        <p:txBody>
          <a:bodyPr wrap="square" lIns="0" tIns="0" rIns="0" bIns="0" rtlCol="0" anchor="ctr"/>
          <a:lstStyle/>
          <a:p>
            <a:pPr algn="ctr">
              <a:lnSpc>
                <a:spcPct val="130000"/>
              </a:lnSpc>
            </a:pPr>
            <a:r>
              <a:rPr lang="en-US" sz="1200" dirty="0">
                <a:solidFill>
                  <a:srgbClr val="323130"/>
                </a:solidFill>
                <a:highlight>
                  <a:srgbClr val="FFFFFF">
                    <a:alpha val="100000"/>
                  </a:srgbClr>
                </a:highlight>
                <a:latin typeface="Segoe UI Variable Text, Segoe UI, Segoe UI Web (West European), Segoe UI, -apple-system, BlinkMacSystemFont, Roboto, Helvetica Neue, sans-serif" pitchFamily="34" charset="0"/>
                <a:ea typeface="Segoe UI Variable Text, Segoe UI, Segoe UI Web (West European), Segoe UI, -apple-system, BlinkMacSystemFont, Roboto, Helvetica Neue, sans-serif" pitchFamily="34" charset="-122"/>
                <a:cs typeface="Segoe UI Variable Text, Segoe UI, Segoe UI Web (West European), Segoe UI, -apple-system, BlinkMacSystemFont, Roboto, Helvetica Neue, sans-serif" pitchFamily="34" charset="-120"/>
              </a:rPr>
              <a:t>AA.SC.P2MCA24074031@ahead.students.amrita.edu</a:t>
            </a:r>
            <a:endParaRPr lang="en-US" sz="1600" dirty="0"/>
          </a:p>
        </p:txBody>
      </p:sp>
      <p:sp>
        <p:nvSpPr>
          <p:cNvPr id="20" name="Shape 18"/>
          <p:cNvSpPr/>
          <p:nvPr/>
        </p:nvSpPr>
        <p:spPr>
          <a:xfrm>
            <a:off x="4485184" y="6484938"/>
            <a:ext cx="3222625" cy="420688"/>
          </a:xfrm>
          <a:custGeom>
            <a:avLst/>
            <a:gdLst/>
            <a:ahLst/>
            <a:cxnLst/>
            <a:rect l="l" t="t" r="r" b="b"/>
            <a:pathLst>
              <a:path w="3222625" h="420688">
                <a:moveTo>
                  <a:pt x="210344" y="0"/>
                </a:moveTo>
                <a:lnTo>
                  <a:pt x="3012281" y="0"/>
                </a:lnTo>
                <a:cubicBezTo>
                  <a:pt x="3128373" y="0"/>
                  <a:pt x="3222625" y="94252"/>
                  <a:pt x="3222625" y="210344"/>
                </a:cubicBezTo>
                <a:lnTo>
                  <a:pt x="3222625" y="210344"/>
                </a:lnTo>
                <a:cubicBezTo>
                  <a:pt x="3222625" y="326436"/>
                  <a:pt x="3128373" y="420688"/>
                  <a:pt x="3012281" y="420688"/>
                </a:cubicBezTo>
                <a:lnTo>
                  <a:pt x="210344" y="420688"/>
                </a:lnTo>
                <a:cubicBezTo>
                  <a:pt x="94252" y="420688"/>
                  <a:pt x="0" y="326436"/>
                  <a:pt x="0" y="210344"/>
                </a:cubicBezTo>
                <a:lnTo>
                  <a:pt x="0" y="210344"/>
                </a:lnTo>
                <a:cubicBezTo>
                  <a:pt x="0" y="94252"/>
                  <a:pt x="94252" y="0"/>
                  <a:pt x="210344" y="0"/>
                </a:cubicBezTo>
                <a:close/>
              </a:path>
            </a:pathLst>
          </a:custGeom>
          <a:solidFill>
            <a:srgbClr val="FFFFFF">
              <a:alpha val="10196"/>
            </a:srgbClr>
          </a:solidFill>
          <a:ln w="12700">
            <a:solidFill>
              <a:srgbClr val="FFFFFF">
                <a:alpha val="20000"/>
              </a:srgbClr>
            </a:solidFill>
            <a:prstDash val="solid"/>
          </a:ln>
        </p:spPr>
      </p:sp>
      <p:sp>
        <p:nvSpPr>
          <p:cNvPr id="21" name="Text 19"/>
          <p:cNvSpPr/>
          <p:nvPr/>
        </p:nvSpPr>
        <p:spPr>
          <a:xfrm>
            <a:off x="4643934" y="6615906"/>
            <a:ext cx="2904133" cy="158750"/>
          </a:xfrm>
          <a:prstGeom prst="rect">
            <a:avLst/>
          </a:prstGeom>
          <a:noFill/>
          <a:ln/>
        </p:spPr>
        <p:txBody>
          <a:bodyPr wrap="square" lIns="0" tIns="0" rIns="0" bIns="0" rtlCol="0" anchor="ctr"/>
          <a:lstStyle/>
          <a:p>
            <a:pPr algn="ctr">
              <a:lnSpc>
                <a:spcPct val="130000"/>
              </a:lnSpc>
            </a:pPr>
            <a:r>
              <a:rPr lang="en-US" sz="1125" dirty="0">
                <a:solidFill>
                  <a:srgbClr val="DBEAFE"/>
                </a:solidFill>
                <a:latin typeface="MiSans" pitchFamily="34" charset="0"/>
                <a:ea typeface="MiSans" pitchFamily="34" charset="-122"/>
                <a:cs typeface="MiSans" pitchFamily="34" charset="-120"/>
              </a:rPr>
              <a:t>21CSA697A – Minor Project | February 2026</a:t>
            </a:r>
            <a:endParaRPr lang="en-US" sz="1600" dirty="0"/>
          </a:p>
        </p:txBody>
      </p:sp>
    </p:spTree>
  </p:cSld>
  <p:clrMapOvr>
    <a:masterClrMapping/>
  </p:clrMapOvr>
  <p:transition>
    <p:fade/>
    <p:spd val="med"/>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53391" y="353391"/>
            <a:ext cx="11555896" cy="212035"/>
          </a:xfrm>
          <a:prstGeom prst="rect">
            <a:avLst/>
          </a:prstGeom>
          <a:noFill/>
          <a:ln/>
        </p:spPr>
        <p:txBody>
          <a:bodyPr wrap="square" lIns="0" tIns="0" rIns="0" bIns="0" rtlCol="0" anchor="ctr"/>
          <a:lstStyle/>
          <a:p>
            <a:pPr>
              <a:lnSpc>
                <a:spcPct val="130000"/>
              </a:lnSpc>
            </a:pPr>
            <a:r>
              <a:rPr lang="en-US" sz="1113" b="1" spc="56" kern="0" dirty="0">
                <a:solidFill>
                  <a:srgbClr val="E7000B"/>
                </a:solidFill>
                <a:latin typeface="MiSans" pitchFamily="34" charset="0"/>
                <a:ea typeface="MiSans" pitchFamily="34" charset="-122"/>
                <a:cs typeface="MiSans" pitchFamily="34" charset="-120"/>
              </a:rPr>
              <a:t>PROBLEM STATEMENT</a:t>
            </a:r>
            <a:endParaRPr lang="en-US" sz="1600" dirty="0"/>
          </a:p>
        </p:txBody>
      </p:sp>
      <p:sp>
        <p:nvSpPr>
          <p:cNvPr id="3" name="Text 1"/>
          <p:cNvSpPr/>
          <p:nvPr/>
        </p:nvSpPr>
        <p:spPr>
          <a:xfrm>
            <a:off x="353391" y="636104"/>
            <a:ext cx="11697252" cy="424070"/>
          </a:xfrm>
          <a:prstGeom prst="rect">
            <a:avLst/>
          </a:prstGeom>
          <a:noFill/>
          <a:ln/>
        </p:spPr>
        <p:txBody>
          <a:bodyPr wrap="square" lIns="0" tIns="0" rIns="0" bIns="0" rtlCol="0" anchor="ctr"/>
          <a:lstStyle/>
          <a:p>
            <a:pPr>
              <a:lnSpc>
                <a:spcPct val="80000"/>
              </a:lnSpc>
            </a:pPr>
            <a:r>
              <a:rPr lang="en-US" sz="3339" b="1" dirty="0">
                <a:solidFill>
                  <a:srgbClr val="0F172B"/>
                </a:solidFill>
                <a:latin typeface="Noto Sans SC" pitchFamily="34" charset="0"/>
                <a:ea typeface="Noto Sans SC" pitchFamily="34" charset="-122"/>
                <a:cs typeface="Noto Sans SC" pitchFamily="34" charset="-120"/>
              </a:rPr>
              <a:t>Challenges in Employee Retention</a:t>
            </a:r>
            <a:endParaRPr lang="en-US" sz="1600" dirty="0"/>
          </a:p>
        </p:txBody>
      </p:sp>
      <p:sp>
        <p:nvSpPr>
          <p:cNvPr id="4" name="Shape 2"/>
          <p:cNvSpPr/>
          <p:nvPr/>
        </p:nvSpPr>
        <p:spPr>
          <a:xfrm>
            <a:off x="362226" y="1281043"/>
            <a:ext cx="5618922" cy="5212522"/>
          </a:xfrm>
          <a:custGeom>
            <a:avLst/>
            <a:gdLst/>
            <a:ahLst/>
            <a:cxnLst/>
            <a:rect l="l" t="t" r="r" b="b"/>
            <a:pathLst>
              <a:path w="5618922" h="5212522">
                <a:moveTo>
                  <a:pt x="141364" y="0"/>
                </a:moveTo>
                <a:lnTo>
                  <a:pt x="5477558" y="0"/>
                </a:lnTo>
                <a:cubicBezTo>
                  <a:pt x="5555631" y="0"/>
                  <a:pt x="5618922" y="63291"/>
                  <a:pt x="5618922" y="141364"/>
                </a:cubicBezTo>
                <a:lnTo>
                  <a:pt x="5618922" y="5071158"/>
                </a:lnTo>
                <a:cubicBezTo>
                  <a:pt x="5618922" y="5149231"/>
                  <a:pt x="5555631" y="5212522"/>
                  <a:pt x="5477558" y="5212522"/>
                </a:cubicBezTo>
                <a:lnTo>
                  <a:pt x="141364" y="5212522"/>
                </a:lnTo>
                <a:cubicBezTo>
                  <a:pt x="63291" y="5212522"/>
                  <a:pt x="0" y="5149231"/>
                  <a:pt x="0" y="5071158"/>
                </a:cubicBezTo>
                <a:lnTo>
                  <a:pt x="0" y="141364"/>
                </a:lnTo>
                <a:cubicBezTo>
                  <a:pt x="0" y="63343"/>
                  <a:pt x="63343" y="0"/>
                  <a:pt x="141364" y="0"/>
                </a:cubicBezTo>
                <a:close/>
              </a:path>
            </a:pathLst>
          </a:custGeom>
          <a:gradFill rotWithShape="1" flip="none">
            <a:gsLst>
              <a:gs pos="0">
                <a:srgbClr val="FEF2F2"/>
              </a:gs>
              <a:gs pos="100000">
                <a:srgbClr val="FFF1F2"/>
              </a:gs>
            </a:gsLst>
            <a:lin ang="2700000" scaled="1"/>
          </a:gradFill>
          <a:ln w="25400">
            <a:solidFill>
              <a:srgbClr val="FFC9C9"/>
            </a:solidFill>
            <a:prstDash val="solid"/>
          </a:ln>
        </p:spPr>
      </p:sp>
      <p:sp>
        <p:nvSpPr>
          <p:cNvPr id="5" name="Shape 3"/>
          <p:cNvSpPr/>
          <p:nvPr/>
        </p:nvSpPr>
        <p:spPr>
          <a:xfrm>
            <a:off x="583096" y="1501913"/>
            <a:ext cx="565426" cy="565426"/>
          </a:xfrm>
          <a:custGeom>
            <a:avLst/>
            <a:gdLst/>
            <a:ahLst/>
            <a:cxnLst/>
            <a:rect l="l" t="t" r="r" b="b"/>
            <a:pathLst>
              <a:path w="565426" h="565426">
                <a:moveTo>
                  <a:pt x="141357" y="0"/>
                </a:moveTo>
                <a:lnTo>
                  <a:pt x="424070" y="0"/>
                </a:lnTo>
                <a:cubicBezTo>
                  <a:pt x="502086" y="0"/>
                  <a:pt x="565426" y="63340"/>
                  <a:pt x="565426" y="141357"/>
                </a:cubicBezTo>
                <a:lnTo>
                  <a:pt x="565426" y="424070"/>
                </a:lnTo>
                <a:cubicBezTo>
                  <a:pt x="565426" y="502086"/>
                  <a:pt x="502086" y="565426"/>
                  <a:pt x="424070" y="565426"/>
                </a:cubicBezTo>
                <a:lnTo>
                  <a:pt x="141357" y="565426"/>
                </a:lnTo>
                <a:cubicBezTo>
                  <a:pt x="63340" y="565426"/>
                  <a:pt x="0" y="502086"/>
                  <a:pt x="0" y="424070"/>
                </a:cubicBezTo>
                <a:lnTo>
                  <a:pt x="0" y="141357"/>
                </a:lnTo>
                <a:cubicBezTo>
                  <a:pt x="0" y="63340"/>
                  <a:pt x="63340" y="0"/>
                  <a:pt x="141357" y="0"/>
                </a:cubicBezTo>
                <a:close/>
              </a:path>
            </a:pathLst>
          </a:custGeom>
          <a:gradFill rotWithShape="1" flip="none">
            <a:gsLst>
              <a:gs pos="0">
                <a:srgbClr val="FB2C36"/>
              </a:gs>
              <a:gs pos="100000">
                <a:srgbClr val="EC003F"/>
              </a:gs>
            </a:gsLst>
            <a:lin ang="2700000" scaled="1"/>
          </a:gradFill>
          <a:ln/>
          <a:effectLst>
            <a:outerShdw sx="100000" sy="100000" kx="0" ky="0" algn="bl" rotWithShape="0" blurRad="132522" dist="88348" dir="5400000">
              <a:srgbClr val="000000">
                <a:alpha val="10196"/>
              </a:srgbClr>
            </a:outerShdw>
          </a:effectLst>
        </p:spPr>
      </p:sp>
      <p:sp>
        <p:nvSpPr>
          <p:cNvPr id="6" name="Shape 4"/>
          <p:cNvSpPr/>
          <p:nvPr/>
        </p:nvSpPr>
        <p:spPr>
          <a:xfrm>
            <a:off x="759791" y="1678609"/>
            <a:ext cx="212035" cy="212035"/>
          </a:xfrm>
          <a:custGeom>
            <a:avLst/>
            <a:gdLst/>
            <a:ahLst/>
            <a:cxnLst/>
            <a:rect l="l" t="t" r="r" b="b"/>
            <a:pathLst>
              <a:path w="212035" h="212035">
                <a:moveTo>
                  <a:pt x="106017" y="0"/>
                </a:moveTo>
                <a:cubicBezTo>
                  <a:pt x="112105" y="0"/>
                  <a:pt x="117696" y="3354"/>
                  <a:pt x="120595" y="8697"/>
                </a:cubicBezTo>
                <a:lnTo>
                  <a:pt x="210047" y="174349"/>
                </a:lnTo>
                <a:cubicBezTo>
                  <a:pt x="212822" y="179484"/>
                  <a:pt x="212697" y="185696"/>
                  <a:pt x="209716" y="190707"/>
                </a:cubicBezTo>
                <a:cubicBezTo>
                  <a:pt x="206734" y="195718"/>
                  <a:pt x="201309" y="198783"/>
                  <a:pt x="195470" y="198783"/>
                </a:cubicBezTo>
                <a:lnTo>
                  <a:pt x="16565" y="198783"/>
                </a:lnTo>
                <a:cubicBezTo>
                  <a:pt x="10726" y="198783"/>
                  <a:pt x="5342" y="195718"/>
                  <a:pt x="2319" y="190707"/>
                </a:cubicBezTo>
                <a:cubicBezTo>
                  <a:pt x="-704" y="185696"/>
                  <a:pt x="-787" y="179484"/>
                  <a:pt x="1988" y="174349"/>
                </a:cubicBezTo>
                <a:lnTo>
                  <a:pt x="91440" y="8697"/>
                </a:lnTo>
                <a:cubicBezTo>
                  <a:pt x="94339" y="3354"/>
                  <a:pt x="99930" y="0"/>
                  <a:pt x="106017" y="0"/>
                </a:cubicBezTo>
                <a:close/>
                <a:moveTo>
                  <a:pt x="106017" y="69574"/>
                </a:moveTo>
                <a:cubicBezTo>
                  <a:pt x="100509" y="69574"/>
                  <a:pt x="96078" y="74005"/>
                  <a:pt x="96078" y="79513"/>
                </a:cubicBezTo>
                <a:lnTo>
                  <a:pt x="96078" y="125896"/>
                </a:lnTo>
                <a:cubicBezTo>
                  <a:pt x="96078" y="131404"/>
                  <a:pt x="100509" y="135835"/>
                  <a:pt x="106017" y="135835"/>
                </a:cubicBezTo>
                <a:cubicBezTo>
                  <a:pt x="111525" y="135835"/>
                  <a:pt x="115957" y="131404"/>
                  <a:pt x="115957" y="125896"/>
                </a:cubicBezTo>
                <a:lnTo>
                  <a:pt x="115957" y="79513"/>
                </a:lnTo>
                <a:cubicBezTo>
                  <a:pt x="115957" y="74005"/>
                  <a:pt x="111525" y="69574"/>
                  <a:pt x="106017" y="69574"/>
                </a:cubicBezTo>
                <a:close/>
                <a:moveTo>
                  <a:pt x="117075" y="159026"/>
                </a:moveTo>
                <a:cubicBezTo>
                  <a:pt x="117326" y="154922"/>
                  <a:pt x="115279" y="151017"/>
                  <a:pt x="111761" y="148889"/>
                </a:cubicBezTo>
                <a:cubicBezTo>
                  <a:pt x="108243" y="146760"/>
                  <a:pt x="103834" y="146760"/>
                  <a:pt x="100315" y="148889"/>
                </a:cubicBezTo>
                <a:cubicBezTo>
                  <a:pt x="96797" y="151017"/>
                  <a:pt x="94750" y="154922"/>
                  <a:pt x="95002" y="159026"/>
                </a:cubicBezTo>
                <a:cubicBezTo>
                  <a:pt x="94750" y="163130"/>
                  <a:pt x="96797" y="167035"/>
                  <a:pt x="100315" y="169164"/>
                </a:cubicBezTo>
                <a:cubicBezTo>
                  <a:pt x="103834" y="171292"/>
                  <a:pt x="108243" y="171292"/>
                  <a:pt x="111761" y="169164"/>
                </a:cubicBezTo>
                <a:cubicBezTo>
                  <a:pt x="115279" y="167035"/>
                  <a:pt x="117326" y="163130"/>
                  <a:pt x="117075" y="159026"/>
                </a:cubicBezTo>
                <a:close/>
              </a:path>
            </a:pathLst>
          </a:custGeom>
          <a:solidFill>
            <a:srgbClr val="FFFFFF"/>
          </a:solidFill>
          <a:ln/>
        </p:spPr>
      </p:sp>
      <p:sp>
        <p:nvSpPr>
          <p:cNvPr id="7" name="Text 5"/>
          <p:cNvSpPr/>
          <p:nvPr/>
        </p:nvSpPr>
        <p:spPr>
          <a:xfrm>
            <a:off x="1289878" y="1625600"/>
            <a:ext cx="1740452" cy="318052"/>
          </a:xfrm>
          <a:prstGeom prst="rect">
            <a:avLst/>
          </a:prstGeom>
          <a:noFill/>
          <a:ln/>
        </p:spPr>
        <p:txBody>
          <a:bodyPr wrap="square" lIns="0" tIns="0" rIns="0" bIns="0" rtlCol="0" anchor="ctr"/>
          <a:lstStyle/>
          <a:p>
            <a:pPr>
              <a:lnSpc>
                <a:spcPct val="100000"/>
              </a:lnSpc>
            </a:pPr>
            <a:r>
              <a:rPr lang="en-US" sz="2087" b="1" dirty="0">
                <a:solidFill>
                  <a:srgbClr val="1D293D"/>
                </a:solidFill>
                <a:latin typeface="Noto Sans SC" pitchFamily="34" charset="0"/>
                <a:ea typeface="Noto Sans SC" pitchFamily="34" charset="-122"/>
                <a:cs typeface="Noto Sans SC" pitchFamily="34" charset="-120"/>
              </a:rPr>
              <a:t>The Problem</a:t>
            </a:r>
            <a:endParaRPr lang="en-US" sz="1600" dirty="0"/>
          </a:p>
        </p:txBody>
      </p:sp>
      <p:sp>
        <p:nvSpPr>
          <p:cNvPr id="8" name="Shape 6"/>
          <p:cNvSpPr/>
          <p:nvPr/>
        </p:nvSpPr>
        <p:spPr>
          <a:xfrm>
            <a:off x="583096" y="2244035"/>
            <a:ext cx="5177183" cy="989496"/>
          </a:xfrm>
          <a:custGeom>
            <a:avLst/>
            <a:gdLst/>
            <a:ahLst/>
            <a:cxnLst/>
            <a:rect l="l" t="t" r="r" b="b"/>
            <a:pathLst>
              <a:path w="5177183" h="989496">
                <a:moveTo>
                  <a:pt x="106015" y="0"/>
                </a:moveTo>
                <a:lnTo>
                  <a:pt x="5071168" y="0"/>
                </a:lnTo>
                <a:cubicBezTo>
                  <a:pt x="5129718" y="0"/>
                  <a:pt x="5177183" y="47464"/>
                  <a:pt x="5177183" y="106015"/>
                </a:cubicBezTo>
                <a:lnTo>
                  <a:pt x="5177183" y="883481"/>
                </a:lnTo>
                <a:cubicBezTo>
                  <a:pt x="5177183" y="942031"/>
                  <a:pt x="5129718" y="989496"/>
                  <a:pt x="5071168" y="989496"/>
                </a:cubicBezTo>
                <a:lnTo>
                  <a:pt x="106015" y="989496"/>
                </a:lnTo>
                <a:cubicBezTo>
                  <a:pt x="47464" y="989496"/>
                  <a:pt x="0" y="942031"/>
                  <a:pt x="0" y="883481"/>
                </a:cubicBezTo>
                <a:lnTo>
                  <a:pt x="0" y="106015"/>
                </a:lnTo>
                <a:cubicBezTo>
                  <a:pt x="0" y="47504"/>
                  <a:pt x="47504" y="0"/>
                  <a:pt x="106015"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9" name="Shape 7"/>
          <p:cNvSpPr/>
          <p:nvPr/>
        </p:nvSpPr>
        <p:spPr>
          <a:xfrm>
            <a:off x="724452" y="2420730"/>
            <a:ext cx="282713" cy="282713"/>
          </a:xfrm>
          <a:custGeom>
            <a:avLst/>
            <a:gdLst/>
            <a:ahLst/>
            <a:cxnLst/>
            <a:rect l="l" t="t" r="r" b="b"/>
            <a:pathLst>
              <a:path w="282713" h="282713">
                <a:moveTo>
                  <a:pt x="70678" y="0"/>
                </a:moveTo>
                <a:lnTo>
                  <a:pt x="212035" y="0"/>
                </a:lnTo>
                <a:cubicBezTo>
                  <a:pt x="251043" y="0"/>
                  <a:pt x="282713" y="31670"/>
                  <a:pt x="282713" y="70678"/>
                </a:cubicBezTo>
                <a:lnTo>
                  <a:pt x="282713" y="212035"/>
                </a:lnTo>
                <a:cubicBezTo>
                  <a:pt x="282713" y="251043"/>
                  <a:pt x="251043" y="282713"/>
                  <a:pt x="212035" y="282713"/>
                </a:cubicBezTo>
                <a:lnTo>
                  <a:pt x="70678" y="282713"/>
                </a:lnTo>
                <a:cubicBezTo>
                  <a:pt x="31670" y="282713"/>
                  <a:pt x="0" y="251043"/>
                  <a:pt x="0" y="212035"/>
                </a:cubicBezTo>
                <a:lnTo>
                  <a:pt x="0" y="70678"/>
                </a:lnTo>
                <a:cubicBezTo>
                  <a:pt x="0" y="31670"/>
                  <a:pt x="31670" y="0"/>
                  <a:pt x="70678" y="0"/>
                </a:cubicBezTo>
                <a:close/>
              </a:path>
            </a:pathLst>
          </a:custGeom>
          <a:solidFill>
            <a:srgbClr val="FFE2E2"/>
          </a:solidFill>
          <a:ln/>
        </p:spPr>
      </p:sp>
      <p:sp>
        <p:nvSpPr>
          <p:cNvPr id="10" name="Text 8"/>
          <p:cNvSpPr/>
          <p:nvPr/>
        </p:nvSpPr>
        <p:spPr>
          <a:xfrm>
            <a:off x="826466" y="2456070"/>
            <a:ext cx="150191" cy="212035"/>
          </a:xfrm>
          <a:prstGeom prst="rect">
            <a:avLst/>
          </a:prstGeom>
          <a:noFill/>
          <a:ln/>
        </p:spPr>
        <p:txBody>
          <a:bodyPr wrap="square" lIns="0" tIns="0" rIns="0" bIns="0" rtlCol="0" anchor="ctr"/>
          <a:lstStyle/>
          <a:p>
            <a:pPr>
              <a:lnSpc>
                <a:spcPct val="130000"/>
              </a:lnSpc>
            </a:pPr>
            <a:r>
              <a:rPr lang="en-US" sz="1113" b="1" dirty="0">
                <a:solidFill>
                  <a:srgbClr val="E7000B"/>
                </a:solidFill>
                <a:latin typeface="MiSans" pitchFamily="34" charset="0"/>
                <a:ea typeface="MiSans" pitchFamily="34" charset="-122"/>
                <a:cs typeface="MiSans" pitchFamily="34" charset="-120"/>
              </a:rPr>
              <a:t>1</a:t>
            </a:r>
            <a:endParaRPr lang="en-US" sz="1600" dirty="0"/>
          </a:p>
        </p:txBody>
      </p:sp>
      <p:sp>
        <p:nvSpPr>
          <p:cNvPr id="11" name="Text 9"/>
          <p:cNvSpPr/>
          <p:nvPr/>
        </p:nvSpPr>
        <p:spPr>
          <a:xfrm>
            <a:off x="1113183" y="2385391"/>
            <a:ext cx="4585252" cy="247374"/>
          </a:xfrm>
          <a:prstGeom prst="rect">
            <a:avLst/>
          </a:prstGeom>
          <a:noFill/>
          <a:ln/>
        </p:spPr>
        <p:txBody>
          <a:bodyPr wrap="square" lIns="0" tIns="0" rIns="0" bIns="0" rtlCol="0" anchor="ctr"/>
          <a:lstStyle/>
          <a:p>
            <a:pPr>
              <a:lnSpc>
                <a:spcPct val="130000"/>
              </a:lnSpc>
            </a:pPr>
            <a:r>
              <a:rPr lang="en-US" sz="1252" b="1" dirty="0">
                <a:solidFill>
                  <a:srgbClr val="1D293D"/>
                </a:solidFill>
                <a:latin typeface="MiSans" pitchFamily="34" charset="0"/>
                <a:ea typeface="MiSans" pitchFamily="34" charset="-122"/>
                <a:cs typeface="MiSans" pitchFamily="34" charset="-120"/>
              </a:rPr>
              <a:t>Reactive Approach</a:t>
            </a:r>
            <a:endParaRPr lang="en-US" sz="1600" dirty="0"/>
          </a:p>
        </p:txBody>
      </p:sp>
      <p:sp>
        <p:nvSpPr>
          <p:cNvPr id="12" name="Text 10"/>
          <p:cNvSpPr/>
          <p:nvPr/>
        </p:nvSpPr>
        <p:spPr>
          <a:xfrm>
            <a:off x="1113183" y="2668104"/>
            <a:ext cx="4576417" cy="424070"/>
          </a:xfrm>
          <a:prstGeom prst="rect">
            <a:avLst/>
          </a:prstGeom>
          <a:noFill/>
          <a:ln/>
        </p:spPr>
        <p:txBody>
          <a:bodyPr wrap="square" lIns="0" tIns="0" rIns="0" bIns="0" rtlCol="0" anchor="ctr"/>
          <a:lstStyle/>
          <a:p>
            <a:pPr>
              <a:lnSpc>
                <a:spcPct val="130000"/>
              </a:lnSpc>
            </a:pPr>
            <a:r>
              <a:rPr lang="en-US" sz="1113" dirty="0">
                <a:solidFill>
                  <a:srgbClr val="45556C"/>
                </a:solidFill>
                <a:latin typeface="MiSans" pitchFamily="34" charset="0"/>
                <a:ea typeface="MiSans" pitchFamily="34" charset="-122"/>
                <a:cs typeface="MiSans" pitchFamily="34" charset="-120"/>
              </a:rPr>
              <a:t>Traditional HR relies on exit interviews and subjective assessments, which are reactive rather than proactive.</a:t>
            </a:r>
            <a:endParaRPr lang="en-US" sz="1600" dirty="0"/>
          </a:p>
        </p:txBody>
      </p:sp>
      <p:sp>
        <p:nvSpPr>
          <p:cNvPr id="13" name="Shape 11"/>
          <p:cNvSpPr/>
          <p:nvPr/>
        </p:nvSpPr>
        <p:spPr>
          <a:xfrm>
            <a:off x="583096" y="3374887"/>
            <a:ext cx="5177183" cy="989496"/>
          </a:xfrm>
          <a:custGeom>
            <a:avLst/>
            <a:gdLst/>
            <a:ahLst/>
            <a:cxnLst/>
            <a:rect l="l" t="t" r="r" b="b"/>
            <a:pathLst>
              <a:path w="5177183" h="989496">
                <a:moveTo>
                  <a:pt x="106015" y="0"/>
                </a:moveTo>
                <a:lnTo>
                  <a:pt x="5071168" y="0"/>
                </a:lnTo>
                <a:cubicBezTo>
                  <a:pt x="5129718" y="0"/>
                  <a:pt x="5177183" y="47464"/>
                  <a:pt x="5177183" y="106015"/>
                </a:cubicBezTo>
                <a:lnTo>
                  <a:pt x="5177183" y="883481"/>
                </a:lnTo>
                <a:cubicBezTo>
                  <a:pt x="5177183" y="942031"/>
                  <a:pt x="5129718" y="989496"/>
                  <a:pt x="5071168" y="989496"/>
                </a:cubicBezTo>
                <a:lnTo>
                  <a:pt x="106015" y="989496"/>
                </a:lnTo>
                <a:cubicBezTo>
                  <a:pt x="47464" y="989496"/>
                  <a:pt x="0" y="942031"/>
                  <a:pt x="0" y="883481"/>
                </a:cubicBezTo>
                <a:lnTo>
                  <a:pt x="0" y="106015"/>
                </a:lnTo>
                <a:cubicBezTo>
                  <a:pt x="0" y="47504"/>
                  <a:pt x="47504" y="0"/>
                  <a:pt x="106015"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14" name="Shape 12"/>
          <p:cNvSpPr/>
          <p:nvPr/>
        </p:nvSpPr>
        <p:spPr>
          <a:xfrm>
            <a:off x="724452" y="3551583"/>
            <a:ext cx="282713" cy="282713"/>
          </a:xfrm>
          <a:custGeom>
            <a:avLst/>
            <a:gdLst/>
            <a:ahLst/>
            <a:cxnLst/>
            <a:rect l="l" t="t" r="r" b="b"/>
            <a:pathLst>
              <a:path w="282713" h="282713">
                <a:moveTo>
                  <a:pt x="70678" y="0"/>
                </a:moveTo>
                <a:lnTo>
                  <a:pt x="212035" y="0"/>
                </a:lnTo>
                <a:cubicBezTo>
                  <a:pt x="251043" y="0"/>
                  <a:pt x="282713" y="31670"/>
                  <a:pt x="282713" y="70678"/>
                </a:cubicBezTo>
                <a:lnTo>
                  <a:pt x="282713" y="212035"/>
                </a:lnTo>
                <a:cubicBezTo>
                  <a:pt x="282713" y="251043"/>
                  <a:pt x="251043" y="282713"/>
                  <a:pt x="212035" y="282713"/>
                </a:cubicBezTo>
                <a:lnTo>
                  <a:pt x="70678" y="282713"/>
                </a:lnTo>
                <a:cubicBezTo>
                  <a:pt x="31670" y="282713"/>
                  <a:pt x="0" y="251043"/>
                  <a:pt x="0" y="212035"/>
                </a:cubicBezTo>
                <a:lnTo>
                  <a:pt x="0" y="70678"/>
                </a:lnTo>
                <a:cubicBezTo>
                  <a:pt x="0" y="31670"/>
                  <a:pt x="31670" y="0"/>
                  <a:pt x="70678" y="0"/>
                </a:cubicBezTo>
                <a:close/>
              </a:path>
            </a:pathLst>
          </a:custGeom>
          <a:solidFill>
            <a:srgbClr val="FFE2E2"/>
          </a:solidFill>
          <a:ln/>
        </p:spPr>
      </p:sp>
      <p:sp>
        <p:nvSpPr>
          <p:cNvPr id="15" name="Text 13"/>
          <p:cNvSpPr/>
          <p:nvPr/>
        </p:nvSpPr>
        <p:spPr>
          <a:xfrm>
            <a:off x="826466" y="3586922"/>
            <a:ext cx="150191" cy="212035"/>
          </a:xfrm>
          <a:prstGeom prst="rect">
            <a:avLst/>
          </a:prstGeom>
          <a:noFill/>
          <a:ln/>
        </p:spPr>
        <p:txBody>
          <a:bodyPr wrap="square" lIns="0" tIns="0" rIns="0" bIns="0" rtlCol="0" anchor="ctr"/>
          <a:lstStyle/>
          <a:p>
            <a:pPr>
              <a:lnSpc>
                <a:spcPct val="130000"/>
              </a:lnSpc>
            </a:pPr>
            <a:r>
              <a:rPr lang="en-US" sz="1113" b="1" dirty="0">
                <a:solidFill>
                  <a:srgbClr val="E7000B"/>
                </a:solidFill>
                <a:latin typeface="MiSans" pitchFamily="34" charset="0"/>
                <a:ea typeface="MiSans" pitchFamily="34" charset="-122"/>
                <a:cs typeface="MiSans" pitchFamily="34" charset="-120"/>
              </a:rPr>
              <a:t>2</a:t>
            </a:r>
            <a:endParaRPr lang="en-US" sz="1600" dirty="0"/>
          </a:p>
        </p:txBody>
      </p:sp>
      <p:sp>
        <p:nvSpPr>
          <p:cNvPr id="16" name="Text 14"/>
          <p:cNvSpPr/>
          <p:nvPr/>
        </p:nvSpPr>
        <p:spPr>
          <a:xfrm>
            <a:off x="1113183" y="3516243"/>
            <a:ext cx="4585252" cy="247374"/>
          </a:xfrm>
          <a:prstGeom prst="rect">
            <a:avLst/>
          </a:prstGeom>
          <a:noFill/>
          <a:ln/>
        </p:spPr>
        <p:txBody>
          <a:bodyPr wrap="square" lIns="0" tIns="0" rIns="0" bIns="0" rtlCol="0" anchor="ctr"/>
          <a:lstStyle/>
          <a:p>
            <a:pPr>
              <a:lnSpc>
                <a:spcPct val="130000"/>
              </a:lnSpc>
            </a:pPr>
            <a:r>
              <a:rPr lang="en-US" sz="1252" b="1" dirty="0">
                <a:solidFill>
                  <a:srgbClr val="1D293D"/>
                </a:solidFill>
                <a:latin typeface="MiSans" pitchFamily="34" charset="0"/>
                <a:ea typeface="MiSans" pitchFamily="34" charset="-122"/>
                <a:cs typeface="MiSans" pitchFamily="34" charset="-120"/>
              </a:rPr>
              <a:t>High Turnover Costs</a:t>
            </a:r>
            <a:endParaRPr lang="en-US" sz="1600" dirty="0"/>
          </a:p>
        </p:txBody>
      </p:sp>
      <p:sp>
        <p:nvSpPr>
          <p:cNvPr id="17" name="Text 15"/>
          <p:cNvSpPr/>
          <p:nvPr/>
        </p:nvSpPr>
        <p:spPr>
          <a:xfrm>
            <a:off x="1113183" y="3798957"/>
            <a:ext cx="4576417" cy="424070"/>
          </a:xfrm>
          <a:prstGeom prst="rect">
            <a:avLst/>
          </a:prstGeom>
          <a:noFill/>
          <a:ln/>
        </p:spPr>
        <p:txBody>
          <a:bodyPr wrap="square" lIns="0" tIns="0" rIns="0" bIns="0" rtlCol="0" anchor="ctr"/>
          <a:lstStyle/>
          <a:p>
            <a:pPr>
              <a:lnSpc>
                <a:spcPct val="130000"/>
              </a:lnSpc>
            </a:pPr>
            <a:r>
              <a:rPr lang="en-US" sz="1113" dirty="0">
                <a:solidFill>
                  <a:srgbClr val="45556C"/>
                </a:solidFill>
                <a:latin typeface="MiSans" pitchFamily="34" charset="0"/>
                <a:ea typeface="MiSans" pitchFamily="34" charset="-122"/>
                <a:cs typeface="MiSans" pitchFamily="34" charset="-120"/>
              </a:rPr>
              <a:t>Organizations struggle with significant financial and operational impacts due to unexpected employee departures.</a:t>
            </a:r>
            <a:endParaRPr lang="en-US" sz="1600" dirty="0"/>
          </a:p>
        </p:txBody>
      </p:sp>
      <p:sp>
        <p:nvSpPr>
          <p:cNvPr id="18" name="Shape 16"/>
          <p:cNvSpPr/>
          <p:nvPr/>
        </p:nvSpPr>
        <p:spPr>
          <a:xfrm>
            <a:off x="583096" y="4505739"/>
            <a:ext cx="5177183" cy="989496"/>
          </a:xfrm>
          <a:custGeom>
            <a:avLst/>
            <a:gdLst/>
            <a:ahLst/>
            <a:cxnLst/>
            <a:rect l="l" t="t" r="r" b="b"/>
            <a:pathLst>
              <a:path w="5177183" h="989496">
                <a:moveTo>
                  <a:pt x="106015" y="0"/>
                </a:moveTo>
                <a:lnTo>
                  <a:pt x="5071168" y="0"/>
                </a:lnTo>
                <a:cubicBezTo>
                  <a:pt x="5129718" y="0"/>
                  <a:pt x="5177183" y="47464"/>
                  <a:pt x="5177183" y="106015"/>
                </a:cubicBezTo>
                <a:lnTo>
                  <a:pt x="5177183" y="883481"/>
                </a:lnTo>
                <a:cubicBezTo>
                  <a:pt x="5177183" y="942031"/>
                  <a:pt x="5129718" y="989496"/>
                  <a:pt x="5071168" y="989496"/>
                </a:cubicBezTo>
                <a:lnTo>
                  <a:pt x="106015" y="989496"/>
                </a:lnTo>
                <a:cubicBezTo>
                  <a:pt x="47464" y="989496"/>
                  <a:pt x="0" y="942031"/>
                  <a:pt x="0" y="883481"/>
                </a:cubicBezTo>
                <a:lnTo>
                  <a:pt x="0" y="106015"/>
                </a:lnTo>
                <a:cubicBezTo>
                  <a:pt x="0" y="47504"/>
                  <a:pt x="47504" y="0"/>
                  <a:pt x="106015"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19" name="Shape 17"/>
          <p:cNvSpPr/>
          <p:nvPr/>
        </p:nvSpPr>
        <p:spPr>
          <a:xfrm>
            <a:off x="724452" y="4682435"/>
            <a:ext cx="282713" cy="282713"/>
          </a:xfrm>
          <a:custGeom>
            <a:avLst/>
            <a:gdLst/>
            <a:ahLst/>
            <a:cxnLst/>
            <a:rect l="l" t="t" r="r" b="b"/>
            <a:pathLst>
              <a:path w="282713" h="282713">
                <a:moveTo>
                  <a:pt x="70678" y="0"/>
                </a:moveTo>
                <a:lnTo>
                  <a:pt x="212035" y="0"/>
                </a:lnTo>
                <a:cubicBezTo>
                  <a:pt x="251043" y="0"/>
                  <a:pt x="282713" y="31670"/>
                  <a:pt x="282713" y="70678"/>
                </a:cubicBezTo>
                <a:lnTo>
                  <a:pt x="282713" y="212035"/>
                </a:lnTo>
                <a:cubicBezTo>
                  <a:pt x="282713" y="251043"/>
                  <a:pt x="251043" y="282713"/>
                  <a:pt x="212035" y="282713"/>
                </a:cubicBezTo>
                <a:lnTo>
                  <a:pt x="70678" y="282713"/>
                </a:lnTo>
                <a:cubicBezTo>
                  <a:pt x="31670" y="282713"/>
                  <a:pt x="0" y="251043"/>
                  <a:pt x="0" y="212035"/>
                </a:cubicBezTo>
                <a:lnTo>
                  <a:pt x="0" y="70678"/>
                </a:lnTo>
                <a:cubicBezTo>
                  <a:pt x="0" y="31670"/>
                  <a:pt x="31670" y="0"/>
                  <a:pt x="70678" y="0"/>
                </a:cubicBezTo>
                <a:close/>
              </a:path>
            </a:pathLst>
          </a:custGeom>
          <a:solidFill>
            <a:srgbClr val="FFE2E2"/>
          </a:solidFill>
          <a:ln/>
        </p:spPr>
      </p:sp>
      <p:sp>
        <p:nvSpPr>
          <p:cNvPr id="20" name="Text 18"/>
          <p:cNvSpPr/>
          <p:nvPr/>
        </p:nvSpPr>
        <p:spPr>
          <a:xfrm>
            <a:off x="826466" y="4717774"/>
            <a:ext cx="150191" cy="212035"/>
          </a:xfrm>
          <a:prstGeom prst="rect">
            <a:avLst/>
          </a:prstGeom>
          <a:noFill/>
          <a:ln/>
        </p:spPr>
        <p:txBody>
          <a:bodyPr wrap="square" lIns="0" tIns="0" rIns="0" bIns="0" rtlCol="0" anchor="ctr"/>
          <a:lstStyle/>
          <a:p>
            <a:pPr>
              <a:lnSpc>
                <a:spcPct val="130000"/>
              </a:lnSpc>
            </a:pPr>
            <a:r>
              <a:rPr lang="en-US" sz="1113" b="1" dirty="0">
                <a:solidFill>
                  <a:srgbClr val="E7000B"/>
                </a:solidFill>
                <a:latin typeface="MiSans" pitchFamily="34" charset="0"/>
                <a:ea typeface="MiSans" pitchFamily="34" charset="-122"/>
                <a:cs typeface="MiSans" pitchFamily="34" charset="-120"/>
              </a:rPr>
              <a:t>3</a:t>
            </a:r>
            <a:endParaRPr lang="en-US" sz="1600" dirty="0"/>
          </a:p>
        </p:txBody>
      </p:sp>
      <p:sp>
        <p:nvSpPr>
          <p:cNvPr id="21" name="Text 19"/>
          <p:cNvSpPr/>
          <p:nvPr/>
        </p:nvSpPr>
        <p:spPr>
          <a:xfrm>
            <a:off x="1113183" y="4647096"/>
            <a:ext cx="4585252" cy="247374"/>
          </a:xfrm>
          <a:prstGeom prst="rect">
            <a:avLst/>
          </a:prstGeom>
          <a:noFill/>
          <a:ln/>
        </p:spPr>
        <p:txBody>
          <a:bodyPr wrap="square" lIns="0" tIns="0" rIns="0" bIns="0" rtlCol="0" anchor="ctr"/>
          <a:lstStyle/>
          <a:p>
            <a:pPr>
              <a:lnSpc>
                <a:spcPct val="130000"/>
              </a:lnSpc>
            </a:pPr>
            <a:r>
              <a:rPr lang="en-US" sz="1252" b="1" dirty="0">
                <a:solidFill>
                  <a:srgbClr val="1D293D"/>
                </a:solidFill>
                <a:latin typeface="MiSans" pitchFamily="34" charset="0"/>
                <a:ea typeface="MiSans" pitchFamily="34" charset="-122"/>
                <a:cs typeface="MiSans" pitchFamily="34" charset="-120"/>
              </a:rPr>
              <a:t>Lack of Insights</a:t>
            </a:r>
            <a:endParaRPr lang="en-US" sz="1600" dirty="0"/>
          </a:p>
        </p:txBody>
      </p:sp>
      <p:sp>
        <p:nvSpPr>
          <p:cNvPr id="22" name="Text 20"/>
          <p:cNvSpPr/>
          <p:nvPr/>
        </p:nvSpPr>
        <p:spPr>
          <a:xfrm>
            <a:off x="1113183" y="4929809"/>
            <a:ext cx="4576417" cy="424070"/>
          </a:xfrm>
          <a:prstGeom prst="rect">
            <a:avLst/>
          </a:prstGeom>
          <a:noFill/>
          <a:ln/>
        </p:spPr>
        <p:txBody>
          <a:bodyPr wrap="square" lIns="0" tIns="0" rIns="0" bIns="0" rtlCol="0" anchor="ctr"/>
          <a:lstStyle/>
          <a:p>
            <a:pPr>
              <a:lnSpc>
                <a:spcPct val="130000"/>
              </a:lnSpc>
            </a:pPr>
            <a:r>
              <a:rPr lang="en-US" sz="1113" dirty="0">
                <a:solidFill>
                  <a:srgbClr val="45556C"/>
                </a:solidFill>
                <a:latin typeface="MiSans" pitchFamily="34" charset="0"/>
                <a:ea typeface="MiSans" pitchFamily="34" charset="-122"/>
                <a:cs typeface="MiSans" pitchFamily="34" charset="-120"/>
              </a:rPr>
              <a:t>Limited understanding of key factors driving attrition makes it difficult to implement targeted retention strategies.</a:t>
            </a:r>
            <a:endParaRPr lang="en-US" sz="1600" dirty="0"/>
          </a:p>
        </p:txBody>
      </p:sp>
      <p:sp>
        <p:nvSpPr>
          <p:cNvPr id="23" name="Shape 21"/>
          <p:cNvSpPr/>
          <p:nvPr/>
        </p:nvSpPr>
        <p:spPr>
          <a:xfrm>
            <a:off x="6208782" y="1281043"/>
            <a:ext cx="5618922" cy="3198191"/>
          </a:xfrm>
          <a:custGeom>
            <a:avLst/>
            <a:gdLst/>
            <a:ahLst/>
            <a:cxnLst/>
            <a:rect l="l" t="t" r="r" b="b"/>
            <a:pathLst>
              <a:path w="5618922" h="3198191">
                <a:moveTo>
                  <a:pt x="141360" y="0"/>
                </a:moveTo>
                <a:lnTo>
                  <a:pt x="5477562" y="0"/>
                </a:lnTo>
                <a:cubicBezTo>
                  <a:pt x="5555633" y="0"/>
                  <a:pt x="5618922" y="63289"/>
                  <a:pt x="5618922" y="141360"/>
                </a:cubicBezTo>
                <a:lnTo>
                  <a:pt x="5618922" y="3056831"/>
                </a:lnTo>
                <a:cubicBezTo>
                  <a:pt x="5618922" y="3134902"/>
                  <a:pt x="5555633" y="3198191"/>
                  <a:pt x="5477562" y="3198191"/>
                </a:cubicBezTo>
                <a:lnTo>
                  <a:pt x="141360" y="3198191"/>
                </a:lnTo>
                <a:cubicBezTo>
                  <a:pt x="63289" y="3198191"/>
                  <a:pt x="0" y="3134902"/>
                  <a:pt x="0" y="3056831"/>
                </a:cubicBezTo>
                <a:lnTo>
                  <a:pt x="0" y="141360"/>
                </a:lnTo>
                <a:cubicBezTo>
                  <a:pt x="0" y="63341"/>
                  <a:pt x="63341" y="0"/>
                  <a:pt x="141360" y="0"/>
                </a:cubicBezTo>
                <a:close/>
              </a:path>
            </a:pathLst>
          </a:custGeom>
          <a:gradFill rotWithShape="1" flip="none">
            <a:gsLst>
              <a:gs pos="0">
                <a:srgbClr val="F8FAFC"/>
              </a:gs>
              <a:gs pos="100000">
                <a:srgbClr val="F9FAFB"/>
              </a:gs>
            </a:gsLst>
            <a:lin ang="2700000" scaled="1"/>
          </a:gradFill>
          <a:ln w="25400">
            <a:solidFill>
              <a:srgbClr val="E2E8F0"/>
            </a:solidFill>
            <a:prstDash val="solid"/>
          </a:ln>
        </p:spPr>
      </p:sp>
      <p:sp>
        <p:nvSpPr>
          <p:cNvPr id="24" name="Shape 22"/>
          <p:cNvSpPr/>
          <p:nvPr/>
        </p:nvSpPr>
        <p:spPr>
          <a:xfrm>
            <a:off x="6429651" y="1501913"/>
            <a:ext cx="565426" cy="565426"/>
          </a:xfrm>
          <a:custGeom>
            <a:avLst/>
            <a:gdLst/>
            <a:ahLst/>
            <a:cxnLst/>
            <a:rect l="l" t="t" r="r" b="b"/>
            <a:pathLst>
              <a:path w="565426" h="565426">
                <a:moveTo>
                  <a:pt x="141357" y="0"/>
                </a:moveTo>
                <a:lnTo>
                  <a:pt x="424070" y="0"/>
                </a:lnTo>
                <a:cubicBezTo>
                  <a:pt x="502086" y="0"/>
                  <a:pt x="565426" y="63340"/>
                  <a:pt x="565426" y="141357"/>
                </a:cubicBezTo>
                <a:lnTo>
                  <a:pt x="565426" y="424070"/>
                </a:lnTo>
                <a:cubicBezTo>
                  <a:pt x="565426" y="502086"/>
                  <a:pt x="502086" y="565426"/>
                  <a:pt x="424070" y="565426"/>
                </a:cubicBezTo>
                <a:lnTo>
                  <a:pt x="141357" y="565426"/>
                </a:lnTo>
                <a:cubicBezTo>
                  <a:pt x="63340" y="565426"/>
                  <a:pt x="0" y="502086"/>
                  <a:pt x="0" y="424070"/>
                </a:cubicBezTo>
                <a:lnTo>
                  <a:pt x="0" y="141357"/>
                </a:lnTo>
                <a:cubicBezTo>
                  <a:pt x="0" y="63340"/>
                  <a:pt x="63340" y="0"/>
                  <a:pt x="141357" y="0"/>
                </a:cubicBezTo>
                <a:close/>
              </a:path>
            </a:pathLst>
          </a:custGeom>
          <a:gradFill rotWithShape="1" flip="none">
            <a:gsLst>
              <a:gs pos="0">
                <a:srgbClr val="45556C"/>
              </a:gs>
              <a:gs pos="100000">
                <a:srgbClr val="364153"/>
              </a:gs>
            </a:gsLst>
            <a:lin ang="2700000" scaled="1"/>
          </a:gradFill>
          <a:ln/>
          <a:effectLst>
            <a:outerShdw sx="100000" sy="100000" kx="0" ky="0" algn="bl" rotWithShape="0" blurRad="132522" dist="88348" dir="5400000">
              <a:srgbClr val="000000">
                <a:alpha val="10196"/>
              </a:srgbClr>
            </a:outerShdw>
          </a:effectLst>
        </p:spPr>
      </p:sp>
      <p:sp>
        <p:nvSpPr>
          <p:cNvPr id="25" name="Shape 23"/>
          <p:cNvSpPr/>
          <p:nvPr/>
        </p:nvSpPr>
        <p:spPr>
          <a:xfrm>
            <a:off x="6606347" y="1678609"/>
            <a:ext cx="212035" cy="212035"/>
          </a:xfrm>
          <a:custGeom>
            <a:avLst/>
            <a:gdLst/>
            <a:ahLst/>
            <a:cxnLst/>
            <a:rect l="l" t="t" r="r" b="b"/>
            <a:pathLst>
              <a:path w="212035" h="212035">
                <a:moveTo>
                  <a:pt x="106017" y="212035"/>
                </a:moveTo>
                <a:cubicBezTo>
                  <a:pt x="164530" y="212035"/>
                  <a:pt x="212035" y="164530"/>
                  <a:pt x="212035" y="106017"/>
                </a:cubicBezTo>
                <a:cubicBezTo>
                  <a:pt x="212035" y="47505"/>
                  <a:pt x="164530" y="0"/>
                  <a:pt x="106017" y="0"/>
                </a:cubicBezTo>
                <a:cubicBezTo>
                  <a:pt x="47505" y="0"/>
                  <a:pt x="0" y="47505"/>
                  <a:pt x="0" y="106017"/>
                </a:cubicBezTo>
                <a:cubicBezTo>
                  <a:pt x="0" y="164530"/>
                  <a:pt x="47505" y="212035"/>
                  <a:pt x="106017" y="212035"/>
                </a:cubicBezTo>
                <a:close/>
                <a:moveTo>
                  <a:pt x="69160" y="69160"/>
                </a:moveTo>
                <a:cubicBezTo>
                  <a:pt x="73053" y="65267"/>
                  <a:pt x="79347" y="65267"/>
                  <a:pt x="83199" y="69160"/>
                </a:cubicBezTo>
                <a:lnTo>
                  <a:pt x="105976" y="91937"/>
                </a:lnTo>
                <a:lnTo>
                  <a:pt x="128753" y="69160"/>
                </a:lnTo>
                <a:cubicBezTo>
                  <a:pt x="132646" y="65267"/>
                  <a:pt x="138941" y="65267"/>
                  <a:pt x="142792" y="69160"/>
                </a:cubicBezTo>
                <a:cubicBezTo>
                  <a:pt x="146644" y="73053"/>
                  <a:pt x="146685" y="79347"/>
                  <a:pt x="142792" y="83199"/>
                </a:cubicBezTo>
                <a:lnTo>
                  <a:pt x="120015" y="105976"/>
                </a:lnTo>
                <a:lnTo>
                  <a:pt x="142792" y="128753"/>
                </a:lnTo>
                <a:cubicBezTo>
                  <a:pt x="146685" y="132646"/>
                  <a:pt x="146685" y="138941"/>
                  <a:pt x="142792" y="142792"/>
                </a:cubicBezTo>
                <a:cubicBezTo>
                  <a:pt x="138899" y="146644"/>
                  <a:pt x="132605" y="146685"/>
                  <a:pt x="128753" y="142792"/>
                </a:cubicBezTo>
                <a:lnTo>
                  <a:pt x="105976" y="120015"/>
                </a:lnTo>
                <a:lnTo>
                  <a:pt x="83199" y="142792"/>
                </a:lnTo>
                <a:cubicBezTo>
                  <a:pt x="79306" y="146685"/>
                  <a:pt x="73011" y="146685"/>
                  <a:pt x="69160" y="142792"/>
                </a:cubicBezTo>
                <a:cubicBezTo>
                  <a:pt x="65308" y="138899"/>
                  <a:pt x="65267" y="132605"/>
                  <a:pt x="69160" y="128753"/>
                </a:cubicBezTo>
                <a:lnTo>
                  <a:pt x="91937" y="105976"/>
                </a:lnTo>
                <a:lnTo>
                  <a:pt x="69160" y="83199"/>
                </a:lnTo>
                <a:cubicBezTo>
                  <a:pt x="65267" y="79306"/>
                  <a:pt x="65267" y="73011"/>
                  <a:pt x="69160" y="69160"/>
                </a:cubicBezTo>
                <a:close/>
              </a:path>
            </a:pathLst>
          </a:custGeom>
          <a:solidFill>
            <a:srgbClr val="FFFFFF"/>
          </a:solidFill>
          <a:ln/>
        </p:spPr>
      </p:sp>
      <p:sp>
        <p:nvSpPr>
          <p:cNvPr id="26" name="Text 24"/>
          <p:cNvSpPr/>
          <p:nvPr/>
        </p:nvSpPr>
        <p:spPr>
          <a:xfrm>
            <a:off x="7136434" y="1625600"/>
            <a:ext cx="2579757" cy="318052"/>
          </a:xfrm>
          <a:prstGeom prst="rect">
            <a:avLst/>
          </a:prstGeom>
          <a:noFill/>
          <a:ln/>
        </p:spPr>
        <p:txBody>
          <a:bodyPr wrap="square" lIns="0" tIns="0" rIns="0" bIns="0" rtlCol="0" anchor="ctr"/>
          <a:lstStyle/>
          <a:p>
            <a:pPr>
              <a:lnSpc>
                <a:spcPct val="100000"/>
              </a:lnSpc>
            </a:pPr>
            <a:r>
              <a:rPr lang="en-US" sz="2087" b="1" dirty="0">
                <a:solidFill>
                  <a:srgbClr val="1D293D"/>
                </a:solidFill>
                <a:latin typeface="Noto Sans SC" pitchFamily="34" charset="0"/>
                <a:ea typeface="Noto Sans SC" pitchFamily="34" charset="-122"/>
                <a:cs typeface="Noto Sans SC" pitchFamily="34" charset="-120"/>
              </a:rPr>
              <a:t>Current Limitations</a:t>
            </a:r>
            <a:endParaRPr lang="en-US" sz="1600" dirty="0"/>
          </a:p>
        </p:txBody>
      </p:sp>
      <p:sp>
        <p:nvSpPr>
          <p:cNvPr id="27" name="Shape 25"/>
          <p:cNvSpPr/>
          <p:nvPr/>
        </p:nvSpPr>
        <p:spPr>
          <a:xfrm>
            <a:off x="6429651" y="2244035"/>
            <a:ext cx="5177183" cy="424070"/>
          </a:xfrm>
          <a:custGeom>
            <a:avLst/>
            <a:gdLst/>
            <a:ahLst/>
            <a:cxnLst/>
            <a:rect l="l" t="t" r="r" b="b"/>
            <a:pathLst>
              <a:path w="5177183" h="424070">
                <a:moveTo>
                  <a:pt x="70680" y="0"/>
                </a:moveTo>
                <a:lnTo>
                  <a:pt x="5106503" y="0"/>
                </a:lnTo>
                <a:cubicBezTo>
                  <a:pt x="5145538" y="0"/>
                  <a:pt x="5177183" y="31644"/>
                  <a:pt x="5177183" y="70680"/>
                </a:cubicBezTo>
                <a:lnTo>
                  <a:pt x="5177183" y="353390"/>
                </a:lnTo>
                <a:cubicBezTo>
                  <a:pt x="5177183" y="392425"/>
                  <a:pt x="5145538" y="424070"/>
                  <a:pt x="5106503" y="424070"/>
                </a:cubicBezTo>
                <a:lnTo>
                  <a:pt x="70680" y="424070"/>
                </a:lnTo>
                <a:cubicBezTo>
                  <a:pt x="31671" y="424070"/>
                  <a:pt x="0" y="392399"/>
                  <a:pt x="0" y="353390"/>
                </a:cubicBezTo>
                <a:lnTo>
                  <a:pt x="0" y="70680"/>
                </a:lnTo>
                <a:cubicBezTo>
                  <a:pt x="0" y="31671"/>
                  <a:pt x="31671" y="0"/>
                  <a:pt x="70680"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28" name="Shape 26"/>
          <p:cNvSpPr/>
          <p:nvPr/>
        </p:nvSpPr>
        <p:spPr>
          <a:xfrm>
            <a:off x="6557755" y="2376557"/>
            <a:ext cx="159026" cy="159026"/>
          </a:xfrm>
          <a:custGeom>
            <a:avLst/>
            <a:gdLst/>
            <a:ahLst/>
            <a:cxnLst/>
            <a:rect l="l" t="t" r="r" b="b"/>
            <a:pathLst>
              <a:path w="159026" h="159026">
                <a:moveTo>
                  <a:pt x="114052" y="128122"/>
                </a:moveTo>
                <a:lnTo>
                  <a:pt x="30904" y="44975"/>
                </a:lnTo>
                <a:cubicBezTo>
                  <a:pt x="23947" y="54727"/>
                  <a:pt x="19878" y="66654"/>
                  <a:pt x="19878" y="79513"/>
                </a:cubicBezTo>
                <a:cubicBezTo>
                  <a:pt x="19878" y="112436"/>
                  <a:pt x="46590" y="139148"/>
                  <a:pt x="79513" y="139148"/>
                </a:cubicBezTo>
                <a:cubicBezTo>
                  <a:pt x="92403" y="139148"/>
                  <a:pt x="104330" y="135079"/>
                  <a:pt x="114052" y="128122"/>
                </a:cubicBezTo>
                <a:close/>
                <a:moveTo>
                  <a:pt x="128122" y="114052"/>
                </a:moveTo>
                <a:cubicBezTo>
                  <a:pt x="135079" y="104299"/>
                  <a:pt x="139148" y="92372"/>
                  <a:pt x="139148" y="79513"/>
                </a:cubicBezTo>
                <a:cubicBezTo>
                  <a:pt x="139148" y="46590"/>
                  <a:pt x="112436" y="19878"/>
                  <a:pt x="79513" y="19878"/>
                </a:cubicBezTo>
                <a:cubicBezTo>
                  <a:pt x="66623" y="19878"/>
                  <a:pt x="54696" y="23947"/>
                  <a:pt x="44975" y="30904"/>
                </a:cubicBezTo>
                <a:lnTo>
                  <a:pt x="128122" y="114052"/>
                </a:lnTo>
                <a:close/>
                <a:moveTo>
                  <a:pt x="0" y="79513"/>
                </a:moveTo>
                <a:cubicBezTo>
                  <a:pt x="0" y="35629"/>
                  <a:pt x="35629" y="0"/>
                  <a:pt x="79513" y="0"/>
                </a:cubicBezTo>
                <a:cubicBezTo>
                  <a:pt x="123397" y="0"/>
                  <a:pt x="159026" y="35629"/>
                  <a:pt x="159026" y="79513"/>
                </a:cubicBezTo>
                <a:cubicBezTo>
                  <a:pt x="159026" y="123397"/>
                  <a:pt x="123397" y="159026"/>
                  <a:pt x="79513" y="159026"/>
                </a:cubicBezTo>
                <a:cubicBezTo>
                  <a:pt x="35629" y="159026"/>
                  <a:pt x="0" y="123397"/>
                  <a:pt x="0" y="79513"/>
                </a:cubicBezTo>
                <a:close/>
              </a:path>
            </a:pathLst>
          </a:custGeom>
          <a:solidFill>
            <a:srgbClr val="FB2C36"/>
          </a:solidFill>
          <a:ln/>
        </p:spPr>
      </p:sp>
      <p:sp>
        <p:nvSpPr>
          <p:cNvPr id="29" name="Text 27"/>
          <p:cNvSpPr/>
          <p:nvPr/>
        </p:nvSpPr>
        <p:spPr>
          <a:xfrm>
            <a:off x="6840468" y="2350052"/>
            <a:ext cx="2897809" cy="212035"/>
          </a:xfrm>
          <a:prstGeom prst="rect">
            <a:avLst/>
          </a:prstGeom>
          <a:noFill/>
          <a:ln/>
        </p:spPr>
        <p:txBody>
          <a:bodyPr wrap="square" lIns="0" tIns="0" rIns="0" bIns="0" rtlCol="0" anchor="ctr"/>
          <a:lstStyle/>
          <a:p>
            <a:pPr>
              <a:lnSpc>
                <a:spcPct val="130000"/>
              </a:lnSpc>
            </a:pPr>
            <a:r>
              <a:rPr lang="en-US" sz="1113" dirty="0">
                <a:solidFill>
                  <a:srgbClr val="314158"/>
                </a:solidFill>
                <a:latin typeface="MiSans" pitchFamily="34" charset="0"/>
                <a:ea typeface="MiSans" pitchFamily="34" charset="-122"/>
                <a:cs typeface="MiSans" pitchFamily="34" charset="-120"/>
              </a:rPr>
              <a:t>No predictive capability for early identification</a:t>
            </a:r>
            <a:endParaRPr lang="en-US" sz="1600" dirty="0"/>
          </a:p>
        </p:txBody>
      </p:sp>
      <p:sp>
        <p:nvSpPr>
          <p:cNvPr id="30" name="Shape 28"/>
          <p:cNvSpPr/>
          <p:nvPr/>
        </p:nvSpPr>
        <p:spPr>
          <a:xfrm>
            <a:off x="6429651" y="2774122"/>
            <a:ext cx="5177183" cy="424070"/>
          </a:xfrm>
          <a:custGeom>
            <a:avLst/>
            <a:gdLst/>
            <a:ahLst/>
            <a:cxnLst/>
            <a:rect l="l" t="t" r="r" b="b"/>
            <a:pathLst>
              <a:path w="5177183" h="424070">
                <a:moveTo>
                  <a:pt x="70680" y="0"/>
                </a:moveTo>
                <a:lnTo>
                  <a:pt x="5106503" y="0"/>
                </a:lnTo>
                <a:cubicBezTo>
                  <a:pt x="5145538" y="0"/>
                  <a:pt x="5177183" y="31644"/>
                  <a:pt x="5177183" y="70680"/>
                </a:cubicBezTo>
                <a:lnTo>
                  <a:pt x="5177183" y="353390"/>
                </a:lnTo>
                <a:cubicBezTo>
                  <a:pt x="5177183" y="392425"/>
                  <a:pt x="5145538" y="424070"/>
                  <a:pt x="5106503" y="424070"/>
                </a:cubicBezTo>
                <a:lnTo>
                  <a:pt x="70680" y="424070"/>
                </a:lnTo>
                <a:cubicBezTo>
                  <a:pt x="31671" y="424070"/>
                  <a:pt x="0" y="392399"/>
                  <a:pt x="0" y="353390"/>
                </a:cubicBezTo>
                <a:lnTo>
                  <a:pt x="0" y="70680"/>
                </a:lnTo>
                <a:cubicBezTo>
                  <a:pt x="0" y="31671"/>
                  <a:pt x="31671" y="0"/>
                  <a:pt x="70680"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31" name="Shape 29"/>
          <p:cNvSpPr/>
          <p:nvPr/>
        </p:nvSpPr>
        <p:spPr>
          <a:xfrm>
            <a:off x="6557755" y="2906643"/>
            <a:ext cx="159026" cy="159026"/>
          </a:xfrm>
          <a:custGeom>
            <a:avLst/>
            <a:gdLst/>
            <a:ahLst/>
            <a:cxnLst/>
            <a:rect l="l" t="t" r="r" b="b"/>
            <a:pathLst>
              <a:path w="159026" h="159026">
                <a:moveTo>
                  <a:pt x="114052" y="128122"/>
                </a:moveTo>
                <a:lnTo>
                  <a:pt x="30904" y="44975"/>
                </a:lnTo>
                <a:cubicBezTo>
                  <a:pt x="23947" y="54727"/>
                  <a:pt x="19878" y="66654"/>
                  <a:pt x="19878" y="79513"/>
                </a:cubicBezTo>
                <a:cubicBezTo>
                  <a:pt x="19878" y="112436"/>
                  <a:pt x="46590" y="139148"/>
                  <a:pt x="79513" y="139148"/>
                </a:cubicBezTo>
                <a:cubicBezTo>
                  <a:pt x="92403" y="139148"/>
                  <a:pt x="104330" y="135079"/>
                  <a:pt x="114052" y="128122"/>
                </a:cubicBezTo>
                <a:close/>
                <a:moveTo>
                  <a:pt x="128122" y="114052"/>
                </a:moveTo>
                <a:cubicBezTo>
                  <a:pt x="135079" y="104299"/>
                  <a:pt x="139148" y="92372"/>
                  <a:pt x="139148" y="79513"/>
                </a:cubicBezTo>
                <a:cubicBezTo>
                  <a:pt x="139148" y="46590"/>
                  <a:pt x="112436" y="19878"/>
                  <a:pt x="79513" y="19878"/>
                </a:cubicBezTo>
                <a:cubicBezTo>
                  <a:pt x="66623" y="19878"/>
                  <a:pt x="54696" y="23947"/>
                  <a:pt x="44975" y="30904"/>
                </a:cubicBezTo>
                <a:lnTo>
                  <a:pt x="128122" y="114052"/>
                </a:lnTo>
                <a:close/>
                <a:moveTo>
                  <a:pt x="0" y="79513"/>
                </a:moveTo>
                <a:cubicBezTo>
                  <a:pt x="0" y="35629"/>
                  <a:pt x="35629" y="0"/>
                  <a:pt x="79513" y="0"/>
                </a:cubicBezTo>
                <a:cubicBezTo>
                  <a:pt x="123397" y="0"/>
                  <a:pt x="159026" y="35629"/>
                  <a:pt x="159026" y="79513"/>
                </a:cubicBezTo>
                <a:cubicBezTo>
                  <a:pt x="159026" y="123397"/>
                  <a:pt x="123397" y="159026"/>
                  <a:pt x="79513" y="159026"/>
                </a:cubicBezTo>
                <a:cubicBezTo>
                  <a:pt x="35629" y="159026"/>
                  <a:pt x="0" y="123397"/>
                  <a:pt x="0" y="79513"/>
                </a:cubicBezTo>
                <a:close/>
              </a:path>
            </a:pathLst>
          </a:custGeom>
          <a:solidFill>
            <a:srgbClr val="FB2C36"/>
          </a:solidFill>
          <a:ln/>
        </p:spPr>
      </p:sp>
      <p:sp>
        <p:nvSpPr>
          <p:cNvPr id="32" name="Text 30"/>
          <p:cNvSpPr/>
          <p:nvPr/>
        </p:nvSpPr>
        <p:spPr>
          <a:xfrm>
            <a:off x="6840468" y="2880139"/>
            <a:ext cx="3286539" cy="212035"/>
          </a:xfrm>
          <a:prstGeom prst="rect">
            <a:avLst/>
          </a:prstGeom>
          <a:noFill/>
          <a:ln/>
        </p:spPr>
        <p:txBody>
          <a:bodyPr wrap="square" lIns="0" tIns="0" rIns="0" bIns="0" rtlCol="0" anchor="ctr"/>
          <a:lstStyle/>
          <a:p>
            <a:pPr>
              <a:lnSpc>
                <a:spcPct val="130000"/>
              </a:lnSpc>
            </a:pPr>
            <a:r>
              <a:rPr lang="en-US" sz="1113" dirty="0">
                <a:solidFill>
                  <a:srgbClr val="314158"/>
                </a:solidFill>
                <a:latin typeface="MiSans" pitchFamily="34" charset="0"/>
                <a:ea typeface="MiSans" pitchFamily="34" charset="-122"/>
                <a:cs typeface="MiSans" pitchFamily="34" charset="-120"/>
              </a:rPr>
              <a:t>Manual analysis is time-consuming and error-prone</a:t>
            </a:r>
            <a:endParaRPr lang="en-US" sz="1600" dirty="0"/>
          </a:p>
        </p:txBody>
      </p:sp>
      <p:sp>
        <p:nvSpPr>
          <p:cNvPr id="33" name="Shape 31"/>
          <p:cNvSpPr/>
          <p:nvPr/>
        </p:nvSpPr>
        <p:spPr>
          <a:xfrm>
            <a:off x="6429651" y="3304209"/>
            <a:ext cx="5177183" cy="424070"/>
          </a:xfrm>
          <a:custGeom>
            <a:avLst/>
            <a:gdLst/>
            <a:ahLst/>
            <a:cxnLst/>
            <a:rect l="l" t="t" r="r" b="b"/>
            <a:pathLst>
              <a:path w="5177183" h="424070">
                <a:moveTo>
                  <a:pt x="70680" y="0"/>
                </a:moveTo>
                <a:lnTo>
                  <a:pt x="5106503" y="0"/>
                </a:lnTo>
                <a:cubicBezTo>
                  <a:pt x="5145538" y="0"/>
                  <a:pt x="5177183" y="31644"/>
                  <a:pt x="5177183" y="70680"/>
                </a:cubicBezTo>
                <a:lnTo>
                  <a:pt x="5177183" y="353390"/>
                </a:lnTo>
                <a:cubicBezTo>
                  <a:pt x="5177183" y="392425"/>
                  <a:pt x="5145538" y="424070"/>
                  <a:pt x="5106503" y="424070"/>
                </a:cubicBezTo>
                <a:lnTo>
                  <a:pt x="70680" y="424070"/>
                </a:lnTo>
                <a:cubicBezTo>
                  <a:pt x="31671" y="424070"/>
                  <a:pt x="0" y="392399"/>
                  <a:pt x="0" y="353390"/>
                </a:cubicBezTo>
                <a:lnTo>
                  <a:pt x="0" y="70680"/>
                </a:lnTo>
                <a:cubicBezTo>
                  <a:pt x="0" y="31671"/>
                  <a:pt x="31671" y="0"/>
                  <a:pt x="70680"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34" name="Shape 32"/>
          <p:cNvSpPr/>
          <p:nvPr/>
        </p:nvSpPr>
        <p:spPr>
          <a:xfrm>
            <a:off x="6557755" y="3436730"/>
            <a:ext cx="159026" cy="159026"/>
          </a:xfrm>
          <a:custGeom>
            <a:avLst/>
            <a:gdLst/>
            <a:ahLst/>
            <a:cxnLst/>
            <a:rect l="l" t="t" r="r" b="b"/>
            <a:pathLst>
              <a:path w="159026" h="159026">
                <a:moveTo>
                  <a:pt x="114052" y="128122"/>
                </a:moveTo>
                <a:lnTo>
                  <a:pt x="30904" y="44975"/>
                </a:lnTo>
                <a:cubicBezTo>
                  <a:pt x="23947" y="54727"/>
                  <a:pt x="19878" y="66654"/>
                  <a:pt x="19878" y="79513"/>
                </a:cubicBezTo>
                <a:cubicBezTo>
                  <a:pt x="19878" y="112436"/>
                  <a:pt x="46590" y="139148"/>
                  <a:pt x="79513" y="139148"/>
                </a:cubicBezTo>
                <a:cubicBezTo>
                  <a:pt x="92403" y="139148"/>
                  <a:pt x="104330" y="135079"/>
                  <a:pt x="114052" y="128122"/>
                </a:cubicBezTo>
                <a:close/>
                <a:moveTo>
                  <a:pt x="128122" y="114052"/>
                </a:moveTo>
                <a:cubicBezTo>
                  <a:pt x="135079" y="104299"/>
                  <a:pt x="139148" y="92372"/>
                  <a:pt x="139148" y="79513"/>
                </a:cubicBezTo>
                <a:cubicBezTo>
                  <a:pt x="139148" y="46590"/>
                  <a:pt x="112436" y="19878"/>
                  <a:pt x="79513" y="19878"/>
                </a:cubicBezTo>
                <a:cubicBezTo>
                  <a:pt x="66623" y="19878"/>
                  <a:pt x="54696" y="23947"/>
                  <a:pt x="44975" y="30904"/>
                </a:cubicBezTo>
                <a:lnTo>
                  <a:pt x="128122" y="114052"/>
                </a:lnTo>
                <a:close/>
                <a:moveTo>
                  <a:pt x="0" y="79513"/>
                </a:moveTo>
                <a:cubicBezTo>
                  <a:pt x="0" y="35629"/>
                  <a:pt x="35629" y="0"/>
                  <a:pt x="79513" y="0"/>
                </a:cubicBezTo>
                <a:cubicBezTo>
                  <a:pt x="123397" y="0"/>
                  <a:pt x="159026" y="35629"/>
                  <a:pt x="159026" y="79513"/>
                </a:cubicBezTo>
                <a:cubicBezTo>
                  <a:pt x="159026" y="123397"/>
                  <a:pt x="123397" y="159026"/>
                  <a:pt x="79513" y="159026"/>
                </a:cubicBezTo>
                <a:cubicBezTo>
                  <a:pt x="35629" y="159026"/>
                  <a:pt x="0" y="123397"/>
                  <a:pt x="0" y="79513"/>
                </a:cubicBezTo>
                <a:close/>
              </a:path>
            </a:pathLst>
          </a:custGeom>
          <a:solidFill>
            <a:srgbClr val="FB2C36"/>
          </a:solidFill>
          <a:ln/>
        </p:spPr>
      </p:sp>
      <p:sp>
        <p:nvSpPr>
          <p:cNvPr id="35" name="Text 33"/>
          <p:cNvSpPr/>
          <p:nvPr/>
        </p:nvSpPr>
        <p:spPr>
          <a:xfrm>
            <a:off x="6840468" y="3410226"/>
            <a:ext cx="2774122" cy="212035"/>
          </a:xfrm>
          <a:prstGeom prst="rect">
            <a:avLst/>
          </a:prstGeom>
          <a:noFill/>
          <a:ln/>
        </p:spPr>
        <p:txBody>
          <a:bodyPr wrap="square" lIns="0" tIns="0" rIns="0" bIns="0" rtlCol="0" anchor="ctr"/>
          <a:lstStyle/>
          <a:p>
            <a:pPr>
              <a:lnSpc>
                <a:spcPct val="130000"/>
              </a:lnSpc>
            </a:pPr>
            <a:r>
              <a:rPr lang="en-US" sz="1113" dirty="0">
                <a:solidFill>
                  <a:srgbClr val="314158"/>
                </a:solidFill>
                <a:latin typeface="MiSans" pitchFamily="34" charset="0"/>
                <a:ea typeface="MiSans" pitchFamily="34" charset="-122"/>
                <a:cs typeface="MiSans" pitchFamily="34" charset="-120"/>
              </a:rPr>
              <a:t>Lack of explainability in existing ML models</a:t>
            </a:r>
            <a:endParaRPr lang="en-US" sz="1600" dirty="0"/>
          </a:p>
        </p:txBody>
      </p:sp>
      <p:sp>
        <p:nvSpPr>
          <p:cNvPr id="36" name="Shape 34"/>
          <p:cNvSpPr/>
          <p:nvPr/>
        </p:nvSpPr>
        <p:spPr>
          <a:xfrm>
            <a:off x="6429651" y="3834296"/>
            <a:ext cx="5177183" cy="424070"/>
          </a:xfrm>
          <a:custGeom>
            <a:avLst/>
            <a:gdLst/>
            <a:ahLst/>
            <a:cxnLst/>
            <a:rect l="l" t="t" r="r" b="b"/>
            <a:pathLst>
              <a:path w="5177183" h="424070">
                <a:moveTo>
                  <a:pt x="70680" y="0"/>
                </a:moveTo>
                <a:lnTo>
                  <a:pt x="5106503" y="0"/>
                </a:lnTo>
                <a:cubicBezTo>
                  <a:pt x="5145538" y="0"/>
                  <a:pt x="5177183" y="31644"/>
                  <a:pt x="5177183" y="70680"/>
                </a:cubicBezTo>
                <a:lnTo>
                  <a:pt x="5177183" y="353390"/>
                </a:lnTo>
                <a:cubicBezTo>
                  <a:pt x="5177183" y="392425"/>
                  <a:pt x="5145538" y="424070"/>
                  <a:pt x="5106503" y="424070"/>
                </a:cubicBezTo>
                <a:lnTo>
                  <a:pt x="70680" y="424070"/>
                </a:lnTo>
                <a:cubicBezTo>
                  <a:pt x="31671" y="424070"/>
                  <a:pt x="0" y="392399"/>
                  <a:pt x="0" y="353390"/>
                </a:cubicBezTo>
                <a:lnTo>
                  <a:pt x="0" y="70680"/>
                </a:lnTo>
                <a:cubicBezTo>
                  <a:pt x="0" y="31671"/>
                  <a:pt x="31671" y="0"/>
                  <a:pt x="70680" y="0"/>
                </a:cubicBezTo>
                <a:close/>
              </a:path>
            </a:pathLst>
          </a:custGeom>
          <a:solidFill>
            <a:srgbClr val="FFFFFF"/>
          </a:solidFill>
          <a:ln/>
          <a:effectLst>
            <a:outerShdw sx="100000" sy="100000" kx="0" ky="0" algn="bl" rotWithShape="0" blurRad="26504" dist="8835" dir="5400000">
              <a:srgbClr val="000000">
                <a:alpha val="10196"/>
              </a:srgbClr>
            </a:outerShdw>
          </a:effectLst>
        </p:spPr>
      </p:sp>
      <p:sp>
        <p:nvSpPr>
          <p:cNvPr id="37" name="Shape 35"/>
          <p:cNvSpPr/>
          <p:nvPr/>
        </p:nvSpPr>
        <p:spPr>
          <a:xfrm>
            <a:off x="6557755" y="3966817"/>
            <a:ext cx="159026" cy="159026"/>
          </a:xfrm>
          <a:custGeom>
            <a:avLst/>
            <a:gdLst/>
            <a:ahLst/>
            <a:cxnLst/>
            <a:rect l="l" t="t" r="r" b="b"/>
            <a:pathLst>
              <a:path w="159026" h="159026">
                <a:moveTo>
                  <a:pt x="114052" y="128122"/>
                </a:moveTo>
                <a:lnTo>
                  <a:pt x="30904" y="44975"/>
                </a:lnTo>
                <a:cubicBezTo>
                  <a:pt x="23947" y="54727"/>
                  <a:pt x="19878" y="66654"/>
                  <a:pt x="19878" y="79513"/>
                </a:cubicBezTo>
                <a:cubicBezTo>
                  <a:pt x="19878" y="112436"/>
                  <a:pt x="46590" y="139148"/>
                  <a:pt x="79513" y="139148"/>
                </a:cubicBezTo>
                <a:cubicBezTo>
                  <a:pt x="92403" y="139148"/>
                  <a:pt x="104330" y="135079"/>
                  <a:pt x="114052" y="128122"/>
                </a:cubicBezTo>
                <a:close/>
                <a:moveTo>
                  <a:pt x="128122" y="114052"/>
                </a:moveTo>
                <a:cubicBezTo>
                  <a:pt x="135079" y="104299"/>
                  <a:pt x="139148" y="92372"/>
                  <a:pt x="139148" y="79513"/>
                </a:cubicBezTo>
                <a:cubicBezTo>
                  <a:pt x="139148" y="46590"/>
                  <a:pt x="112436" y="19878"/>
                  <a:pt x="79513" y="19878"/>
                </a:cubicBezTo>
                <a:cubicBezTo>
                  <a:pt x="66623" y="19878"/>
                  <a:pt x="54696" y="23947"/>
                  <a:pt x="44975" y="30904"/>
                </a:cubicBezTo>
                <a:lnTo>
                  <a:pt x="128122" y="114052"/>
                </a:lnTo>
                <a:close/>
                <a:moveTo>
                  <a:pt x="0" y="79513"/>
                </a:moveTo>
                <a:cubicBezTo>
                  <a:pt x="0" y="35629"/>
                  <a:pt x="35629" y="0"/>
                  <a:pt x="79513" y="0"/>
                </a:cubicBezTo>
                <a:cubicBezTo>
                  <a:pt x="123397" y="0"/>
                  <a:pt x="159026" y="35629"/>
                  <a:pt x="159026" y="79513"/>
                </a:cubicBezTo>
                <a:cubicBezTo>
                  <a:pt x="159026" y="123397"/>
                  <a:pt x="123397" y="159026"/>
                  <a:pt x="79513" y="159026"/>
                </a:cubicBezTo>
                <a:cubicBezTo>
                  <a:pt x="35629" y="159026"/>
                  <a:pt x="0" y="123397"/>
                  <a:pt x="0" y="79513"/>
                </a:cubicBezTo>
                <a:close/>
              </a:path>
            </a:pathLst>
          </a:custGeom>
          <a:solidFill>
            <a:srgbClr val="FB2C36"/>
          </a:solidFill>
          <a:ln/>
        </p:spPr>
      </p:sp>
      <p:sp>
        <p:nvSpPr>
          <p:cNvPr id="38" name="Text 36"/>
          <p:cNvSpPr/>
          <p:nvPr/>
        </p:nvSpPr>
        <p:spPr>
          <a:xfrm>
            <a:off x="6840468" y="3940313"/>
            <a:ext cx="2314713" cy="212035"/>
          </a:xfrm>
          <a:prstGeom prst="rect">
            <a:avLst/>
          </a:prstGeom>
          <a:noFill/>
          <a:ln/>
        </p:spPr>
        <p:txBody>
          <a:bodyPr wrap="square" lIns="0" tIns="0" rIns="0" bIns="0" rtlCol="0" anchor="ctr"/>
          <a:lstStyle/>
          <a:p>
            <a:pPr>
              <a:lnSpc>
                <a:spcPct val="130000"/>
              </a:lnSpc>
            </a:pPr>
            <a:r>
              <a:rPr lang="en-US" sz="1113" dirty="0">
                <a:solidFill>
                  <a:srgbClr val="314158"/>
                </a:solidFill>
                <a:latin typeface="MiSans" pitchFamily="34" charset="0"/>
                <a:ea typeface="MiSans" pitchFamily="34" charset="-122"/>
                <a:cs typeface="MiSans" pitchFamily="34" charset="-120"/>
              </a:rPr>
              <a:t>Limited integration with HR systems</a:t>
            </a:r>
            <a:endParaRPr lang="en-US" sz="1600" dirty="0"/>
          </a:p>
        </p:txBody>
      </p:sp>
      <p:sp>
        <p:nvSpPr>
          <p:cNvPr id="39" name="Shape 37"/>
          <p:cNvSpPr/>
          <p:nvPr/>
        </p:nvSpPr>
        <p:spPr>
          <a:xfrm>
            <a:off x="6208782" y="4638261"/>
            <a:ext cx="5618922" cy="1855304"/>
          </a:xfrm>
          <a:custGeom>
            <a:avLst/>
            <a:gdLst/>
            <a:ahLst/>
            <a:cxnLst/>
            <a:rect l="l" t="t" r="r" b="b"/>
            <a:pathLst>
              <a:path w="5618922" h="1855304">
                <a:moveTo>
                  <a:pt x="141356" y="0"/>
                </a:moveTo>
                <a:lnTo>
                  <a:pt x="5477566" y="0"/>
                </a:lnTo>
                <a:cubicBezTo>
                  <a:pt x="5555635" y="0"/>
                  <a:pt x="5618922" y="63287"/>
                  <a:pt x="5618922" y="141356"/>
                </a:cubicBezTo>
                <a:lnTo>
                  <a:pt x="5618922" y="1713949"/>
                </a:lnTo>
                <a:cubicBezTo>
                  <a:pt x="5618922" y="1792017"/>
                  <a:pt x="5555635" y="1855304"/>
                  <a:pt x="5477566" y="1855304"/>
                </a:cubicBezTo>
                <a:lnTo>
                  <a:pt x="141356" y="1855304"/>
                </a:lnTo>
                <a:cubicBezTo>
                  <a:pt x="63339" y="1855304"/>
                  <a:pt x="0" y="1791965"/>
                  <a:pt x="0" y="1713949"/>
                </a:cubicBezTo>
                <a:lnTo>
                  <a:pt x="0" y="141356"/>
                </a:lnTo>
                <a:cubicBezTo>
                  <a:pt x="0" y="63287"/>
                  <a:pt x="63287" y="0"/>
                  <a:pt x="141356" y="0"/>
                </a:cubicBezTo>
                <a:close/>
              </a:path>
            </a:pathLst>
          </a:custGeom>
          <a:gradFill rotWithShape="1" flip="none">
            <a:gsLst>
              <a:gs pos="0">
                <a:srgbClr val="EFF6FF"/>
              </a:gs>
              <a:gs pos="100000">
                <a:srgbClr val="EEF2FF"/>
              </a:gs>
            </a:gsLst>
            <a:lin ang="2700000" scaled="1"/>
          </a:gradFill>
          <a:ln w="25400">
            <a:solidFill>
              <a:srgbClr val="BEDBFF"/>
            </a:solidFill>
            <a:prstDash val="solid"/>
          </a:ln>
        </p:spPr>
      </p:sp>
      <p:sp>
        <p:nvSpPr>
          <p:cNvPr id="40" name="Shape 38"/>
          <p:cNvSpPr/>
          <p:nvPr/>
        </p:nvSpPr>
        <p:spPr>
          <a:xfrm>
            <a:off x="6429651" y="4859130"/>
            <a:ext cx="494748" cy="494748"/>
          </a:xfrm>
          <a:custGeom>
            <a:avLst/>
            <a:gdLst/>
            <a:ahLst/>
            <a:cxnLst/>
            <a:rect l="l" t="t" r="r" b="b"/>
            <a:pathLst>
              <a:path w="494748" h="494748">
                <a:moveTo>
                  <a:pt x="106020" y="0"/>
                </a:moveTo>
                <a:lnTo>
                  <a:pt x="388728" y="0"/>
                </a:lnTo>
                <a:cubicBezTo>
                  <a:pt x="447242" y="0"/>
                  <a:pt x="494748" y="47506"/>
                  <a:pt x="494748" y="106020"/>
                </a:cubicBezTo>
                <a:lnTo>
                  <a:pt x="494748" y="388728"/>
                </a:lnTo>
                <a:cubicBezTo>
                  <a:pt x="494748" y="447242"/>
                  <a:pt x="447242" y="494748"/>
                  <a:pt x="388728" y="494748"/>
                </a:cubicBezTo>
                <a:lnTo>
                  <a:pt x="106020" y="494748"/>
                </a:lnTo>
                <a:cubicBezTo>
                  <a:pt x="47506" y="494748"/>
                  <a:pt x="0" y="447242"/>
                  <a:pt x="0" y="388728"/>
                </a:cubicBezTo>
                <a:lnTo>
                  <a:pt x="0" y="106020"/>
                </a:lnTo>
                <a:cubicBezTo>
                  <a:pt x="0" y="47506"/>
                  <a:pt x="47506" y="0"/>
                  <a:pt x="106020" y="0"/>
                </a:cubicBezTo>
                <a:close/>
              </a:path>
            </a:pathLst>
          </a:custGeom>
          <a:gradFill rotWithShape="1" flip="none">
            <a:gsLst>
              <a:gs pos="0">
                <a:srgbClr val="3B82F6"/>
              </a:gs>
              <a:gs pos="100000">
                <a:srgbClr val="1E40AF"/>
              </a:gs>
            </a:gsLst>
            <a:lin ang="2700000" scaled="1"/>
          </a:gradFill>
          <a:ln/>
          <a:effectLst>
            <a:outerShdw sx="100000" sy="100000" kx="0" ky="0" algn="bl" rotWithShape="0" blurRad="132522" dist="88348" dir="5400000">
              <a:srgbClr val="000000">
                <a:alpha val="10196"/>
              </a:srgbClr>
            </a:outerShdw>
          </a:effectLst>
        </p:spPr>
      </p:sp>
      <p:sp>
        <p:nvSpPr>
          <p:cNvPr id="41" name="Shape 39"/>
          <p:cNvSpPr/>
          <p:nvPr/>
        </p:nvSpPr>
        <p:spPr>
          <a:xfrm>
            <a:off x="6588677" y="5018157"/>
            <a:ext cx="176696" cy="176696"/>
          </a:xfrm>
          <a:custGeom>
            <a:avLst/>
            <a:gdLst/>
            <a:ahLst/>
            <a:cxnLst/>
            <a:rect l="l" t="t" r="r" b="b"/>
            <a:pathLst>
              <a:path w="176696" h="176696">
                <a:moveTo>
                  <a:pt x="154609" y="88348"/>
                </a:moveTo>
                <a:cubicBezTo>
                  <a:pt x="154609" y="51777"/>
                  <a:pt x="124918" y="22087"/>
                  <a:pt x="88348" y="22087"/>
                </a:cubicBezTo>
                <a:cubicBezTo>
                  <a:pt x="51777" y="22087"/>
                  <a:pt x="22087" y="51777"/>
                  <a:pt x="22087" y="88348"/>
                </a:cubicBezTo>
                <a:cubicBezTo>
                  <a:pt x="22087" y="124918"/>
                  <a:pt x="51777" y="154609"/>
                  <a:pt x="88348" y="154609"/>
                </a:cubicBezTo>
                <a:cubicBezTo>
                  <a:pt x="124918" y="154609"/>
                  <a:pt x="154609" y="124918"/>
                  <a:pt x="154609" y="88348"/>
                </a:cubicBezTo>
                <a:close/>
                <a:moveTo>
                  <a:pt x="0" y="88348"/>
                </a:moveTo>
                <a:cubicBezTo>
                  <a:pt x="0" y="39587"/>
                  <a:pt x="39587" y="0"/>
                  <a:pt x="88348" y="0"/>
                </a:cubicBezTo>
                <a:cubicBezTo>
                  <a:pt x="137108" y="0"/>
                  <a:pt x="176696" y="39587"/>
                  <a:pt x="176696" y="88348"/>
                </a:cubicBezTo>
                <a:cubicBezTo>
                  <a:pt x="176696" y="137108"/>
                  <a:pt x="137108" y="176696"/>
                  <a:pt x="88348" y="176696"/>
                </a:cubicBezTo>
                <a:cubicBezTo>
                  <a:pt x="39587" y="176696"/>
                  <a:pt x="0" y="137108"/>
                  <a:pt x="0" y="88348"/>
                </a:cubicBezTo>
                <a:close/>
                <a:moveTo>
                  <a:pt x="88348" y="115957"/>
                </a:moveTo>
                <a:cubicBezTo>
                  <a:pt x="103585" y="115957"/>
                  <a:pt x="115957" y="103585"/>
                  <a:pt x="115957" y="88348"/>
                </a:cubicBezTo>
                <a:cubicBezTo>
                  <a:pt x="115957" y="73110"/>
                  <a:pt x="103585" y="60739"/>
                  <a:pt x="88348" y="60739"/>
                </a:cubicBezTo>
                <a:cubicBezTo>
                  <a:pt x="73110" y="60739"/>
                  <a:pt x="60739" y="73110"/>
                  <a:pt x="60739" y="88348"/>
                </a:cubicBezTo>
                <a:cubicBezTo>
                  <a:pt x="60739" y="103585"/>
                  <a:pt x="73110" y="115957"/>
                  <a:pt x="88348" y="115957"/>
                </a:cubicBezTo>
                <a:close/>
                <a:moveTo>
                  <a:pt x="88348" y="38652"/>
                </a:moveTo>
                <a:cubicBezTo>
                  <a:pt x="115776" y="38652"/>
                  <a:pt x="138043" y="60920"/>
                  <a:pt x="138043" y="88348"/>
                </a:cubicBezTo>
                <a:cubicBezTo>
                  <a:pt x="138043" y="115776"/>
                  <a:pt x="115776" y="138043"/>
                  <a:pt x="88348" y="138043"/>
                </a:cubicBezTo>
                <a:cubicBezTo>
                  <a:pt x="60920" y="138043"/>
                  <a:pt x="38652" y="115776"/>
                  <a:pt x="38652" y="88348"/>
                </a:cubicBezTo>
                <a:cubicBezTo>
                  <a:pt x="38652" y="60920"/>
                  <a:pt x="60920" y="38652"/>
                  <a:pt x="88348" y="38652"/>
                </a:cubicBezTo>
                <a:close/>
                <a:moveTo>
                  <a:pt x="77304" y="88348"/>
                </a:moveTo>
                <a:cubicBezTo>
                  <a:pt x="77304" y="82253"/>
                  <a:pt x="82253" y="77304"/>
                  <a:pt x="88348" y="77304"/>
                </a:cubicBezTo>
                <a:cubicBezTo>
                  <a:pt x="94443" y="77304"/>
                  <a:pt x="99391" y="82253"/>
                  <a:pt x="99391" y="88348"/>
                </a:cubicBezTo>
                <a:cubicBezTo>
                  <a:pt x="99391" y="94443"/>
                  <a:pt x="94443" y="99391"/>
                  <a:pt x="88348" y="99391"/>
                </a:cubicBezTo>
                <a:cubicBezTo>
                  <a:pt x="82253" y="99391"/>
                  <a:pt x="77304" y="94443"/>
                  <a:pt x="77304" y="88348"/>
                </a:cubicBezTo>
                <a:close/>
              </a:path>
            </a:pathLst>
          </a:custGeom>
          <a:solidFill>
            <a:srgbClr val="FFFFFF"/>
          </a:solidFill>
          <a:ln/>
        </p:spPr>
      </p:sp>
      <p:sp>
        <p:nvSpPr>
          <p:cNvPr id="42" name="Text 40"/>
          <p:cNvSpPr/>
          <p:nvPr/>
        </p:nvSpPr>
        <p:spPr>
          <a:xfrm>
            <a:off x="7065755" y="4965148"/>
            <a:ext cx="1528417" cy="282713"/>
          </a:xfrm>
          <a:prstGeom prst="rect">
            <a:avLst/>
          </a:prstGeom>
          <a:noFill/>
          <a:ln/>
        </p:spPr>
        <p:txBody>
          <a:bodyPr wrap="square" lIns="0" tIns="0" rIns="0" bIns="0" rtlCol="0" anchor="ctr"/>
          <a:lstStyle/>
          <a:p>
            <a:pPr>
              <a:lnSpc>
                <a:spcPct val="110000"/>
              </a:lnSpc>
            </a:pPr>
            <a:r>
              <a:rPr lang="en-US" sz="1670" b="1" dirty="0">
                <a:solidFill>
                  <a:srgbClr val="1D293D"/>
                </a:solidFill>
                <a:latin typeface="Noto Sans SC" pitchFamily="34" charset="0"/>
                <a:ea typeface="Noto Sans SC" pitchFamily="34" charset="-122"/>
                <a:cs typeface="Noto Sans SC" pitchFamily="34" charset="-120"/>
              </a:rPr>
              <a:t>Research Gap</a:t>
            </a:r>
            <a:endParaRPr lang="en-US" sz="1600" dirty="0"/>
          </a:p>
        </p:txBody>
      </p:sp>
      <p:sp>
        <p:nvSpPr>
          <p:cNvPr id="43" name="Text 41"/>
          <p:cNvSpPr/>
          <p:nvPr/>
        </p:nvSpPr>
        <p:spPr>
          <a:xfrm>
            <a:off x="6429651" y="5495235"/>
            <a:ext cx="5256696" cy="777461"/>
          </a:xfrm>
          <a:prstGeom prst="rect">
            <a:avLst/>
          </a:prstGeom>
          <a:noFill/>
          <a:ln/>
        </p:spPr>
        <p:txBody>
          <a:bodyPr wrap="square" lIns="0" tIns="0" rIns="0" bIns="0" rtlCol="0" anchor="ctr"/>
          <a:lstStyle/>
          <a:p>
            <a:pPr>
              <a:lnSpc>
                <a:spcPct val="140000"/>
              </a:lnSpc>
            </a:pPr>
            <a:r>
              <a:rPr lang="en-US" sz="1252" dirty="0">
                <a:solidFill>
                  <a:srgbClr val="45556C"/>
                </a:solidFill>
                <a:latin typeface="MiSans" pitchFamily="34" charset="0"/>
                <a:ea typeface="MiSans" pitchFamily="34" charset="-122"/>
                <a:cs typeface="MiSans" pitchFamily="34" charset="-120"/>
              </a:rPr>
              <a:t>Need for an </a:t>
            </a:r>
            <a:pPr>
              <a:lnSpc>
                <a:spcPct val="140000"/>
              </a:lnSpc>
            </a:pPr>
            <a:r>
              <a:rPr lang="en-US" sz="1252" b="1" dirty="0">
                <a:solidFill>
                  <a:srgbClr val="1447E6"/>
                </a:solidFill>
                <a:latin typeface="MiSans" pitchFamily="34" charset="0"/>
                <a:ea typeface="MiSans" pitchFamily="34" charset="-122"/>
                <a:cs typeface="MiSans" pitchFamily="34" charset="-120"/>
              </a:rPr>
              <a:t>explainable, accurate, and practical</a:t>
            </a:r>
            <a:pPr>
              <a:lnSpc>
                <a:spcPct val="140000"/>
              </a:lnSpc>
            </a:pPr>
            <a:r>
              <a:rPr lang="en-US" sz="1252" dirty="0">
                <a:solidFill>
                  <a:srgbClr val="45556C"/>
                </a:solidFill>
                <a:latin typeface="MiSans" pitchFamily="34" charset="0"/>
                <a:ea typeface="MiSans" pitchFamily="34" charset="-122"/>
                <a:cs typeface="MiSans" pitchFamily="34" charset="-120"/>
              </a:rPr>
              <a:t> machine learning system that can predict attrition risk while providing actionable insights for HR decision-makers.</a:t>
            </a:r>
            <a:endParaRPr lang="en-US" sz="1600" dirty="0"/>
          </a:p>
        </p:txBody>
      </p:sp>
    </p:spTree>
  </p:cSld>
  <p:clrMapOvr>
    <a:masterClrMapping/>
  </p:clrMapOvr>
  <p:transition>
    <p:fade/>
    <p:spd val="med"/>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46856" y="346856"/>
            <a:ext cx="11567659" cy="208114"/>
          </a:xfrm>
          <a:prstGeom prst="rect">
            <a:avLst/>
          </a:prstGeom>
          <a:noFill/>
          <a:ln/>
        </p:spPr>
        <p:txBody>
          <a:bodyPr wrap="square" lIns="0" tIns="0" rIns="0" bIns="0" rtlCol="0" anchor="ctr"/>
          <a:lstStyle/>
          <a:p>
            <a:pPr>
              <a:lnSpc>
                <a:spcPct val="130000"/>
              </a:lnSpc>
            </a:pPr>
            <a:r>
              <a:rPr lang="en-US" sz="1092" b="1" spc="55" kern="0" dirty="0">
                <a:solidFill>
                  <a:srgbClr val="155DFC"/>
                </a:solidFill>
                <a:latin typeface="MiSans" pitchFamily="34" charset="0"/>
                <a:ea typeface="MiSans" pitchFamily="34" charset="-122"/>
                <a:cs typeface="MiSans" pitchFamily="34" charset="-120"/>
              </a:rPr>
              <a:t>OBJECTIVES</a:t>
            </a:r>
            <a:endParaRPr lang="en-US" sz="1600" dirty="0"/>
          </a:p>
        </p:txBody>
      </p:sp>
      <p:sp>
        <p:nvSpPr>
          <p:cNvPr id="3" name="Text 1"/>
          <p:cNvSpPr/>
          <p:nvPr/>
        </p:nvSpPr>
        <p:spPr>
          <a:xfrm>
            <a:off x="346856" y="624341"/>
            <a:ext cx="11706401" cy="416228"/>
          </a:xfrm>
          <a:prstGeom prst="rect">
            <a:avLst/>
          </a:prstGeom>
          <a:noFill/>
          <a:ln/>
        </p:spPr>
        <p:txBody>
          <a:bodyPr wrap="square" lIns="0" tIns="0" rIns="0" bIns="0" rtlCol="0" anchor="ctr"/>
          <a:lstStyle/>
          <a:p>
            <a:pPr>
              <a:lnSpc>
                <a:spcPct val="80000"/>
              </a:lnSpc>
            </a:pPr>
            <a:r>
              <a:rPr lang="en-US" sz="3277" b="1" dirty="0">
                <a:solidFill>
                  <a:srgbClr val="0F172B"/>
                </a:solidFill>
                <a:latin typeface="Noto Sans SC" pitchFamily="34" charset="0"/>
                <a:ea typeface="Noto Sans SC" pitchFamily="34" charset="-122"/>
                <a:cs typeface="Noto Sans SC" pitchFamily="34" charset="-120"/>
              </a:rPr>
              <a:t>Project Goals</a:t>
            </a:r>
            <a:endParaRPr lang="en-US" sz="1600" dirty="0"/>
          </a:p>
        </p:txBody>
      </p:sp>
      <p:sp>
        <p:nvSpPr>
          <p:cNvPr id="4" name="Shape 2"/>
          <p:cNvSpPr/>
          <p:nvPr/>
        </p:nvSpPr>
        <p:spPr>
          <a:xfrm>
            <a:off x="346856" y="1266026"/>
            <a:ext cx="3720034" cy="3789405"/>
          </a:xfrm>
          <a:custGeom>
            <a:avLst/>
            <a:gdLst/>
            <a:ahLst/>
            <a:cxnLst/>
            <a:rect l="l" t="t" r="r" b="b"/>
            <a:pathLst>
              <a:path w="3720034" h="3789405">
                <a:moveTo>
                  <a:pt x="34686" y="0"/>
                </a:moveTo>
                <a:lnTo>
                  <a:pt x="3685349" y="0"/>
                </a:lnTo>
                <a:cubicBezTo>
                  <a:pt x="3704505" y="0"/>
                  <a:pt x="3720034" y="15529"/>
                  <a:pt x="3720034" y="34686"/>
                </a:cubicBezTo>
                <a:lnTo>
                  <a:pt x="3720034" y="3650648"/>
                </a:lnTo>
                <a:cubicBezTo>
                  <a:pt x="3720034" y="3727282"/>
                  <a:pt x="3657910" y="3789405"/>
                  <a:pt x="3581277" y="3789405"/>
                </a:cubicBezTo>
                <a:lnTo>
                  <a:pt x="138757" y="3789405"/>
                </a:lnTo>
                <a:cubicBezTo>
                  <a:pt x="62124" y="3789405"/>
                  <a:pt x="0" y="3727282"/>
                  <a:pt x="0" y="3650648"/>
                </a:cubicBezTo>
                <a:lnTo>
                  <a:pt x="0" y="34686"/>
                </a:lnTo>
                <a:cubicBezTo>
                  <a:pt x="0" y="15542"/>
                  <a:pt x="15542" y="0"/>
                  <a:pt x="34686" y="0"/>
                </a:cubicBezTo>
                <a:close/>
              </a:path>
            </a:pathLst>
          </a:custGeom>
          <a:gradFill rotWithShape="1" flip="none">
            <a:gsLst>
              <a:gs pos="0">
                <a:srgbClr val="EFF6FF"/>
              </a:gs>
              <a:gs pos="100000">
                <a:srgbClr val="EEF2FF"/>
              </a:gs>
            </a:gsLst>
            <a:lin ang="2700000" scaled="1"/>
          </a:gradFill>
          <a:ln/>
          <a:effectLst>
            <a:outerShdw sx="100000" sy="100000" kx="0" ky="0" algn="bl" rotWithShape="0" blurRad="130071" dist="86714" dir="5400000">
              <a:srgbClr val="000000">
                <a:alpha val="10196"/>
              </a:srgbClr>
            </a:outerShdw>
          </a:effectLst>
        </p:spPr>
      </p:sp>
      <p:sp>
        <p:nvSpPr>
          <p:cNvPr id="5" name="Shape 3"/>
          <p:cNvSpPr/>
          <p:nvPr/>
        </p:nvSpPr>
        <p:spPr>
          <a:xfrm>
            <a:off x="346856" y="1266026"/>
            <a:ext cx="3720034" cy="34686"/>
          </a:xfrm>
          <a:custGeom>
            <a:avLst/>
            <a:gdLst/>
            <a:ahLst/>
            <a:cxnLst/>
            <a:rect l="l" t="t" r="r" b="b"/>
            <a:pathLst>
              <a:path w="3720034" h="34686">
                <a:moveTo>
                  <a:pt x="34686" y="0"/>
                </a:moveTo>
                <a:lnTo>
                  <a:pt x="3685349" y="0"/>
                </a:lnTo>
                <a:cubicBezTo>
                  <a:pt x="3704505" y="0"/>
                  <a:pt x="3720034" y="15529"/>
                  <a:pt x="3720034" y="34686"/>
                </a:cubicBezTo>
                <a:lnTo>
                  <a:pt x="3720034" y="34686"/>
                </a:lnTo>
                <a:lnTo>
                  <a:pt x="0" y="34686"/>
                </a:lnTo>
                <a:lnTo>
                  <a:pt x="0" y="34686"/>
                </a:lnTo>
                <a:cubicBezTo>
                  <a:pt x="0" y="15542"/>
                  <a:pt x="15542" y="0"/>
                  <a:pt x="34686" y="0"/>
                </a:cubicBezTo>
                <a:close/>
              </a:path>
            </a:pathLst>
          </a:custGeom>
          <a:solidFill>
            <a:srgbClr val="155DFC"/>
          </a:solidFill>
          <a:ln/>
        </p:spPr>
      </p:sp>
      <p:sp>
        <p:nvSpPr>
          <p:cNvPr id="6" name="Shape 4"/>
          <p:cNvSpPr/>
          <p:nvPr/>
        </p:nvSpPr>
        <p:spPr>
          <a:xfrm>
            <a:off x="554970" y="1491482"/>
            <a:ext cx="554970" cy="554970"/>
          </a:xfrm>
          <a:custGeom>
            <a:avLst/>
            <a:gdLst/>
            <a:ahLst/>
            <a:cxnLst/>
            <a:rect l="l" t="t" r="r" b="b"/>
            <a:pathLst>
              <a:path w="554970" h="554970">
                <a:moveTo>
                  <a:pt x="138743" y="0"/>
                </a:moveTo>
                <a:lnTo>
                  <a:pt x="416228" y="0"/>
                </a:lnTo>
                <a:cubicBezTo>
                  <a:pt x="492853" y="0"/>
                  <a:pt x="554970" y="62117"/>
                  <a:pt x="554970" y="138743"/>
                </a:cubicBezTo>
                <a:lnTo>
                  <a:pt x="554970" y="416228"/>
                </a:lnTo>
                <a:cubicBezTo>
                  <a:pt x="554970" y="492853"/>
                  <a:pt x="492853" y="554970"/>
                  <a:pt x="416228" y="554970"/>
                </a:cubicBezTo>
                <a:lnTo>
                  <a:pt x="138743" y="554970"/>
                </a:lnTo>
                <a:cubicBezTo>
                  <a:pt x="62117" y="554970"/>
                  <a:pt x="0" y="492853"/>
                  <a:pt x="0" y="416228"/>
                </a:cubicBezTo>
                <a:lnTo>
                  <a:pt x="0" y="138743"/>
                </a:lnTo>
                <a:cubicBezTo>
                  <a:pt x="0" y="62168"/>
                  <a:pt x="62168" y="0"/>
                  <a:pt x="138743" y="0"/>
                </a:cubicBezTo>
                <a:close/>
              </a:path>
            </a:pathLst>
          </a:custGeom>
          <a:gradFill rotWithShape="1" flip="none">
            <a:gsLst>
              <a:gs pos="0">
                <a:srgbClr val="3B82F6"/>
              </a:gs>
              <a:gs pos="100000">
                <a:srgbClr val="1E40AF"/>
              </a:gs>
            </a:gsLst>
            <a:lin ang="2700000" scaled="1"/>
          </a:gradFill>
          <a:ln/>
          <a:effectLst>
            <a:outerShdw sx="100000" sy="100000" kx="0" ky="0" algn="bl" rotWithShape="0" blurRad="130071" dist="86714" dir="5400000">
              <a:srgbClr val="000000">
                <a:alpha val="10196"/>
              </a:srgbClr>
            </a:outerShdw>
          </a:effectLst>
        </p:spPr>
      </p:sp>
      <p:sp>
        <p:nvSpPr>
          <p:cNvPr id="7" name="Text 5"/>
          <p:cNvSpPr/>
          <p:nvPr/>
        </p:nvSpPr>
        <p:spPr>
          <a:xfrm>
            <a:off x="687751" y="1612882"/>
            <a:ext cx="416228" cy="312171"/>
          </a:xfrm>
          <a:prstGeom prst="rect">
            <a:avLst/>
          </a:prstGeom>
          <a:noFill/>
          <a:ln/>
        </p:spPr>
        <p:txBody>
          <a:bodyPr wrap="square" lIns="0" tIns="0" rIns="0" bIns="0" rtlCol="0" anchor="ctr"/>
          <a:lstStyle/>
          <a:p>
            <a:pPr>
              <a:lnSpc>
                <a:spcPct val="100000"/>
              </a:lnSpc>
            </a:pPr>
            <a:r>
              <a:rPr lang="en-US" sz="2048" b="1" dirty="0">
                <a:solidFill>
                  <a:srgbClr val="FFFFFF"/>
                </a:solidFill>
                <a:latin typeface="Noto Sans SC" pitchFamily="34" charset="0"/>
                <a:ea typeface="Noto Sans SC" pitchFamily="34" charset="-122"/>
                <a:cs typeface="Noto Sans SC" pitchFamily="34" charset="-120"/>
              </a:rPr>
              <a:t>01</a:t>
            </a:r>
            <a:endParaRPr lang="en-US" sz="1600" dirty="0"/>
          </a:p>
        </p:txBody>
      </p:sp>
      <p:sp>
        <p:nvSpPr>
          <p:cNvPr id="8" name="Text 6"/>
          <p:cNvSpPr/>
          <p:nvPr/>
        </p:nvSpPr>
        <p:spPr>
          <a:xfrm>
            <a:off x="554970" y="2219881"/>
            <a:ext cx="3407863" cy="277485"/>
          </a:xfrm>
          <a:prstGeom prst="rect">
            <a:avLst/>
          </a:prstGeom>
          <a:noFill/>
          <a:ln/>
        </p:spPr>
        <p:txBody>
          <a:bodyPr wrap="square" lIns="0" tIns="0" rIns="0" bIns="0" rtlCol="0" anchor="ctr"/>
          <a:lstStyle/>
          <a:p>
            <a:pPr>
              <a:lnSpc>
                <a:spcPct val="110000"/>
              </a:lnSpc>
            </a:pPr>
            <a:r>
              <a:rPr lang="en-US" sz="1639" b="1" dirty="0">
                <a:solidFill>
                  <a:srgbClr val="1D293D"/>
                </a:solidFill>
                <a:latin typeface="Noto Sans SC" pitchFamily="34" charset="0"/>
                <a:ea typeface="Noto Sans SC" pitchFamily="34" charset="-122"/>
                <a:cs typeface="Noto Sans SC" pitchFamily="34" charset="-120"/>
              </a:rPr>
              <a:t>Develop Predictive Models</a:t>
            </a:r>
            <a:endParaRPr lang="en-US" sz="1600" dirty="0"/>
          </a:p>
        </p:txBody>
      </p:sp>
      <p:sp>
        <p:nvSpPr>
          <p:cNvPr id="9" name="Text 7"/>
          <p:cNvSpPr/>
          <p:nvPr/>
        </p:nvSpPr>
        <p:spPr>
          <a:xfrm>
            <a:off x="554970" y="2636108"/>
            <a:ext cx="3381849" cy="511613"/>
          </a:xfrm>
          <a:prstGeom prst="rect">
            <a:avLst/>
          </a:prstGeom>
          <a:noFill/>
          <a:ln/>
        </p:spPr>
        <p:txBody>
          <a:bodyPr wrap="square" lIns="0" tIns="0" rIns="0" bIns="0" rtlCol="0" anchor="ctr"/>
          <a:lstStyle/>
          <a:p>
            <a:pPr>
              <a:lnSpc>
                <a:spcPct val="140000"/>
              </a:lnSpc>
            </a:pPr>
            <a:r>
              <a:rPr lang="en-US" sz="1229" dirty="0">
                <a:solidFill>
                  <a:srgbClr val="45556C"/>
                </a:solidFill>
                <a:latin typeface="MiSans" pitchFamily="34" charset="0"/>
                <a:ea typeface="MiSans" pitchFamily="34" charset="-122"/>
                <a:cs typeface="MiSans" pitchFamily="34" charset="-120"/>
              </a:rPr>
              <a:t>Implement and compare multiple ML algorithms for attrition prediction</a:t>
            </a:r>
            <a:endParaRPr lang="en-US" sz="1600" dirty="0"/>
          </a:p>
        </p:txBody>
      </p:sp>
      <p:sp>
        <p:nvSpPr>
          <p:cNvPr id="10" name="Shape 8"/>
          <p:cNvSpPr/>
          <p:nvPr/>
        </p:nvSpPr>
        <p:spPr>
          <a:xfrm>
            <a:off x="572313" y="3316814"/>
            <a:ext cx="138743" cy="138743"/>
          </a:xfrm>
          <a:custGeom>
            <a:avLst/>
            <a:gdLst/>
            <a:ahLst/>
            <a:cxnLst/>
            <a:rect l="l" t="t" r="r" b="b"/>
            <a:pathLst>
              <a:path w="138743" h="138743">
                <a:moveTo>
                  <a:pt x="69371" y="138743"/>
                </a:moveTo>
                <a:cubicBezTo>
                  <a:pt x="107658" y="138743"/>
                  <a:pt x="138743" y="107658"/>
                  <a:pt x="138743" y="69371"/>
                </a:cubicBezTo>
                <a:cubicBezTo>
                  <a:pt x="138743" y="31084"/>
                  <a:pt x="107658" y="0"/>
                  <a:pt x="69371" y="0"/>
                </a:cubicBezTo>
                <a:cubicBezTo>
                  <a:pt x="31084" y="0"/>
                  <a:pt x="0" y="31084"/>
                  <a:pt x="0" y="69371"/>
                </a:cubicBezTo>
                <a:cubicBezTo>
                  <a:pt x="0" y="107658"/>
                  <a:pt x="31084" y="138743"/>
                  <a:pt x="69371" y="138743"/>
                </a:cubicBezTo>
                <a:close/>
                <a:moveTo>
                  <a:pt x="92242" y="57638"/>
                </a:moveTo>
                <a:lnTo>
                  <a:pt x="70564" y="92323"/>
                </a:lnTo>
                <a:cubicBezTo>
                  <a:pt x="69425" y="94139"/>
                  <a:pt x="67474" y="95277"/>
                  <a:pt x="65334" y="95385"/>
                </a:cubicBezTo>
                <a:cubicBezTo>
                  <a:pt x="63193" y="95494"/>
                  <a:pt x="61133" y="94518"/>
                  <a:pt x="59860" y="92784"/>
                </a:cubicBezTo>
                <a:lnTo>
                  <a:pt x="46853" y="75441"/>
                </a:lnTo>
                <a:cubicBezTo>
                  <a:pt x="44685" y="72569"/>
                  <a:pt x="45281" y="68504"/>
                  <a:pt x="48153" y="66336"/>
                </a:cubicBezTo>
                <a:cubicBezTo>
                  <a:pt x="51026" y="64168"/>
                  <a:pt x="55091" y="64765"/>
                  <a:pt x="57258" y="67637"/>
                </a:cubicBezTo>
                <a:lnTo>
                  <a:pt x="64575" y="77392"/>
                </a:lnTo>
                <a:lnTo>
                  <a:pt x="81213" y="50755"/>
                </a:lnTo>
                <a:cubicBezTo>
                  <a:pt x="83110" y="47720"/>
                  <a:pt x="87121" y="46771"/>
                  <a:pt x="90183" y="48695"/>
                </a:cubicBezTo>
                <a:cubicBezTo>
                  <a:pt x="93245" y="50619"/>
                  <a:pt x="94166" y="54603"/>
                  <a:pt x="92242" y="57665"/>
                </a:cubicBezTo>
                <a:close/>
              </a:path>
            </a:pathLst>
          </a:custGeom>
          <a:solidFill>
            <a:srgbClr val="2B7FFF"/>
          </a:solidFill>
          <a:ln/>
        </p:spPr>
      </p:sp>
      <p:sp>
        <p:nvSpPr>
          <p:cNvPr id="11" name="Text 9"/>
          <p:cNvSpPr/>
          <p:nvPr/>
        </p:nvSpPr>
        <p:spPr>
          <a:xfrm>
            <a:off x="797770" y="3282128"/>
            <a:ext cx="1283368"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Logistic Regression</a:t>
            </a:r>
            <a:endParaRPr lang="en-US" sz="1600" dirty="0"/>
          </a:p>
        </p:txBody>
      </p:sp>
      <p:sp>
        <p:nvSpPr>
          <p:cNvPr id="12" name="Shape 10"/>
          <p:cNvSpPr/>
          <p:nvPr/>
        </p:nvSpPr>
        <p:spPr>
          <a:xfrm>
            <a:off x="572313" y="3594299"/>
            <a:ext cx="138743" cy="138743"/>
          </a:xfrm>
          <a:custGeom>
            <a:avLst/>
            <a:gdLst/>
            <a:ahLst/>
            <a:cxnLst/>
            <a:rect l="l" t="t" r="r" b="b"/>
            <a:pathLst>
              <a:path w="138743" h="138743">
                <a:moveTo>
                  <a:pt x="69371" y="138743"/>
                </a:moveTo>
                <a:cubicBezTo>
                  <a:pt x="107658" y="138743"/>
                  <a:pt x="138743" y="107658"/>
                  <a:pt x="138743" y="69371"/>
                </a:cubicBezTo>
                <a:cubicBezTo>
                  <a:pt x="138743" y="31084"/>
                  <a:pt x="107658" y="0"/>
                  <a:pt x="69371" y="0"/>
                </a:cubicBezTo>
                <a:cubicBezTo>
                  <a:pt x="31084" y="0"/>
                  <a:pt x="0" y="31084"/>
                  <a:pt x="0" y="69371"/>
                </a:cubicBezTo>
                <a:cubicBezTo>
                  <a:pt x="0" y="107658"/>
                  <a:pt x="31084" y="138743"/>
                  <a:pt x="69371" y="138743"/>
                </a:cubicBezTo>
                <a:close/>
                <a:moveTo>
                  <a:pt x="92242" y="57638"/>
                </a:moveTo>
                <a:lnTo>
                  <a:pt x="70564" y="92323"/>
                </a:lnTo>
                <a:cubicBezTo>
                  <a:pt x="69425" y="94139"/>
                  <a:pt x="67474" y="95277"/>
                  <a:pt x="65334" y="95385"/>
                </a:cubicBezTo>
                <a:cubicBezTo>
                  <a:pt x="63193" y="95494"/>
                  <a:pt x="61133" y="94518"/>
                  <a:pt x="59860" y="92784"/>
                </a:cubicBezTo>
                <a:lnTo>
                  <a:pt x="46853" y="75441"/>
                </a:lnTo>
                <a:cubicBezTo>
                  <a:pt x="44685" y="72569"/>
                  <a:pt x="45281" y="68504"/>
                  <a:pt x="48153" y="66336"/>
                </a:cubicBezTo>
                <a:cubicBezTo>
                  <a:pt x="51026" y="64168"/>
                  <a:pt x="55091" y="64765"/>
                  <a:pt x="57258" y="67637"/>
                </a:cubicBezTo>
                <a:lnTo>
                  <a:pt x="64575" y="77392"/>
                </a:lnTo>
                <a:lnTo>
                  <a:pt x="81213" y="50755"/>
                </a:lnTo>
                <a:cubicBezTo>
                  <a:pt x="83110" y="47720"/>
                  <a:pt x="87121" y="46771"/>
                  <a:pt x="90183" y="48695"/>
                </a:cubicBezTo>
                <a:cubicBezTo>
                  <a:pt x="93245" y="50619"/>
                  <a:pt x="94166" y="54603"/>
                  <a:pt x="92242" y="57665"/>
                </a:cubicBezTo>
                <a:close/>
              </a:path>
            </a:pathLst>
          </a:custGeom>
          <a:solidFill>
            <a:srgbClr val="2B7FFF"/>
          </a:solidFill>
          <a:ln/>
        </p:spPr>
      </p:sp>
      <p:sp>
        <p:nvSpPr>
          <p:cNvPr id="13" name="Text 11"/>
          <p:cNvSpPr/>
          <p:nvPr/>
        </p:nvSpPr>
        <p:spPr>
          <a:xfrm>
            <a:off x="797770" y="3559613"/>
            <a:ext cx="927841"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Decision Tree</a:t>
            </a:r>
            <a:endParaRPr lang="en-US" sz="1600" dirty="0"/>
          </a:p>
        </p:txBody>
      </p:sp>
      <p:sp>
        <p:nvSpPr>
          <p:cNvPr id="14" name="Shape 12"/>
          <p:cNvSpPr/>
          <p:nvPr/>
        </p:nvSpPr>
        <p:spPr>
          <a:xfrm>
            <a:off x="572313" y="3871784"/>
            <a:ext cx="138743" cy="138743"/>
          </a:xfrm>
          <a:custGeom>
            <a:avLst/>
            <a:gdLst/>
            <a:ahLst/>
            <a:cxnLst/>
            <a:rect l="l" t="t" r="r" b="b"/>
            <a:pathLst>
              <a:path w="138743" h="138743">
                <a:moveTo>
                  <a:pt x="69371" y="138743"/>
                </a:moveTo>
                <a:cubicBezTo>
                  <a:pt x="107658" y="138743"/>
                  <a:pt x="138743" y="107658"/>
                  <a:pt x="138743" y="69371"/>
                </a:cubicBezTo>
                <a:cubicBezTo>
                  <a:pt x="138743" y="31084"/>
                  <a:pt x="107658" y="0"/>
                  <a:pt x="69371" y="0"/>
                </a:cubicBezTo>
                <a:cubicBezTo>
                  <a:pt x="31084" y="0"/>
                  <a:pt x="0" y="31084"/>
                  <a:pt x="0" y="69371"/>
                </a:cubicBezTo>
                <a:cubicBezTo>
                  <a:pt x="0" y="107658"/>
                  <a:pt x="31084" y="138743"/>
                  <a:pt x="69371" y="138743"/>
                </a:cubicBezTo>
                <a:close/>
                <a:moveTo>
                  <a:pt x="92242" y="57638"/>
                </a:moveTo>
                <a:lnTo>
                  <a:pt x="70564" y="92323"/>
                </a:lnTo>
                <a:cubicBezTo>
                  <a:pt x="69425" y="94139"/>
                  <a:pt x="67474" y="95277"/>
                  <a:pt x="65334" y="95385"/>
                </a:cubicBezTo>
                <a:cubicBezTo>
                  <a:pt x="63193" y="95494"/>
                  <a:pt x="61133" y="94518"/>
                  <a:pt x="59860" y="92784"/>
                </a:cubicBezTo>
                <a:lnTo>
                  <a:pt x="46853" y="75441"/>
                </a:lnTo>
                <a:cubicBezTo>
                  <a:pt x="44685" y="72569"/>
                  <a:pt x="45281" y="68504"/>
                  <a:pt x="48153" y="66336"/>
                </a:cubicBezTo>
                <a:cubicBezTo>
                  <a:pt x="51026" y="64168"/>
                  <a:pt x="55091" y="64765"/>
                  <a:pt x="57258" y="67637"/>
                </a:cubicBezTo>
                <a:lnTo>
                  <a:pt x="64575" y="77392"/>
                </a:lnTo>
                <a:lnTo>
                  <a:pt x="81213" y="50755"/>
                </a:lnTo>
                <a:cubicBezTo>
                  <a:pt x="83110" y="47720"/>
                  <a:pt x="87121" y="46771"/>
                  <a:pt x="90183" y="48695"/>
                </a:cubicBezTo>
                <a:cubicBezTo>
                  <a:pt x="93245" y="50619"/>
                  <a:pt x="94166" y="54603"/>
                  <a:pt x="92242" y="57665"/>
                </a:cubicBezTo>
                <a:close/>
              </a:path>
            </a:pathLst>
          </a:custGeom>
          <a:solidFill>
            <a:srgbClr val="2B7FFF"/>
          </a:solidFill>
          <a:ln/>
        </p:spPr>
      </p:sp>
      <p:sp>
        <p:nvSpPr>
          <p:cNvPr id="15" name="Text 13"/>
          <p:cNvSpPr/>
          <p:nvPr/>
        </p:nvSpPr>
        <p:spPr>
          <a:xfrm>
            <a:off x="797770" y="3837098"/>
            <a:ext cx="1023226"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Random Forest</a:t>
            </a:r>
            <a:endParaRPr lang="en-US" sz="1600" dirty="0"/>
          </a:p>
        </p:txBody>
      </p:sp>
      <p:sp>
        <p:nvSpPr>
          <p:cNvPr id="16" name="Shape 14"/>
          <p:cNvSpPr/>
          <p:nvPr/>
        </p:nvSpPr>
        <p:spPr>
          <a:xfrm>
            <a:off x="572313" y="4149269"/>
            <a:ext cx="138743" cy="138743"/>
          </a:xfrm>
          <a:custGeom>
            <a:avLst/>
            <a:gdLst/>
            <a:ahLst/>
            <a:cxnLst/>
            <a:rect l="l" t="t" r="r" b="b"/>
            <a:pathLst>
              <a:path w="138743" h="138743">
                <a:moveTo>
                  <a:pt x="69371" y="138743"/>
                </a:moveTo>
                <a:cubicBezTo>
                  <a:pt x="107658" y="138743"/>
                  <a:pt x="138743" y="107658"/>
                  <a:pt x="138743" y="69371"/>
                </a:cubicBezTo>
                <a:cubicBezTo>
                  <a:pt x="138743" y="31084"/>
                  <a:pt x="107658" y="0"/>
                  <a:pt x="69371" y="0"/>
                </a:cubicBezTo>
                <a:cubicBezTo>
                  <a:pt x="31084" y="0"/>
                  <a:pt x="0" y="31084"/>
                  <a:pt x="0" y="69371"/>
                </a:cubicBezTo>
                <a:cubicBezTo>
                  <a:pt x="0" y="107658"/>
                  <a:pt x="31084" y="138743"/>
                  <a:pt x="69371" y="138743"/>
                </a:cubicBezTo>
                <a:close/>
                <a:moveTo>
                  <a:pt x="92242" y="57638"/>
                </a:moveTo>
                <a:lnTo>
                  <a:pt x="70564" y="92323"/>
                </a:lnTo>
                <a:cubicBezTo>
                  <a:pt x="69425" y="94139"/>
                  <a:pt x="67474" y="95277"/>
                  <a:pt x="65334" y="95385"/>
                </a:cubicBezTo>
                <a:cubicBezTo>
                  <a:pt x="63193" y="95494"/>
                  <a:pt x="61133" y="94518"/>
                  <a:pt x="59860" y="92784"/>
                </a:cubicBezTo>
                <a:lnTo>
                  <a:pt x="46853" y="75441"/>
                </a:lnTo>
                <a:cubicBezTo>
                  <a:pt x="44685" y="72569"/>
                  <a:pt x="45281" y="68504"/>
                  <a:pt x="48153" y="66336"/>
                </a:cubicBezTo>
                <a:cubicBezTo>
                  <a:pt x="51026" y="64168"/>
                  <a:pt x="55091" y="64765"/>
                  <a:pt x="57258" y="67637"/>
                </a:cubicBezTo>
                <a:lnTo>
                  <a:pt x="64575" y="77392"/>
                </a:lnTo>
                <a:lnTo>
                  <a:pt x="81213" y="50755"/>
                </a:lnTo>
                <a:cubicBezTo>
                  <a:pt x="83110" y="47720"/>
                  <a:pt x="87121" y="46771"/>
                  <a:pt x="90183" y="48695"/>
                </a:cubicBezTo>
                <a:cubicBezTo>
                  <a:pt x="93245" y="50619"/>
                  <a:pt x="94166" y="54603"/>
                  <a:pt x="92242" y="57665"/>
                </a:cubicBezTo>
                <a:close/>
              </a:path>
            </a:pathLst>
          </a:custGeom>
          <a:solidFill>
            <a:srgbClr val="2B7FFF"/>
          </a:solidFill>
          <a:ln/>
        </p:spPr>
      </p:sp>
      <p:sp>
        <p:nvSpPr>
          <p:cNvPr id="17" name="Text 15"/>
          <p:cNvSpPr/>
          <p:nvPr/>
        </p:nvSpPr>
        <p:spPr>
          <a:xfrm>
            <a:off x="797770" y="4114583"/>
            <a:ext cx="624341"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XGBoost</a:t>
            </a:r>
            <a:endParaRPr lang="en-US" sz="1600" dirty="0"/>
          </a:p>
        </p:txBody>
      </p:sp>
      <p:sp>
        <p:nvSpPr>
          <p:cNvPr id="18" name="Shape 16"/>
          <p:cNvSpPr/>
          <p:nvPr/>
        </p:nvSpPr>
        <p:spPr>
          <a:xfrm>
            <a:off x="572313" y="4426754"/>
            <a:ext cx="138743" cy="138743"/>
          </a:xfrm>
          <a:custGeom>
            <a:avLst/>
            <a:gdLst/>
            <a:ahLst/>
            <a:cxnLst/>
            <a:rect l="l" t="t" r="r" b="b"/>
            <a:pathLst>
              <a:path w="138743" h="138743">
                <a:moveTo>
                  <a:pt x="69371" y="138743"/>
                </a:moveTo>
                <a:cubicBezTo>
                  <a:pt x="107658" y="138743"/>
                  <a:pt x="138743" y="107658"/>
                  <a:pt x="138743" y="69371"/>
                </a:cubicBezTo>
                <a:cubicBezTo>
                  <a:pt x="138743" y="31084"/>
                  <a:pt x="107658" y="0"/>
                  <a:pt x="69371" y="0"/>
                </a:cubicBezTo>
                <a:cubicBezTo>
                  <a:pt x="31084" y="0"/>
                  <a:pt x="0" y="31084"/>
                  <a:pt x="0" y="69371"/>
                </a:cubicBezTo>
                <a:cubicBezTo>
                  <a:pt x="0" y="107658"/>
                  <a:pt x="31084" y="138743"/>
                  <a:pt x="69371" y="138743"/>
                </a:cubicBezTo>
                <a:close/>
                <a:moveTo>
                  <a:pt x="92242" y="57638"/>
                </a:moveTo>
                <a:lnTo>
                  <a:pt x="70564" y="92323"/>
                </a:lnTo>
                <a:cubicBezTo>
                  <a:pt x="69425" y="94139"/>
                  <a:pt x="67474" y="95277"/>
                  <a:pt x="65334" y="95385"/>
                </a:cubicBezTo>
                <a:cubicBezTo>
                  <a:pt x="63193" y="95494"/>
                  <a:pt x="61133" y="94518"/>
                  <a:pt x="59860" y="92784"/>
                </a:cubicBezTo>
                <a:lnTo>
                  <a:pt x="46853" y="75441"/>
                </a:lnTo>
                <a:cubicBezTo>
                  <a:pt x="44685" y="72569"/>
                  <a:pt x="45281" y="68504"/>
                  <a:pt x="48153" y="66336"/>
                </a:cubicBezTo>
                <a:cubicBezTo>
                  <a:pt x="51026" y="64168"/>
                  <a:pt x="55091" y="64765"/>
                  <a:pt x="57258" y="67637"/>
                </a:cubicBezTo>
                <a:lnTo>
                  <a:pt x="64575" y="77392"/>
                </a:lnTo>
                <a:lnTo>
                  <a:pt x="81213" y="50755"/>
                </a:lnTo>
                <a:cubicBezTo>
                  <a:pt x="83110" y="47720"/>
                  <a:pt x="87121" y="46771"/>
                  <a:pt x="90183" y="48695"/>
                </a:cubicBezTo>
                <a:cubicBezTo>
                  <a:pt x="93245" y="50619"/>
                  <a:pt x="94166" y="54603"/>
                  <a:pt x="92242" y="57665"/>
                </a:cubicBezTo>
                <a:close/>
              </a:path>
            </a:pathLst>
          </a:custGeom>
          <a:solidFill>
            <a:srgbClr val="2B7FFF"/>
          </a:solidFill>
          <a:ln/>
        </p:spPr>
      </p:sp>
      <p:sp>
        <p:nvSpPr>
          <p:cNvPr id="19" name="Text 17"/>
          <p:cNvSpPr/>
          <p:nvPr/>
        </p:nvSpPr>
        <p:spPr>
          <a:xfrm>
            <a:off x="797770" y="4392068"/>
            <a:ext cx="1179312"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Gradient Boosting</a:t>
            </a:r>
            <a:endParaRPr lang="en-US" sz="1600" dirty="0"/>
          </a:p>
        </p:txBody>
      </p:sp>
      <p:sp>
        <p:nvSpPr>
          <p:cNvPr id="20" name="Shape 18"/>
          <p:cNvSpPr/>
          <p:nvPr/>
        </p:nvSpPr>
        <p:spPr>
          <a:xfrm>
            <a:off x="4238015" y="1266026"/>
            <a:ext cx="3720034" cy="3789405"/>
          </a:xfrm>
          <a:custGeom>
            <a:avLst/>
            <a:gdLst/>
            <a:ahLst/>
            <a:cxnLst/>
            <a:rect l="l" t="t" r="r" b="b"/>
            <a:pathLst>
              <a:path w="3720034" h="3789405">
                <a:moveTo>
                  <a:pt x="34686" y="0"/>
                </a:moveTo>
                <a:lnTo>
                  <a:pt x="3685349" y="0"/>
                </a:lnTo>
                <a:cubicBezTo>
                  <a:pt x="3704505" y="0"/>
                  <a:pt x="3720034" y="15529"/>
                  <a:pt x="3720034" y="34686"/>
                </a:cubicBezTo>
                <a:lnTo>
                  <a:pt x="3720034" y="3650648"/>
                </a:lnTo>
                <a:cubicBezTo>
                  <a:pt x="3720034" y="3727282"/>
                  <a:pt x="3657910" y="3789405"/>
                  <a:pt x="3581277" y="3789405"/>
                </a:cubicBezTo>
                <a:lnTo>
                  <a:pt x="138757" y="3789405"/>
                </a:lnTo>
                <a:cubicBezTo>
                  <a:pt x="62124" y="3789405"/>
                  <a:pt x="0" y="3727282"/>
                  <a:pt x="0" y="3650648"/>
                </a:cubicBezTo>
                <a:lnTo>
                  <a:pt x="0" y="34686"/>
                </a:lnTo>
                <a:cubicBezTo>
                  <a:pt x="0" y="15542"/>
                  <a:pt x="15542" y="0"/>
                  <a:pt x="34686" y="0"/>
                </a:cubicBezTo>
                <a:close/>
              </a:path>
            </a:pathLst>
          </a:custGeom>
          <a:gradFill rotWithShape="1" flip="none">
            <a:gsLst>
              <a:gs pos="0">
                <a:srgbClr val="ECFDF5"/>
              </a:gs>
              <a:gs pos="100000">
                <a:srgbClr val="F0FDFA"/>
              </a:gs>
            </a:gsLst>
            <a:lin ang="2700000" scaled="1"/>
          </a:gradFill>
          <a:ln/>
          <a:effectLst>
            <a:outerShdw sx="100000" sy="100000" kx="0" ky="0" algn="bl" rotWithShape="0" blurRad="130071" dist="86714" dir="5400000">
              <a:srgbClr val="000000">
                <a:alpha val="10196"/>
              </a:srgbClr>
            </a:outerShdw>
          </a:effectLst>
        </p:spPr>
      </p:sp>
      <p:sp>
        <p:nvSpPr>
          <p:cNvPr id="21" name="Shape 19"/>
          <p:cNvSpPr/>
          <p:nvPr/>
        </p:nvSpPr>
        <p:spPr>
          <a:xfrm>
            <a:off x="4238015" y="1266026"/>
            <a:ext cx="3720034" cy="34686"/>
          </a:xfrm>
          <a:custGeom>
            <a:avLst/>
            <a:gdLst/>
            <a:ahLst/>
            <a:cxnLst/>
            <a:rect l="l" t="t" r="r" b="b"/>
            <a:pathLst>
              <a:path w="3720034" h="34686">
                <a:moveTo>
                  <a:pt x="34686" y="0"/>
                </a:moveTo>
                <a:lnTo>
                  <a:pt x="3685349" y="0"/>
                </a:lnTo>
                <a:cubicBezTo>
                  <a:pt x="3704505" y="0"/>
                  <a:pt x="3720034" y="15529"/>
                  <a:pt x="3720034" y="34686"/>
                </a:cubicBezTo>
                <a:lnTo>
                  <a:pt x="3720034" y="34686"/>
                </a:lnTo>
                <a:lnTo>
                  <a:pt x="0" y="34686"/>
                </a:lnTo>
                <a:lnTo>
                  <a:pt x="0" y="34686"/>
                </a:lnTo>
                <a:cubicBezTo>
                  <a:pt x="0" y="15542"/>
                  <a:pt x="15542" y="0"/>
                  <a:pt x="34686" y="0"/>
                </a:cubicBezTo>
                <a:close/>
              </a:path>
            </a:pathLst>
          </a:custGeom>
          <a:solidFill>
            <a:srgbClr val="009966"/>
          </a:solidFill>
          <a:ln/>
        </p:spPr>
      </p:sp>
      <p:sp>
        <p:nvSpPr>
          <p:cNvPr id="22" name="Shape 20"/>
          <p:cNvSpPr/>
          <p:nvPr/>
        </p:nvSpPr>
        <p:spPr>
          <a:xfrm>
            <a:off x="4446129" y="1491482"/>
            <a:ext cx="554970" cy="554970"/>
          </a:xfrm>
          <a:custGeom>
            <a:avLst/>
            <a:gdLst/>
            <a:ahLst/>
            <a:cxnLst/>
            <a:rect l="l" t="t" r="r" b="b"/>
            <a:pathLst>
              <a:path w="554970" h="554970">
                <a:moveTo>
                  <a:pt x="138743" y="0"/>
                </a:moveTo>
                <a:lnTo>
                  <a:pt x="416228" y="0"/>
                </a:lnTo>
                <a:cubicBezTo>
                  <a:pt x="492853" y="0"/>
                  <a:pt x="554970" y="62117"/>
                  <a:pt x="554970" y="138743"/>
                </a:cubicBezTo>
                <a:lnTo>
                  <a:pt x="554970" y="416228"/>
                </a:lnTo>
                <a:cubicBezTo>
                  <a:pt x="554970" y="492853"/>
                  <a:pt x="492853" y="554970"/>
                  <a:pt x="416228" y="554970"/>
                </a:cubicBezTo>
                <a:lnTo>
                  <a:pt x="138743" y="554970"/>
                </a:lnTo>
                <a:cubicBezTo>
                  <a:pt x="62117" y="554970"/>
                  <a:pt x="0" y="492853"/>
                  <a:pt x="0" y="416228"/>
                </a:cubicBezTo>
                <a:lnTo>
                  <a:pt x="0" y="138743"/>
                </a:lnTo>
                <a:cubicBezTo>
                  <a:pt x="0" y="62168"/>
                  <a:pt x="62168" y="0"/>
                  <a:pt x="138743" y="0"/>
                </a:cubicBezTo>
                <a:close/>
              </a:path>
            </a:pathLst>
          </a:custGeom>
          <a:gradFill rotWithShape="1" flip="none">
            <a:gsLst>
              <a:gs pos="0">
                <a:srgbClr val="00BC7D"/>
              </a:gs>
              <a:gs pos="100000">
                <a:srgbClr val="009689"/>
              </a:gs>
            </a:gsLst>
            <a:lin ang="2700000" scaled="1"/>
          </a:gradFill>
          <a:ln/>
          <a:effectLst>
            <a:outerShdw sx="100000" sy="100000" kx="0" ky="0" algn="bl" rotWithShape="0" blurRad="130071" dist="86714" dir="5400000">
              <a:srgbClr val="000000">
                <a:alpha val="10196"/>
              </a:srgbClr>
            </a:outerShdw>
          </a:effectLst>
        </p:spPr>
      </p:sp>
      <p:sp>
        <p:nvSpPr>
          <p:cNvPr id="23" name="Text 21"/>
          <p:cNvSpPr/>
          <p:nvPr/>
        </p:nvSpPr>
        <p:spPr>
          <a:xfrm>
            <a:off x="4578910" y="1612882"/>
            <a:ext cx="416228" cy="312171"/>
          </a:xfrm>
          <a:prstGeom prst="rect">
            <a:avLst/>
          </a:prstGeom>
          <a:noFill/>
          <a:ln/>
        </p:spPr>
        <p:txBody>
          <a:bodyPr wrap="square" lIns="0" tIns="0" rIns="0" bIns="0" rtlCol="0" anchor="ctr"/>
          <a:lstStyle/>
          <a:p>
            <a:pPr>
              <a:lnSpc>
                <a:spcPct val="100000"/>
              </a:lnSpc>
            </a:pPr>
            <a:r>
              <a:rPr lang="en-US" sz="2048" b="1" dirty="0">
                <a:solidFill>
                  <a:srgbClr val="FFFFFF"/>
                </a:solidFill>
                <a:latin typeface="Noto Sans SC" pitchFamily="34" charset="0"/>
                <a:ea typeface="Noto Sans SC" pitchFamily="34" charset="-122"/>
                <a:cs typeface="Noto Sans SC" pitchFamily="34" charset="-120"/>
              </a:rPr>
              <a:t>02</a:t>
            </a:r>
            <a:endParaRPr lang="en-US" sz="1600" dirty="0"/>
          </a:p>
        </p:txBody>
      </p:sp>
      <p:sp>
        <p:nvSpPr>
          <p:cNvPr id="24" name="Text 22"/>
          <p:cNvSpPr/>
          <p:nvPr/>
        </p:nvSpPr>
        <p:spPr>
          <a:xfrm>
            <a:off x="4446129" y="2219881"/>
            <a:ext cx="3407863" cy="277485"/>
          </a:xfrm>
          <a:prstGeom prst="rect">
            <a:avLst/>
          </a:prstGeom>
          <a:noFill/>
          <a:ln/>
        </p:spPr>
        <p:txBody>
          <a:bodyPr wrap="square" lIns="0" tIns="0" rIns="0" bIns="0" rtlCol="0" anchor="ctr"/>
          <a:lstStyle/>
          <a:p>
            <a:pPr>
              <a:lnSpc>
                <a:spcPct val="110000"/>
              </a:lnSpc>
            </a:pPr>
            <a:r>
              <a:rPr lang="en-US" sz="1639" b="1" dirty="0">
                <a:solidFill>
                  <a:srgbClr val="1D293D"/>
                </a:solidFill>
                <a:latin typeface="Noto Sans SC" pitchFamily="34" charset="0"/>
                <a:ea typeface="Noto Sans SC" pitchFamily="34" charset="-122"/>
                <a:cs typeface="Noto Sans SC" pitchFamily="34" charset="-120"/>
              </a:rPr>
              <a:t>Achieve High Performance</a:t>
            </a:r>
            <a:endParaRPr lang="en-US" sz="1600" dirty="0"/>
          </a:p>
        </p:txBody>
      </p:sp>
      <p:sp>
        <p:nvSpPr>
          <p:cNvPr id="25" name="Text 23"/>
          <p:cNvSpPr/>
          <p:nvPr/>
        </p:nvSpPr>
        <p:spPr>
          <a:xfrm>
            <a:off x="4446129" y="2636108"/>
            <a:ext cx="3381849" cy="511613"/>
          </a:xfrm>
          <a:prstGeom prst="rect">
            <a:avLst/>
          </a:prstGeom>
          <a:noFill/>
          <a:ln/>
        </p:spPr>
        <p:txBody>
          <a:bodyPr wrap="square" lIns="0" tIns="0" rIns="0" bIns="0" rtlCol="0" anchor="ctr"/>
          <a:lstStyle/>
          <a:p>
            <a:pPr>
              <a:lnSpc>
                <a:spcPct val="140000"/>
              </a:lnSpc>
            </a:pPr>
            <a:r>
              <a:rPr lang="en-US" sz="1229" dirty="0">
                <a:solidFill>
                  <a:srgbClr val="45556C"/>
                </a:solidFill>
                <a:latin typeface="MiSans" pitchFamily="34" charset="0"/>
                <a:ea typeface="MiSans" pitchFamily="34" charset="-122"/>
                <a:cs typeface="MiSans" pitchFamily="34" charset="-120"/>
              </a:rPr>
              <a:t>Optimize models to achieve high accuracy and reliability metrics</a:t>
            </a:r>
            <a:endParaRPr lang="en-US" sz="1600" dirty="0"/>
          </a:p>
        </p:txBody>
      </p:sp>
      <p:sp>
        <p:nvSpPr>
          <p:cNvPr id="26" name="Shape 24"/>
          <p:cNvSpPr/>
          <p:nvPr/>
        </p:nvSpPr>
        <p:spPr>
          <a:xfrm>
            <a:off x="4446129" y="3282128"/>
            <a:ext cx="1595539" cy="728398"/>
          </a:xfrm>
          <a:custGeom>
            <a:avLst/>
            <a:gdLst/>
            <a:ahLst/>
            <a:cxnLst/>
            <a:rect l="l" t="t" r="r" b="b"/>
            <a:pathLst>
              <a:path w="1595539" h="728398">
                <a:moveTo>
                  <a:pt x="69373" y="0"/>
                </a:moveTo>
                <a:lnTo>
                  <a:pt x="1526166" y="0"/>
                </a:lnTo>
                <a:cubicBezTo>
                  <a:pt x="1564480" y="0"/>
                  <a:pt x="1595539" y="31059"/>
                  <a:pt x="1595539" y="69373"/>
                </a:cubicBezTo>
                <a:lnTo>
                  <a:pt x="1595539" y="659026"/>
                </a:lnTo>
                <a:cubicBezTo>
                  <a:pt x="1595539" y="697339"/>
                  <a:pt x="1564480" y="728398"/>
                  <a:pt x="1526166" y="728398"/>
                </a:cubicBezTo>
                <a:lnTo>
                  <a:pt x="69373" y="728398"/>
                </a:lnTo>
                <a:cubicBezTo>
                  <a:pt x="31059" y="728398"/>
                  <a:pt x="0" y="697339"/>
                  <a:pt x="0" y="659026"/>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27" name="Text 25"/>
          <p:cNvSpPr/>
          <p:nvPr/>
        </p:nvSpPr>
        <p:spPr>
          <a:xfrm>
            <a:off x="4485150" y="3386185"/>
            <a:ext cx="1517496" cy="312171"/>
          </a:xfrm>
          <a:prstGeom prst="rect">
            <a:avLst/>
          </a:prstGeom>
          <a:noFill/>
          <a:ln/>
        </p:spPr>
        <p:txBody>
          <a:bodyPr wrap="square" lIns="0" tIns="0" rIns="0" bIns="0" rtlCol="0" anchor="ctr"/>
          <a:lstStyle/>
          <a:p>
            <a:pPr algn="ctr">
              <a:lnSpc>
                <a:spcPct val="100000"/>
              </a:lnSpc>
            </a:pPr>
            <a:r>
              <a:rPr lang="en-US" sz="2048" b="1" dirty="0">
                <a:solidFill>
                  <a:srgbClr val="009966"/>
                </a:solidFill>
                <a:latin typeface="Noto Sans SC" pitchFamily="34" charset="0"/>
                <a:ea typeface="Noto Sans SC" pitchFamily="34" charset="-122"/>
                <a:cs typeface="Noto Sans SC" pitchFamily="34" charset="-120"/>
              </a:rPr>
              <a:t>85%+</a:t>
            </a:r>
            <a:endParaRPr lang="en-US" sz="1600" dirty="0"/>
          </a:p>
        </p:txBody>
      </p:sp>
      <p:sp>
        <p:nvSpPr>
          <p:cNvPr id="28" name="Text 26"/>
          <p:cNvSpPr/>
          <p:nvPr/>
        </p:nvSpPr>
        <p:spPr>
          <a:xfrm>
            <a:off x="4519836" y="3733041"/>
            <a:ext cx="1448125" cy="173428"/>
          </a:xfrm>
          <a:prstGeom prst="rect">
            <a:avLst/>
          </a:prstGeom>
          <a:noFill/>
          <a:ln/>
        </p:spPr>
        <p:txBody>
          <a:bodyPr wrap="square" lIns="0" tIns="0" rIns="0" bIns="0" rtlCol="0" anchor="ctr"/>
          <a:lstStyle/>
          <a:p>
            <a:pPr algn="ctr">
              <a:lnSpc>
                <a:spcPct val="120000"/>
              </a:lnSpc>
            </a:pPr>
            <a:r>
              <a:rPr lang="en-US" sz="956" dirty="0">
                <a:solidFill>
                  <a:srgbClr val="45556C"/>
                </a:solidFill>
                <a:latin typeface="MiSans" pitchFamily="34" charset="0"/>
                <a:ea typeface="MiSans" pitchFamily="34" charset="-122"/>
                <a:cs typeface="MiSans" pitchFamily="34" charset="-120"/>
              </a:rPr>
              <a:t>Accuracy</a:t>
            </a:r>
            <a:endParaRPr lang="en-US" sz="1600" dirty="0"/>
          </a:p>
        </p:txBody>
      </p:sp>
      <p:sp>
        <p:nvSpPr>
          <p:cNvPr id="29" name="Shape 27"/>
          <p:cNvSpPr/>
          <p:nvPr/>
        </p:nvSpPr>
        <p:spPr>
          <a:xfrm>
            <a:off x="6148841" y="3282128"/>
            <a:ext cx="1595539" cy="728398"/>
          </a:xfrm>
          <a:custGeom>
            <a:avLst/>
            <a:gdLst/>
            <a:ahLst/>
            <a:cxnLst/>
            <a:rect l="l" t="t" r="r" b="b"/>
            <a:pathLst>
              <a:path w="1595539" h="728398">
                <a:moveTo>
                  <a:pt x="69373" y="0"/>
                </a:moveTo>
                <a:lnTo>
                  <a:pt x="1526166" y="0"/>
                </a:lnTo>
                <a:cubicBezTo>
                  <a:pt x="1564480" y="0"/>
                  <a:pt x="1595539" y="31059"/>
                  <a:pt x="1595539" y="69373"/>
                </a:cubicBezTo>
                <a:lnTo>
                  <a:pt x="1595539" y="659026"/>
                </a:lnTo>
                <a:cubicBezTo>
                  <a:pt x="1595539" y="697339"/>
                  <a:pt x="1564480" y="728398"/>
                  <a:pt x="1526166" y="728398"/>
                </a:cubicBezTo>
                <a:lnTo>
                  <a:pt x="69373" y="728398"/>
                </a:lnTo>
                <a:cubicBezTo>
                  <a:pt x="31059" y="728398"/>
                  <a:pt x="0" y="697339"/>
                  <a:pt x="0" y="659026"/>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30" name="Text 28"/>
          <p:cNvSpPr/>
          <p:nvPr/>
        </p:nvSpPr>
        <p:spPr>
          <a:xfrm>
            <a:off x="6187863" y="3386185"/>
            <a:ext cx="1517496" cy="312171"/>
          </a:xfrm>
          <a:prstGeom prst="rect">
            <a:avLst/>
          </a:prstGeom>
          <a:noFill/>
          <a:ln/>
        </p:spPr>
        <p:txBody>
          <a:bodyPr wrap="square" lIns="0" tIns="0" rIns="0" bIns="0" rtlCol="0" anchor="ctr"/>
          <a:lstStyle/>
          <a:p>
            <a:pPr algn="ctr">
              <a:lnSpc>
                <a:spcPct val="100000"/>
              </a:lnSpc>
            </a:pPr>
            <a:r>
              <a:rPr lang="en-US" sz="2048" b="1" dirty="0">
                <a:solidFill>
                  <a:srgbClr val="009966"/>
                </a:solidFill>
                <a:latin typeface="Noto Sans SC" pitchFamily="34" charset="0"/>
                <a:ea typeface="Noto Sans SC" pitchFamily="34" charset="-122"/>
                <a:cs typeface="Noto Sans SC" pitchFamily="34" charset="-120"/>
              </a:rPr>
              <a:t>0.70+</a:t>
            </a:r>
            <a:endParaRPr lang="en-US" sz="1600" dirty="0"/>
          </a:p>
        </p:txBody>
      </p:sp>
      <p:sp>
        <p:nvSpPr>
          <p:cNvPr id="31" name="Text 29"/>
          <p:cNvSpPr/>
          <p:nvPr/>
        </p:nvSpPr>
        <p:spPr>
          <a:xfrm>
            <a:off x="6222548" y="3733041"/>
            <a:ext cx="1448125" cy="173428"/>
          </a:xfrm>
          <a:prstGeom prst="rect">
            <a:avLst/>
          </a:prstGeom>
          <a:noFill/>
          <a:ln/>
        </p:spPr>
        <p:txBody>
          <a:bodyPr wrap="square" lIns="0" tIns="0" rIns="0" bIns="0" rtlCol="0" anchor="ctr"/>
          <a:lstStyle/>
          <a:p>
            <a:pPr algn="ctr">
              <a:lnSpc>
                <a:spcPct val="120000"/>
              </a:lnSpc>
            </a:pPr>
            <a:r>
              <a:rPr lang="en-US" sz="956" dirty="0">
                <a:solidFill>
                  <a:srgbClr val="45556C"/>
                </a:solidFill>
                <a:latin typeface="MiSans" pitchFamily="34" charset="0"/>
                <a:ea typeface="MiSans" pitchFamily="34" charset="-122"/>
                <a:cs typeface="MiSans" pitchFamily="34" charset="-120"/>
              </a:rPr>
              <a:t>ROC-AUC</a:t>
            </a:r>
            <a:endParaRPr lang="en-US" sz="1600" dirty="0"/>
          </a:p>
        </p:txBody>
      </p:sp>
      <p:sp>
        <p:nvSpPr>
          <p:cNvPr id="32" name="Shape 30"/>
          <p:cNvSpPr/>
          <p:nvPr/>
        </p:nvSpPr>
        <p:spPr>
          <a:xfrm>
            <a:off x="4446129" y="4114583"/>
            <a:ext cx="1595539" cy="728398"/>
          </a:xfrm>
          <a:custGeom>
            <a:avLst/>
            <a:gdLst/>
            <a:ahLst/>
            <a:cxnLst/>
            <a:rect l="l" t="t" r="r" b="b"/>
            <a:pathLst>
              <a:path w="1595539" h="728398">
                <a:moveTo>
                  <a:pt x="69373" y="0"/>
                </a:moveTo>
                <a:lnTo>
                  <a:pt x="1526166" y="0"/>
                </a:lnTo>
                <a:cubicBezTo>
                  <a:pt x="1564480" y="0"/>
                  <a:pt x="1595539" y="31059"/>
                  <a:pt x="1595539" y="69373"/>
                </a:cubicBezTo>
                <a:lnTo>
                  <a:pt x="1595539" y="659026"/>
                </a:lnTo>
                <a:cubicBezTo>
                  <a:pt x="1595539" y="697339"/>
                  <a:pt x="1564480" y="728398"/>
                  <a:pt x="1526166" y="728398"/>
                </a:cubicBezTo>
                <a:lnTo>
                  <a:pt x="69373" y="728398"/>
                </a:lnTo>
                <a:cubicBezTo>
                  <a:pt x="31059" y="728398"/>
                  <a:pt x="0" y="697339"/>
                  <a:pt x="0" y="659026"/>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33" name="Text 31"/>
          <p:cNvSpPr/>
          <p:nvPr/>
        </p:nvSpPr>
        <p:spPr>
          <a:xfrm>
            <a:off x="4485150" y="4218640"/>
            <a:ext cx="1517496" cy="312171"/>
          </a:xfrm>
          <a:prstGeom prst="rect">
            <a:avLst/>
          </a:prstGeom>
          <a:noFill/>
          <a:ln/>
        </p:spPr>
        <p:txBody>
          <a:bodyPr wrap="square" lIns="0" tIns="0" rIns="0" bIns="0" rtlCol="0" anchor="ctr"/>
          <a:lstStyle/>
          <a:p>
            <a:pPr algn="ctr">
              <a:lnSpc>
                <a:spcPct val="100000"/>
              </a:lnSpc>
            </a:pPr>
            <a:r>
              <a:rPr lang="en-US" sz="2048" b="1" dirty="0">
                <a:solidFill>
                  <a:srgbClr val="009966"/>
                </a:solidFill>
                <a:latin typeface="Noto Sans SC" pitchFamily="34" charset="0"/>
                <a:ea typeface="Noto Sans SC" pitchFamily="34" charset="-122"/>
                <a:cs typeface="Noto Sans SC" pitchFamily="34" charset="-120"/>
              </a:rPr>
              <a:t>65%+</a:t>
            </a:r>
            <a:endParaRPr lang="en-US" sz="1600" dirty="0"/>
          </a:p>
        </p:txBody>
      </p:sp>
      <p:sp>
        <p:nvSpPr>
          <p:cNvPr id="34" name="Text 32"/>
          <p:cNvSpPr/>
          <p:nvPr/>
        </p:nvSpPr>
        <p:spPr>
          <a:xfrm>
            <a:off x="4519836" y="4565496"/>
            <a:ext cx="1448125" cy="173428"/>
          </a:xfrm>
          <a:prstGeom prst="rect">
            <a:avLst/>
          </a:prstGeom>
          <a:noFill/>
          <a:ln/>
        </p:spPr>
        <p:txBody>
          <a:bodyPr wrap="square" lIns="0" tIns="0" rIns="0" bIns="0" rtlCol="0" anchor="ctr"/>
          <a:lstStyle/>
          <a:p>
            <a:pPr algn="ctr">
              <a:lnSpc>
                <a:spcPct val="120000"/>
              </a:lnSpc>
            </a:pPr>
            <a:r>
              <a:rPr lang="en-US" sz="956" dirty="0">
                <a:solidFill>
                  <a:srgbClr val="45556C"/>
                </a:solidFill>
                <a:latin typeface="MiSans" pitchFamily="34" charset="0"/>
                <a:ea typeface="MiSans" pitchFamily="34" charset="-122"/>
                <a:cs typeface="MiSans" pitchFamily="34" charset="-120"/>
              </a:rPr>
              <a:t>Precision</a:t>
            </a:r>
            <a:endParaRPr lang="en-US" sz="1600" dirty="0"/>
          </a:p>
        </p:txBody>
      </p:sp>
      <p:sp>
        <p:nvSpPr>
          <p:cNvPr id="35" name="Shape 33"/>
          <p:cNvSpPr/>
          <p:nvPr/>
        </p:nvSpPr>
        <p:spPr>
          <a:xfrm>
            <a:off x="6148841" y="4114583"/>
            <a:ext cx="1595539" cy="728398"/>
          </a:xfrm>
          <a:custGeom>
            <a:avLst/>
            <a:gdLst/>
            <a:ahLst/>
            <a:cxnLst/>
            <a:rect l="l" t="t" r="r" b="b"/>
            <a:pathLst>
              <a:path w="1595539" h="728398">
                <a:moveTo>
                  <a:pt x="69373" y="0"/>
                </a:moveTo>
                <a:lnTo>
                  <a:pt x="1526166" y="0"/>
                </a:lnTo>
                <a:cubicBezTo>
                  <a:pt x="1564480" y="0"/>
                  <a:pt x="1595539" y="31059"/>
                  <a:pt x="1595539" y="69373"/>
                </a:cubicBezTo>
                <a:lnTo>
                  <a:pt x="1595539" y="659026"/>
                </a:lnTo>
                <a:cubicBezTo>
                  <a:pt x="1595539" y="697339"/>
                  <a:pt x="1564480" y="728398"/>
                  <a:pt x="1526166" y="728398"/>
                </a:cubicBezTo>
                <a:lnTo>
                  <a:pt x="69373" y="728398"/>
                </a:lnTo>
                <a:cubicBezTo>
                  <a:pt x="31059" y="728398"/>
                  <a:pt x="0" y="697339"/>
                  <a:pt x="0" y="659026"/>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36" name="Text 34"/>
          <p:cNvSpPr/>
          <p:nvPr/>
        </p:nvSpPr>
        <p:spPr>
          <a:xfrm>
            <a:off x="6187863" y="4218640"/>
            <a:ext cx="1517496" cy="312171"/>
          </a:xfrm>
          <a:prstGeom prst="rect">
            <a:avLst/>
          </a:prstGeom>
          <a:noFill/>
          <a:ln/>
        </p:spPr>
        <p:txBody>
          <a:bodyPr wrap="square" lIns="0" tIns="0" rIns="0" bIns="0" rtlCol="0" anchor="ctr"/>
          <a:lstStyle/>
          <a:p>
            <a:pPr algn="ctr">
              <a:lnSpc>
                <a:spcPct val="100000"/>
              </a:lnSpc>
            </a:pPr>
            <a:r>
              <a:rPr lang="en-US" sz="2048" b="1" dirty="0">
                <a:solidFill>
                  <a:srgbClr val="009966"/>
                </a:solidFill>
                <a:latin typeface="Noto Sans SC" pitchFamily="34" charset="0"/>
                <a:ea typeface="Noto Sans SC" pitchFamily="34" charset="-122"/>
                <a:cs typeface="Noto Sans SC" pitchFamily="34" charset="-120"/>
              </a:rPr>
              <a:t>20%+</a:t>
            </a:r>
            <a:endParaRPr lang="en-US" sz="1600" dirty="0"/>
          </a:p>
        </p:txBody>
      </p:sp>
      <p:sp>
        <p:nvSpPr>
          <p:cNvPr id="37" name="Text 35"/>
          <p:cNvSpPr/>
          <p:nvPr/>
        </p:nvSpPr>
        <p:spPr>
          <a:xfrm>
            <a:off x="6222548" y="4565496"/>
            <a:ext cx="1448125" cy="173428"/>
          </a:xfrm>
          <a:prstGeom prst="rect">
            <a:avLst/>
          </a:prstGeom>
          <a:noFill/>
          <a:ln/>
        </p:spPr>
        <p:txBody>
          <a:bodyPr wrap="square" lIns="0" tIns="0" rIns="0" bIns="0" rtlCol="0" anchor="ctr"/>
          <a:lstStyle/>
          <a:p>
            <a:pPr algn="ctr">
              <a:lnSpc>
                <a:spcPct val="120000"/>
              </a:lnSpc>
            </a:pPr>
            <a:r>
              <a:rPr lang="en-US" sz="956" dirty="0">
                <a:solidFill>
                  <a:srgbClr val="45556C"/>
                </a:solidFill>
                <a:latin typeface="MiSans" pitchFamily="34" charset="0"/>
                <a:ea typeface="MiSans" pitchFamily="34" charset="-122"/>
                <a:cs typeface="MiSans" pitchFamily="34" charset="-120"/>
              </a:rPr>
              <a:t>Recall</a:t>
            </a:r>
            <a:endParaRPr lang="en-US" sz="1600" dirty="0"/>
          </a:p>
        </p:txBody>
      </p:sp>
      <p:sp>
        <p:nvSpPr>
          <p:cNvPr id="38" name="Shape 36"/>
          <p:cNvSpPr/>
          <p:nvPr/>
        </p:nvSpPr>
        <p:spPr>
          <a:xfrm>
            <a:off x="8129174" y="1266026"/>
            <a:ext cx="3720034" cy="3789405"/>
          </a:xfrm>
          <a:custGeom>
            <a:avLst/>
            <a:gdLst/>
            <a:ahLst/>
            <a:cxnLst/>
            <a:rect l="l" t="t" r="r" b="b"/>
            <a:pathLst>
              <a:path w="3720034" h="3789405">
                <a:moveTo>
                  <a:pt x="34686" y="0"/>
                </a:moveTo>
                <a:lnTo>
                  <a:pt x="3685349" y="0"/>
                </a:lnTo>
                <a:cubicBezTo>
                  <a:pt x="3704505" y="0"/>
                  <a:pt x="3720034" y="15529"/>
                  <a:pt x="3720034" y="34686"/>
                </a:cubicBezTo>
                <a:lnTo>
                  <a:pt x="3720034" y="3650648"/>
                </a:lnTo>
                <a:cubicBezTo>
                  <a:pt x="3720034" y="3727282"/>
                  <a:pt x="3657910" y="3789405"/>
                  <a:pt x="3581277" y="3789405"/>
                </a:cubicBezTo>
                <a:lnTo>
                  <a:pt x="138757" y="3789405"/>
                </a:lnTo>
                <a:cubicBezTo>
                  <a:pt x="62124" y="3789405"/>
                  <a:pt x="0" y="3727282"/>
                  <a:pt x="0" y="3650648"/>
                </a:cubicBezTo>
                <a:lnTo>
                  <a:pt x="0" y="34686"/>
                </a:lnTo>
                <a:cubicBezTo>
                  <a:pt x="0" y="15542"/>
                  <a:pt x="15542" y="0"/>
                  <a:pt x="34686" y="0"/>
                </a:cubicBezTo>
                <a:close/>
              </a:path>
            </a:pathLst>
          </a:custGeom>
          <a:gradFill rotWithShape="1" flip="none">
            <a:gsLst>
              <a:gs pos="0">
                <a:srgbClr val="FAF5FF"/>
              </a:gs>
              <a:gs pos="100000">
                <a:srgbClr val="FDF2F8"/>
              </a:gs>
            </a:gsLst>
            <a:lin ang="2700000" scaled="1"/>
          </a:gradFill>
          <a:ln/>
          <a:effectLst>
            <a:outerShdw sx="100000" sy="100000" kx="0" ky="0" algn="bl" rotWithShape="0" blurRad="130071" dist="86714" dir="5400000">
              <a:srgbClr val="000000">
                <a:alpha val="10196"/>
              </a:srgbClr>
            </a:outerShdw>
          </a:effectLst>
        </p:spPr>
      </p:sp>
      <p:sp>
        <p:nvSpPr>
          <p:cNvPr id="39" name="Shape 37"/>
          <p:cNvSpPr/>
          <p:nvPr/>
        </p:nvSpPr>
        <p:spPr>
          <a:xfrm>
            <a:off x="8129174" y="1266026"/>
            <a:ext cx="3720034" cy="34686"/>
          </a:xfrm>
          <a:custGeom>
            <a:avLst/>
            <a:gdLst/>
            <a:ahLst/>
            <a:cxnLst/>
            <a:rect l="l" t="t" r="r" b="b"/>
            <a:pathLst>
              <a:path w="3720034" h="34686">
                <a:moveTo>
                  <a:pt x="34686" y="0"/>
                </a:moveTo>
                <a:lnTo>
                  <a:pt x="3685349" y="0"/>
                </a:lnTo>
                <a:cubicBezTo>
                  <a:pt x="3704505" y="0"/>
                  <a:pt x="3720034" y="15529"/>
                  <a:pt x="3720034" y="34686"/>
                </a:cubicBezTo>
                <a:lnTo>
                  <a:pt x="3720034" y="34686"/>
                </a:lnTo>
                <a:lnTo>
                  <a:pt x="0" y="34686"/>
                </a:lnTo>
                <a:lnTo>
                  <a:pt x="0" y="34686"/>
                </a:lnTo>
                <a:cubicBezTo>
                  <a:pt x="0" y="15542"/>
                  <a:pt x="15542" y="0"/>
                  <a:pt x="34686" y="0"/>
                </a:cubicBezTo>
                <a:close/>
              </a:path>
            </a:pathLst>
          </a:custGeom>
          <a:solidFill>
            <a:srgbClr val="9810FA"/>
          </a:solidFill>
          <a:ln/>
        </p:spPr>
      </p:sp>
      <p:sp>
        <p:nvSpPr>
          <p:cNvPr id="40" name="Shape 38"/>
          <p:cNvSpPr/>
          <p:nvPr/>
        </p:nvSpPr>
        <p:spPr>
          <a:xfrm>
            <a:off x="8337288" y="1491482"/>
            <a:ext cx="554970" cy="554970"/>
          </a:xfrm>
          <a:custGeom>
            <a:avLst/>
            <a:gdLst/>
            <a:ahLst/>
            <a:cxnLst/>
            <a:rect l="l" t="t" r="r" b="b"/>
            <a:pathLst>
              <a:path w="554970" h="554970">
                <a:moveTo>
                  <a:pt x="138743" y="0"/>
                </a:moveTo>
                <a:lnTo>
                  <a:pt x="416228" y="0"/>
                </a:lnTo>
                <a:cubicBezTo>
                  <a:pt x="492853" y="0"/>
                  <a:pt x="554970" y="62117"/>
                  <a:pt x="554970" y="138743"/>
                </a:cubicBezTo>
                <a:lnTo>
                  <a:pt x="554970" y="416228"/>
                </a:lnTo>
                <a:cubicBezTo>
                  <a:pt x="554970" y="492853"/>
                  <a:pt x="492853" y="554970"/>
                  <a:pt x="416228" y="554970"/>
                </a:cubicBezTo>
                <a:lnTo>
                  <a:pt x="138743" y="554970"/>
                </a:lnTo>
                <a:cubicBezTo>
                  <a:pt x="62117" y="554970"/>
                  <a:pt x="0" y="492853"/>
                  <a:pt x="0" y="416228"/>
                </a:cubicBezTo>
                <a:lnTo>
                  <a:pt x="0" y="138743"/>
                </a:lnTo>
                <a:cubicBezTo>
                  <a:pt x="0" y="62168"/>
                  <a:pt x="62168" y="0"/>
                  <a:pt x="138743" y="0"/>
                </a:cubicBezTo>
                <a:close/>
              </a:path>
            </a:pathLst>
          </a:custGeom>
          <a:gradFill rotWithShape="1" flip="none">
            <a:gsLst>
              <a:gs pos="0">
                <a:srgbClr val="AD46FF"/>
              </a:gs>
              <a:gs pos="100000">
                <a:srgbClr val="E60076"/>
              </a:gs>
            </a:gsLst>
            <a:lin ang="2700000" scaled="1"/>
          </a:gradFill>
          <a:ln/>
          <a:effectLst>
            <a:outerShdw sx="100000" sy="100000" kx="0" ky="0" algn="bl" rotWithShape="0" blurRad="130071" dist="86714" dir="5400000">
              <a:srgbClr val="000000">
                <a:alpha val="10196"/>
              </a:srgbClr>
            </a:outerShdw>
          </a:effectLst>
        </p:spPr>
      </p:sp>
      <p:sp>
        <p:nvSpPr>
          <p:cNvPr id="41" name="Text 39"/>
          <p:cNvSpPr/>
          <p:nvPr/>
        </p:nvSpPr>
        <p:spPr>
          <a:xfrm>
            <a:off x="8470069" y="1612882"/>
            <a:ext cx="416228" cy="312171"/>
          </a:xfrm>
          <a:prstGeom prst="rect">
            <a:avLst/>
          </a:prstGeom>
          <a:noFill/>
          <a:ln/>
        </p:spPr>
        <p:txBody>
          <a:bodyPr wrap="square" lIns="0" tIns="0" rIns="0" bIns="0" rtlCol="0" anchor="ctr"/>
          <a:lstStyle/>
          <a:p>
            <a:pPr>
              <a:lnSpc>
                <a:spcPct val="100000"/>
              </a:lnSpc>
            </a:pPr>
            <a:r>
              <a:rPr lang="en-US" sz="2048" b="1" dirty="0">
                <a:solidFill>
                  <a:srgbClr val="FFFFFF"/>
                </a:solidFill>
                <a:latin typeface="Noto Sans SC" pitchFamily="34" charset="0"/>
                <a:ea typeface="Noto Sans SC" pitchFamily="34" charset="-122"/>
                <a:cs typeface="Noto Sans SC" pitchFamily="34" charset="-120"/>
              </a:rPr>
              <a:t>03</a:t>
            </a:r>
            <a:endParaRPr lang="en-US" sz="1600" dirty="0"/>
          </a:p>
        </p:txBody>
      </p:sp>
      <p:sp>
        <p:nvSpPr>
          <p:cNvPr id="42" name="Text 40"/>
          <p:cNvSpPr/>
          <p:nvPr/>
        </p:nvSpPr>
        <p:spPr>
          <a:xfrm>
            <a:off x="8337288" y="2219881"/>
            <a:ext cx="3407863" cy="277485"/>
          </a:xfrm>
          <a:prstGeom prst="rect">
            <a:avLst/>
          </a:prstGeom>
          <a:noFill/>
          <a:ln/>
        </p:spPr>
        <p:txBody>
          <a:bodyPr wrap="square" lIns="0" tIns="0" rIns="0" bIns="0" rtlCol="0" anchor="ctr"/>
          <a:lstStyle/>
          <a:p>
            <a:pPr>
              <a:lnSpc>
                <a:spcPct val="110000"/>
              </a:lnSpc>
            </a:pPr>
            <a:r>
              <a:rPr lang="en-US" sz="1639" b="1" dirty="0">
                <a:solidFill>
                  <a:srgbClr val="1D293D"/>
                </a:solidFill>
                <a:latin typeface="Noto Sans SC" pitchFamily="34" charset="0"/>
                <a:ea typeface="Noto Sans SC" pitchFamily="34" charset="-122"/>
                <a:cs typeface="Noto Sans SC" pitchFamily="34" charset="-120"/>
              </a:rPr>
              <a:t>Provide Explainability</a:t>
            </a:r>
            <a:endParaRPr lang="en-US" sz="1600" dirty="0"/>
          </a:p>
        </p:txBody>
      </p:sp>
      <p:sp>
        <p:nvSpPr>
          <p:cNvPr id="43" name="Text 41"/>
          <p:cNvSpPr/>
          <p:nvPr/>
        </p:nvSpPr>
        <p:spPr>
          <a:xfrm>
            <a:off x="8337288" y="2636108"/>
            <a:ext cx="3381849" cy="511613"/>
          </a:xfrm>
          <a:prstGeom prst="rect">
            <a:avLst/>
          </a:prstGeom>
          <a:noFill/>
          <a:ln/>
        </p:spPr>
        <p:txBody>
          <a:bodyPr wrap="square" lIns="0" tIns="0" rIns="0" bIns="0" rtlCol="0" anchor="ctr"/>
          <a:lstStyle/>
          <a:p>
            <a:pPr>
              <a:lnSpc>
                <a:spcPct val="140000"/>
              </a:lnSpc>
            </a:pPr>
            <a:r>
              <a:rPr lang="en-US" sz="1229" dirty="0">
                <a:solidFill>
                  <a:srgbClr val="45556C"/>
                </a:solidFill>
                <a:latin typeface="MiSans" pitchFamily="34" charset="0"/>
                <a:ea typeface="MiSans" pitchFamily="34" charset="-122"/>
                <a:cs typeface="MiSans" pitchFamily="34" charset="-120"/>
              </a:rPr>
              <a:t>Use SHAP analysis to identify key factors affecting attrition</a:t>
            </a:r>
            <a:endParaRPr lang="en-US" sz="1600" dirty="0"/>
          </a:p>
        </p:txBody>
      </p:sp>
      <p:sp>
        <p:nvSpPr>
          <p:cNvPr id="44" name="Shape 42"/>
          <p:cNvSpPr/>
          <p:nvPr/>
        </p:nvSpPr>
        <p:spPr>
          <a:xfrm>
            <a:off x="8337288" y="3282128"/>
            <a:ext cx="3303807" cy="416228"/>
          </a:xfrm>
          <a:custGeom>
            <a:avLst/>
            <a:gdLst/>
            <a:ahLst/>
            <a:cxnLst/>
            <a:rect l="l" t="t" r="r" b="b"/>
            <a:pathLst>
              <a:path w="3303807" h="416228">
                <a:moveTo>
                  <a:pt x="69373" y="0"/>
                </a:moveTo>
                <a:lnTo>
                  <a:pt x="3234434" y="0"/>
                </a:lnTo>
                <a:cubicBezTo>
                  <a:pt x="3272747" y="0"/>
                  <a:pt x="3303807" y="31059"/>
                  <a:pt x="3303807" y="69373"/>
                </a:cubicBezTo>
                <a:lnTo>
                  <a:pt x="3303807" y="346855"/>
                </a:lnTo>
                <a:cubicBezTo>
                  <a:pt x="3303807" y="385168"/>
                  <a:pt x="3272747" y="416228"/>
                  <a:pt x="3234434" y="416228"/>
                </a:cubicBezTo>
                <a:lnTo>
                  <a:pt x="69373" y="416228"/>
                </a:lnTo>
                <a:cubicBezTo>
                  <a:pt x="31059" y="416228"/>
                  <a:pt x="0" y="385168"/>
                  <a:pt x="0" y="346855"/>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45" name="Shape 43"/>
          <p:cNvSpPr/>
          <p:nvPr/>
        </p:nvSpPr>
        <p:spPr>
          <a:xfrm>
            <a:off x="8458688" y="3420871"/>
            <a:ext cx="138743" cy="138743"/>
          </a:xfrm>
          <a:custGeom>
            <a:avLst/>
            <a:gdLst/>
            <a:ahLst/>
            <a:cxnLst/>
            <a:rect l="l" t="t" r="r" b="b"/>
            <a:pathLst>
              <a:path w="138743" h="138743">
                <a:moveTo>
                  <a:pt x="32518" y="15175"/>
                </a:moveTo>
                <a:cubicBezTo>
                  <a:pt x="32518" y="6802"/>
                  <a:pt x="39319" y="0"/>
                  <a:pt x="47693" y="0"/>
                </a:cubicBezTo>
                <a:lnTo>
                  <a:pt x="54196" y="0"/>
                </a:lnTo>
                <a:cubicBezTo>
                  <a:pt x="58993" y="0"/>
                  <a:pt x="62868" y="3875"/>
                  <a:pt x="62868" y="8671"/>
                </a:cubicBezTo>
                <a:lnTo>
                  <a:pt x="62868" y="130071"/>
                </a:lnTo>
                <a:cubicBezTo>
                  <a:pt x="62868" y="134867"/>
                  <a:pt x="58993" y="138743"/>
                  <a:pt x="54196" y="138743"/>
                </a:cubicBezTo>
                <a:lnTo>
                  <a:pt x="45525" y="138743"/>
                </a:lnTo>
                <a:cubicBezTo>
                  <a:pt x="37450" y="138743"/>
                  <a:pt x="30648" y="133215"/>
                  <a:pt x="28724" y="125735"/>
                </a:cubicBezTo>
                <a:cubicBezTo>
                  <a:pt x="28534" y="125735"/>
                  <a:pt x="28372" y="125735"/>
                  <a:pt x="28182" y="125735"/>
                </a:cubicBezTo>
                <a:cubicBezTo>
                  <a:pt x="16205" y="125735"/>
                  <a:pt x="6504" y="116034"/>
                  <a:pt x="6504" y="104057"/>
                </a:cubicBezTo>
                <a:cubicBezTo>
                  <a:pt x="6504" y="99179"/>
                  <a:pt x="8129" y="94681"/>
                  <a:pt x="10839" y="91050"/>
                </a:cubicBezTo>
                <a:cubicBezTo>
                  <a:pt x="5582" y="87093"/>
                  <a:pt x="2168" y="80807"/>
                  <a:pt x="2168" y="73707"/>
                </a:cubicBezTo>
                <a:cubicBezTo>
                  <a:pt x="2168" y="65334"/>
                  <a:pt x="6937" y="58044"/>
                  <a:pt x="13874" y="54440"/>
                </a:cubicBezTo>
                <a:cubicBezTo>
                  <a:pt x="11950" y="51188"/>
                  <a:pt x="10839" y="47395"/>
                  <a:pt x="10839" y="43357"/>
                </a:cubicBezTo>
                <a:cubicBezTo>
                  <a:pt x="10839" y="31380"/>
                  <a:pt x="20540" y="21679"/>
                  <a:pt x="32518" y="21679"/>
                </a:cubicBezTo>
                <a:lnTo>
                  <a:pt x="32518" y="15175"/>
                </a:lnTo>
                <a:close/>
                <a:moveTo>
                  <a:pt x="106225" y="15175"/>
                </a:moveTo>
                <a:lnTo>
                  <a:pt x="106225" y="21679"/>
                </a:lnTo>
                <a:cubicBezTo>
                  <a:pt x="118202" y="21679"/>
                  <a:pt x="127903" y="31380"/>
                  <a:pt x="127903" y="43357"/>
                </a:cubicBezTo>
                <a:cubicBezTo>
                  <a:pt x="127903" y="47422"/>
                  <a:pt x="126792" y="51216"/>
                  <a:pt x="124868" y="54440"/>
                </a:cubicBezTo>
                <a:cubicBezTo>
                  <a:pt x="131833" y="58044"/>
                  <a:pt x="136575" y="65307"/>
                  <a:pt x="136575" y="73707"/>
                </a:cubicBezTo>
                <a:cubicBezTo>
                  <a:pt x="136575" y="80807"/>
                  <a:pt x="133160" y="87093"/>
                  <a:pt x="127903" y="91050"/>
                </a:cubicBezTo>
                <a:cubicBezTo>
                  <a:pt x="130613" y="94681"/>
                  <a:pt x="132239" y="99179"/>
                  <a:pt x="132239" y="104057"/>
                </a:cubicBezTo>
                <a:cubicBezTo>
                  <a:pt x="132239" y="116034"/>
                  <a:pt x="122538" y="125735"/>
                  <a:pt x="110560" y="125735"/>
                </a:cubicBezTo>
                <a:cubicBezTo>
                  <a:pt x="110371" y="125735"/>
                  <a:pt x="110208" y="125735"/>
                  <a:pt x="110018" y="125735"/>
                </a:cubicBezTo>
                <a:cubicBezTo>
                  <a:pt x="108095" y="133215"/>
                  <a:pt x="101293" y="138743"/>
                  <a:pt x="93218" y="138743"/>
                </a:cubicBezTo>
                <a:lnTo>
                  <a:pt x="84546" y="138743"/>
                </a:lnTo>
                <a:cubicBezTo>
                  <a:pt x="79750" y="138743"/>
                  <a:pt x="75875" y="134867"/>
                  <a:pt x="75875" y="130071"/>
                </a:cubicBezTo>
                <a:lnTo>
                  <a:pt x="75875" y="8671"/>
                </a:lnTo>
                <a:cubicBezTo>
                  <a:pt x="75875" y="3875"/>
                  <a:pt x="79750" y="0"/>
                  <a:pt x="84546" y="0"/>
                </a:cubicBezTo>
                <a:lnTo>
                  <a:pt x="91050" y="0"/>
                </a:lnTo>
                <a:cubicBezTo>
                  <a:pt x="99423" y="0"/>
                  <a:pt x="106225" y="6802"/>
                  <a:pt x="106225" y="15175"/>
                </a:cubicBezTo>
                <a:close/>
              </a:path>
            </a:pathLst>
          </a:custGeom>
          <a:solidFill>
            <a:srgbClr val="AD46FF"/>
          </a:solidFill>
          <a:ln/>
        </p:spPr>
      </p:sp>
      <p:sp>
        <p:nvSpPr>
          <p:cNvPr id="46" name="Text 44"/>
          <p:cNvSpPr/>
          <p:nvPr/>
        </p:nvSpPr>
        <p:spPr>
          <a:xfrm>
            <a:off x="8684144" y="3386185"/>
            <a:ext cx="1768967"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Feature importance ranking</a:t>
            </a:r>
            <a:endParaRPr lang="en-US" sz="1600" dirty="0"/>
          </a:p>
        </p:txBody>
      </p:sp>
      <p:sp>
        <p:nvSpPr>
          <p:cNvPr id="47" name="Shape 45"/>
          <p:cNvSpPr/>
          <p:nvPr/>
        </p:nvSpPr>
        <p:spPr>
          <a:xfrm>
            <a:off x="8337288" y="3802413"/>
            <a:ext cx="3303807" cy="416228"/>
          </a:xfrm>
          <a:custGeom>
            <a:avLst/>
            <a:gdLst/>
            <a:ahLst/>
            <a:cxnLst/>
            <a:rect l="l" t="t" r="r" b="b"/>
            <a:pathLst>
              <a:path w="3303807" h="416228">
                <a:moveTo>
                  <a:pt x="69373" y="0"/>
                </a:moveTo>
                <a:lnTo>
                  <a:pt x="3234434" y="0"/>
                </a:lnTo>
                <a:cubicBezTo>
                  <a:pt x="3272747" y="0"/>
                  <a:pt x="3303807" y="31059"/>
                  <a:pt x="3303807" y="69373"/>
                </a:cubicBezTo>
                <a:lnTo>
                  <a:pt x="3303807" y="346855"/>
                </a:lnTo>
                <a:cubicBezTo>
                  <a:pt x="3303807" y="385168"/>
                  <a:pt x="3272747" y="416228"/>
                  <a:pt x="3234434" y="416228"/>
                </a:cubicBezTo>
                <a:lnTo>
                  <a:pt x="69373" y="416228"/>
                </a:lnTo>
                <a:cubicBezTo>
                  <a:pt x="31059" y="416228"/>
                  <a:pt x="0" y="385168"/>
                  <a:pt x="0" y="346855"/>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48" name="Shape 46"/>
          <p:cNvSpPr/>
          <p:nvPr/>
        </p:nvSpPr>
        <p:spPr>
          <a:xfrm>
            <a:off x="8476031" y="3941155"/>
            <a:ext cx="104057" cy="138743"/>
          </a:xfrm>
          <a:custGeom>
            <a:avLst/>
            <a:gdLst/>
            <a:ahLst/>
            <a:cxnLst/>
            <a:rect l="l" t="t" r="r" b="b"/>
            <a:pathLst>
              <a:path w="104057" h="138743">
                <a:moveTo>
                  <a:pt x="79370" y="104057"/>
                </a:moveTo>
                <a:cubicBezTo>
                  <a:pt x="81349" y="98014"/>
                  <a:pt x="85305" y="92540"/>
                  <a:pt x="89776" y="87825"/>
                </a:cubicBezTo>
                <a:cubicBezTo>
                  <a:pt x="98637" y="78503"/>
                  <a:pt x="104057" y="65903"/>
                  <a:pt x="104057" y="52028"/>
                </a:cubicBezTo>
                <a:cubicBezTo>
                  <a:pt x="104057" y="23304"/>
                  <a:pt x="80752" y="0"/>
                  <a:pt x="52028" y="0"/>
                </a:cubicBezTo>
                <a:cubicBezTo>
                  <a:pt x="23304" y="0"/>
                  <a:pt x="0" y="23304"/>
                  <a:pt x="0" y="52028"/>
                </a:cubicBezTo>
                <a:cubicBezTo>
                  <a:pt x="0" y="65903"/>
                  <a:pt x="5420" y="78503"/>
                  <a:pt x="14281" y="87825"/>
                </a:cubicBezTo>
                <a:cubicBezTo>
                  <a:pt x="18752" y="92540"/>
                  <a:pt x="22735" y="98014"/>
                  <a:pt x="24686" y="104057"/>
                </a:cubicBezTo>
                <a:lnTo>
                  <a:pt x="79343" y="104057"/>
                </a:lnTo>
                <a:close/>
                <a:moveTo>
                  <a:pt x="78043" y="117064"/>
                </a:moveTo>
                <a:lnTo>
                  <a:pt x="26014" y="117064"/>
                </a:lnTo>
                <a:lnTo>
                  <a:pt x="26014" y="121400"/>
                </a:lnTo>
                <a:cubicBezTo>
                  <a:pt x="26014" y="133377"/>
                  <a:pt x="35715" y="143078"/>
                  <a:pt x="47693" y="143078"/>
                </a:cubicBezTo>
                <a:lnTo>
                  <a:pt x="56364" y="143078"/>
                </a:lnTo>
                <a:cubicBezTo>
                  <a:pt x="68342" y="143078"/>
                  <a:pt x="78043" y="133377"/>
                  <a:pt x="78043" y="121400"/>
                </a:cubicBezTo>
                <a:lnTo>
                  <a:pt x="78043" y="117064"/>
                </a:lnTo>
                <a:close/>
                <a:moveTo>
                  <a:pt x="49861" y="30350"/>
                </a:moveTo>
                <a:cubicBezTo>
                  <a:pt x="39076" y="30350"/>
                  <a:pt x="30350" y="39076"/>
                  <a:pt x="30350" y="49861"/>
                </a:cubicBezTo>
                <a:cubicBezTo>
                  <a:pt x="30350" y="53465"/>
                  <a:pt x="27450" y="56364"/>
                  <a:pt x="23846" y="56364"/>
                </a:cubicBezTo>
                <a:cubicBezTo>
                  <a:pt x="20242" y="56364"/>
                  <a:pt x="17343" y="53465"/>
                  <a:pt x="17343" y="49861"/>
                </a:cubicBezTo>
                <a:cubicBezTo>
                  <a:pt x="17343" y="31895"/>
                  <a:pt x="31895" y="17343"/>
                  <a:pt x="49861" y="17343"/>
                </a:cubicBezTo>
                <a:cubicBezTo>
                  <a:pt x="53465" y="17343"/>
                  <a:pt x="56364" y="20242"/>
                  <a:pt x="56364" y="23846"/>
                </a:cubicBezTo>
                <a:cubicBezTo>
                  <a:pt x="56364" y="27450"/>
                  <a:pt x="53465" y="30350"/>
                  <a:pt x="49861" y="30350"/>
                </a:cubicBezTo>
                <a:close/>
              </a:path>
            </a:pathLst>
          </a:custGeom>
          <a:solidFill>
            <a:srgbClr val="AD46FF"/>
          </a:solidFill>
          <a:ln/>
        </p:spPr>
      </p:sp>
      <p:sp>
        <p:nvSpPr>
          <p:cNvPr id="49" name="Text 47"/>
          <p:cNvSpPr/>
          <p:nvPr/>
        </p:nvSpPr>
        <p:spPr>
          <a:xfrm>
            <a:off x="8684144" y="3906469"/>
            <a:ext cx="1361411"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Interpretable insights</a:t>
            </a:r>
            <a:endParaRPr lang="en-US" sz="1600" dirty="0"/>
          </a:p>
        </p:txBody>
      </p:sp>
      <p:sp>
        <p:nvSpPr>
          <p:cNvPr id="50" name="Shape 48"/>
          <p:cNvSpPr/>
          <p:nvPr/>
        </p:nvSpPr>
        <p:spPr>
          <a:xfrm>
            <a:off x="8337288" y="4322697"/>
            <a:ext cx="3303807" cy="416228"/>
          </a:xfrm>
          <a:custGeom>
            <a:avLst/>
            <a:gdLst/>
            <a:ahLst/>
            <a:cxnLst/>
            <a:rect l="l" t="t" r="r" b="b"/>
            <a:pathLst>
              <a:path w="3303807" h="416228">
                <a:moveTo>
                  <a:pt x="69373" y="0"/>
                </a:moveTo>
                <a:lnTo>
                  <a:pt x="3234434" y="0"/>
                </a:lnTo>
                <a:cubicBezTo>
                  <a:pt x="3272747" y="0"/>
                  <a:pt x="3303807" y="31059"/>
                  <a:pt x="3303807" y="69373"/>
                </a:cubicBezTo>
                <a:lnTo>
                  <a:pt x="3303807" y="346855"/>
                </a:lnTo>
                <a:cubicBezTo>
                  <a:pt x="3303807" y="385168"/>
                  <a:pt x="3272747" y="416228"/>
                  <a:pt x="3234434" y="416228"/>
                </a:cubicBezTo>
                <a:lnTo>
                  <a:pt x="69373" y="416228"/>
                </a:lnTo>
                <a:cubicBezTo>
                  <a:pt x="31059" y="416228"/>
                  <a:pt x="0" y="385168"/>
                  <a:pt x="0" y="346855"/>
                </a:cubicBezTo>
                <a:lnTo>
                  <a:pt x="0" y="69373"/>
                </a:lnTo>
                <a:cubicBezTo>
                  <a:pt x="0" y="31059"/>
                  <a:pt x="31059" y="0"/>
                  <a:pt x="69373" y="0"/>
                </a:cubicBezTo>
                <a:close/>
              </a:path>
            </a:pathLst>
          </a:custGeom>
          <a:solidFill>
            <a:srgbClr val="FFFFFF"/>
          </a:solidFill>
          <a:ln/>
          <a:effectLst>
            <a:outerShdw sx="100000" sy="100000" kx="0" ky="0" algn="bl" rotWithShape="0" blurRad="26014" dist="8671" dir="5400000">
              <a:srgbClr val="000000">
                <a:alpha val="10196"/>
              </a:srgbClr>
            </a:outerShdw>
          </a:effectLst>
        </p:spPr>
      </p:sp>
      <p:sp>
        <p:nvSpPr>
          <p:cNvPr id="51" name="Shape 49"/>
          <p:cNvSpPr/>
          <p:nvPr/>
        </p:nvSpPr>
        <p:spPr>
          <a:xfrm>
            <a:off x="8458688" y="4461440"/>
            <a:ext cx="138743" cy="138743"/>
          </a:xfrm>
          <a:custGeom>
            <a:avLst/>
            <a:gdLst/>
            <a:ahLst/>
            <a:cxnLst/>
            <a:rect l="l" t="t" r="r" b="b"/>
            <a:pathLst>
              <a:path w="138743" h="138743">
                <a:moveTo>
                  <a:pt x="17343" y="17343"/>
                </a:moveTo>
                <a:cubicBezTo>
                  <a:pt x="17343" y="12546"/>
                  <a:pt x="13468" y="8671"/>
                  <a:pt x="8671" y="8671"/>
                </a:cubicBezTo>
                <a:cubicBezTo>
                  <a:pt x="3875" y="8671"/>
                  <a:pt x="0" y="12546"/>
                  <a:pt x="0" y="17343"/>
                </a:cubicBezTo>
                <a:lnTo>
                  <a:pt x="0" y="108393"/>
                </a:lnTo>
                <a:cubicBezTo>
                  <a:pt x="0" y="120370"/>
                  <a:pt x="9701" y="130071"/>
                  <a:pt x="21679" y="130071"/>
                </a:cubicBezTo>
                <a:lnTo>
                  <a:pt x="130071" y="130071"/>
                </a:lnTo>
                <a:cubicBezTo>
                  <a:pt x="134867" y="130071"/>
                  <a:pt x="138743" y="126196"/>
                  <a:pt x="138743" y="121400"/>
                </a:cubicBezTo>
                <a:cubicBezTo>
                  <a:pt x="138743" y="116603"/>
                  <a:pt x="134867" y="112728"/>
                  <a:pt x="130071" y="112728"/>
                </a:cubicBezTo>
                <a:lnTo>
                  <a:pt x="21679" y="112728"/>
                </a:lnTo>
                <a:cubicBezTo>
                  <a:pt x="19294" y="112728"/>
                  <a:pt x="17343" y="110777"/>
                  <a:pt x="17343" y="108393"/>
                </a:cubicBezTo>
                <a:lnTo>
                  <a:pt x="17343" y="17343"/>
                </a:lnTo>
                <a:close/>
                <a:moveTo>
                  <a:pt x="127524" y="40810"/>
                </a:moveTo>
                <a:cubicBezTo>
                  <a:pt x="130911" y="37423"/>
                  <a:pt x="130911" y="31922"/>
                  <a:pt x="127524" y="28534"/>
                </a:cubicBezTo>
                <a:cubicBezTo>
                  <a:pt x="124137" y="25147"/>
                  <a:pt x="118636" y="25147"/>
                  <a:pt x="115248" y="28534"/>
                </a:cubicBezTo>
                <a:lnTo>
                  <a:pt x="86714" y="57096"/>
                </a:lnTo>
                <a:lnTo>
                  <a:pt x="71160" y="41569"/>
                </a:lnTo>
                <a:cubicBezTo>
                  <a:pt x="67772" y="38181"/>
                  <a:pt x="62272" y="38181"/>
                  <a:pt x="58884" y="41569"/>
                </a:cubicBezTo>
                <a:lnTo>
                  <a:pt x="32870" y="67583"/>
                </a:lnTo>
                <a:cubicBezTo>
                  <a:pt x="29483" y="70970"/>
                  <a:pt x="29483" y="76471"/>
                  <a:pt x="32870" y="79858"/>
                </a:cubicBezTo>
                <a:cubicBezTo>
                  <a:pt x="36257" y="83246"/>
                  <a:pt x="41758" y="83246"/>
                  <a:pt x="45146" y="79858"/>
                </a:cubicBezTo>
                <a:lnTo>
                  <a:pt x="65036" y="59968"/>
                </a:lnTo>
                <a:lnTo>
                  <a:pt x="80590" y="75523"/>
                </a:lnTo>
                <a:cubicBezTo>
                  <a:pt x="83977" y="78910"/>
                  <a:pt x="89478" y="78910"/>
                  <a:pt x="92865" y="75523"/>
                </a:cubicBezTo>
                <a:lnTo>
                  <a:pt x="127551" y="40837"/>
                </a:lnTo>
                <a:close/>
              </a:path>
            </a:pathLst>
          </a:custGeom>
          <a:solidFill>
            <a:srgbClr val="AD46FF"/>
          </a:solidFill>
          <a:ln/>
        </p:spPr>
      </p:sp>
      <p:sp>
        <p:nvSpPr>
          <p:cNvPr id="52" name="Text 50"/>
          <p:cNvSpPr/>
          <p:nvPr/>
        </p:nvSpPr>
        <p:spPr>
          <a:xfrm>
            <a:off x="8684144" y="4426754"/>
            <a:ext cx="2115824" cy="208114"/>
          </a:xfrm>
          <a:prstGeom prst="rect">
            <a:avLst/>
          </a:prstGeom>
          <a:noFill/>
          <a:ln/>
        </p:spPr>
        <p:txBody>
          <a:bodyPr wrap="square" lIns="0" tIns="0" rIns="0" bIns="0" rtlCol="0" anchor="ctr"/>
          <a:lstStyle/>
          <a:p>
            <a:pPr>
              <a:lnSpc>
                <a:spcPct val="130000"/>
              </a:lnSpc>
            </a:pPr>
            <a:r>
              <a:rPr lang="en-US" sz="1092" dirty="0">
                <a:solidFill>
                  <a:srgbClr val="314158"/>
                </a:solidFill>
                <a:latin typeface="MiSans" pitchFamily="34" charset="0"/>
                <a:ea typeface="MiSans" pitchFamily="34" charset="-122"/>
                <a:cs typeface="MiSans" pitchFamily="34" charset="-120"/>
              </a:rPr>
              <a:t>Individual prediction explanations</a:t>
            </a:r>
            <a:endParaRPr lang="en-US" sz="1600" dirty="0"/>
          </a:p>
        </p:txBody>
      </p:sp>
      <p:sp>
        <p:nvSpPr>
          <p:cNvPr id="53" name="Shape 51"/>
          <p:cNvSpPr/>
          <p:nvPr/>
        </p:nvSpPr>
        <p:spPr>
          <a:xfrm>
            <a:off x="346856" y="5241866"/>
            <a:ext cx="5662430" cy="1266026"/>
          </a:xfrm>
          <a:custGeom>
            <a:avLst/>
            <a:gdLst/>
            <a:ahLst/>
            <a:cxnLst/>
            <a:rect l="l" t="t" r="r" b="b"/>
            <a:pathLst>
              <a:path w="5662430" h="1266026">
                <a:moveTo>
                  <a:pt x="34686" y="0"/>
                </a:moveTo>
                <a:lnTo>
                  <a:pt x="5627744" y="0"/>
                </a:lnTo>
                <a:cubicBezTo>
                  <a:pt x="5646900" y="0"/>
                  <a:pt x="5662430" y="15529"/>
                  <a:pt x="5662430" y="34686"/>
                </a:cubicBezTo>
                <a:lnTo>
                  <a:pt x="5662430" y="1127282"/>
                </a:lnTo>
                <a:cubicBezTo>
                  <a:pt x="5662430" y="1203908"/>
                  <a:pt x="5600312" y="1266026"/>
                  <a:pt x="5523686" y="1266026"/>
                </a:cubicBezTo>
                <a:lnTo>
                  <a:pt x="138744" y="1266026"/>
                </a:lnTo>
                <a:cubicBezTo>
                  <a:pt x="62118" y="1266026"/>
                  <a:pt x="0" y="1203908"/>
                  <a:pt x="0" y="1127282"/>
                </a:cubicBezTo>
                <a:lnTo>
                  <a:pt x="0" y="34686"/>
                </a:lnTo>
                <a:cubicBezTo>
                  <a:pt x="0" y="15542"/>
                  <a:pt x="15542" y="0"/>
                  <a:pt x="34686" y="0"/>
                </a:cubicBezTo>
                <a:close/>
              </a:path>
            </a:pathLst>
          </a:custGeom>
          <a:gradFill rotWithShape="1" flip="none">
            <a:gsLst>
              <a:gs pos="0">
                <a:srgbClr val="FFFBEB"/>
              </a:gs>
              <a:gs pos="100000">
                <a:srgbClr val="FFF7ED"/>
              </a:gs>
            </a:gsLst>
            <a:lin ang="2700000" scaled="1"/>
          </a:gradFill>
          <a:ln/>
          <a:effectLst>
            <a:outerShdw sx="100000" sy="100000" kx="0" ky="0" algn="bl" rotWithShape="0" blurRad="130071" dist="86714" dir="5400000">
              <a:srgbClr val="000000">
                <a:alpha val="10196"/>
              </a:srgbClr>
            </a:outerShdw>
          </a:effectLst>
        </p:spPr>
      </p:sp>
      <p:sp>
        <p:nvSpPr>
          <p:cNvPr id="54" name="Shape 52"/>
          <p:cNvSpPr/>
          <p:nvPr/>
        </p:nvSpPr>
        <p:spPr>
          <a:xfrm>
            <a:off x="346856" y="5241866"/>
            <a:ext cx="5662430" cy="34686"/>
          </a:xfrm>
          <a:custGeom>
            <a:avLst/>
            <a:gdLst/>
            <a:ahLst/>
            <a:cxnLst/>
            <a:rect l="l" t="t" r="r" b="b"/>
            <a:pathLst>
              <a:path w="5662430" h="34686">
                <a:moveTo>
                  <a:pt x="34686" y="0"/>
                </a:moveTo>
                <a:lnTo>
                  <a:pt x="5627744" y="0"/>
                </a:lnTo>
                <a:cubicBezTo>
                  <a:pt x="5646900" y="0"/>
                  <a:pt x="5662430" y="15529"/>
                  <a:pt x="5662430" y="34686"/>
                </a:cubicBezTo>
                <a:lnTo>
                  <a:pt x="5662430" y="34686"/>
                </a:lnTo>
                <a:lnTo>
                  <a:pt x="0" y="34686"/>
                </a:lnTo>
                <a:lnTo>
                  <a:pt x="0" y="34686"/>
                </a:lnTo>
                <a:cubicBezTo>
                  <a:pt x="0" y="15542"/>
                  <a:pt x="15542" y="0"/>
                  <a:pt x="34686" y="0"/>
                </a:cubicBezTo>
                <a:close/>
              </a:path>
            </a:pathLst>
          </a:custGeom>
          <a:solidFill>
            <a:srgbClr val="E17100"/>
          </a:solidFill>
          <a:ln/>
        </p:spPr>
      </p:sp>
      <p:sp>
        <p:nvSpPr>
          <p:cNvPr id="55" name="Shape 53"/>
          <p:cNvSpPr/>
          <p:nvPr/>
        </p:nvSpPr>
        <p:spPr>
          <a:xfrm>
            <a:off x="554970" y="5606065"/>
            <a:ext cx="554970" cy="554970"/>
          </a:xfrm>
          <a:custGeom>
            <a:avLst/>
            <a:gdLst/>
            <a:ahLst/>
            <a:cxnLst/>
            <a:rect l="l" t="t" r="r" b="b"/>
            <a:pathLst>
              <a:path w="554970" h="554970">
                <a:moveTo>
                  <a:pt x="138743" y="0"/>
                </a:moveTo>
                <a:lnTo>
                  <a:pt x="416228" y="0"/>
                </a:lnTo>
                <a:cubicBezTo>
                  <a:pt x="492853" y="0"/>
                  <a:pt x="554970" y="62117"/>
                  <a:pt x="554970" y="138743"/>
                </a:cubicBezTo>
                <a:lnTo>
                  <a:pt x="554970" y="416228"/>
                </a:lnTo>
                <a:cubicBezTo>
                  <a:pt x="554970" y="492853"/>
                  <a:pt x="492853" y="554970"/>
                  <a:pt x="416228" y="554970"/>
                </a:cubicBezTo>
                <a:lnTo>
                  <a:pt x="138743" y="554970"/>
                </a:lnTo>
                <a:cubicBezTo>
                  <a:pt x="62117" y="554970"/>
                  <a:pt x="0" y="492853"/>
                  <a:pt x="0" y="416228"/>
                </a:cubicBezTo>
                <a:lnTo>
                  <a:pt x="0" y="138743"/>
                </a:lnTo>
                <a:cubicBezTo>
                  <a:pt x="0" y="62168"/>
                  <a:pt x="62168" y="0"/>
                  <a:pt x="138743" y="0"/>
                </a:cubicBezTo>
                <a:close/>
              </a:path>
            </a:pathLst>
          </a:custGeom>
          <a:gradFill rotWithShape="1" flip="none">
            <a:gsLst>
              <a:gs pos="0">
                <a:srgbClr val="FE9A00"/>
              </a:gs>
              <a:gs pos="100000">
                <a:srgbClr val="F54900"/>
              </a:gs>
            </a:gsLst>
            <a:lin ang="2700000" scaled="1"/>
          </a:gradFill>
          <a:ln/>
          <a:effectLst>
            <a:outerShdw sx="100000" sy="100000" kx="0" ky="0" algn="bl" rotWithShape="0" blurRad="130071" dist="86714" dir="5400000">
              <a:srgbClr val="000000">
                <a:alpha val="10196"/>
              </a:srgbClr>
            </a:outerShdw>
          </a:effectLst>
        </p:spPr>
      </p:sp>
      <p:sp>
        <p:nvSpPr>
          <p:cNvPr id="56" name="Text 54"/>
          <p:cNvSpPr/>
          <p:nvPr/>
        </p:nvSpPr>
        <p:spPr>
          <a:xfrm>
            <a:off x="687751" y="5727465"/>
            <a:ext cx="416228" cy="312171"/>
          </a:xfrm>
          <a:prstGeom prst="rect">
            <a:avLst/>
          </a:prstGeom>
          <a:noFill/>
          <a:ln/>
        </p:spPr>
        <p:txBody>
          <a:bodyPr wrap="square" lIns="0" tIns="0" rIns="0" bIns="0" rtlCol="0" anchor="ctr"/>
          <a:lstStyle/>
          <a:p>
            <a:pPr>
              <a:lnSpc>
                <a:spcPct val="100000"/>
              </a:lnSpc>
            </a:pPr>
            <a:r>
              <a:rPr lang="en-US" sz="2048" b="1" dirty="0">
                <a:solidFill>
                  <a:srgbClr val="FFFFFF"/>
                </a:solidFill>
                <a:latin typeface="Noto Sans SC" pitchFamily="34" charset="0"/>
                <a:ea typeface="Noto Sans SC" pitchFamily="34" charset="-122"/>
                <a:cs typeface="Noto Sans SC" pitchFamily="34" charset="-120"/>
              </a:rPr>
              <a:t>04</a:t>
            </a:r>
            <a:endParaRPr lang="en-US" sz="1600" dirty="0"/>
          </a:p>
        </p:txBody>
      </p:sp>
      <p:sp>
        <p:nvSpPr>
          <p:cNvPr id="57" name="Text 55"/>
          <p:cNvSpPr/>
          <p:nvPr/>
        </p:nvSpPr>
        <p:spPr>
          <a:xfrm>
            <a:off x="1248683" y="5467323"/>
            <a:ext cx="4656546" cy="277485"/>
          </a:xfrm>
          <a:prstGeom prst="rect">
            <a:avLst/>
          </a:prstGeom>
          <a:noFill/>
          <a:ln/>
        </p:spPr>
        <p:txBody>
          <a:bodyPr wrap="square" lIns="0" tIns="0" rIns="0" bIns="0" rtlCol="0" anchor="ctr"/>
          <a:lstStyle/>
          <a:p>
            <a:pPr>
              <a:lnSpc>
                <a:spcPct val="110000"/>
              </a:lnSpc>
            </a:pPr>
            <a:r>
              <a:rPr lang="en-US" sz="1639" b="1" dirty="0">
                <a:solidFill>
                  <a:srgbClr val="1D293D"/>
                </a:solidFill>
                <a:latin typeface="Noto Sans SC" pitchFamily="34" charset="0"/>
                <a:ea typeface="Noto Sans SC" pitchFamily="34" charset="-122"/>
                <a:cs typeface="Noto Sans SC" pitchFamily="34" charset="-120"/>
              </a:rPr>
              <a:t>Develop Interactive Dashboard</a:t>
            </a:r>
            <a:endParaRPr lang="en-US" sz="1600" dirty="0"/>
          </a:p>
        </p:txBody>
      </p:sp>
      <p:sp>
        <p:nvSpPr>
          <p:cNvPr id="58" name="Text 56"/>
          <p:cNvSpPr/>
          <p:nvPr/>
        </p:nvSpPr>
        <p:spPr>
          <a:xfrm>
            <a:off x="1248683" y="5814179"/>
            <a:ext cx="4630532" cy="485599"/>
          </a:xfrm>
          <a:prstGeom prst="rect">
            <a:avLst/>
          </a:prstGeom>
          <a:noFill/>
          <a:ln/>
        </p:spPr>
        <p:txBody>
          <a:bodyPr wrap="square" lIns="0" tIns="0" rIns="0" bIns="0" rtlCol="0" anchor="ctr"/>
          <a:lstStyle/>
          <a:p>
            <a:pPr>
              <a:lnSpc>
                <a:spcPct val="130000"/>
              </a:lnSpc>
            </a:pPr>
            <a:r>
              <a:rPr lang="en-US" sz="1229" dirty="0">
                <a:solidFill>
                  <a:srgbClr val="45556C"/>
                </a:solidFill>
                <a:latin typeface="MiSans" pitchFamily="34" charset="0"/>
                <a:ea typeface="MiSans" pitchFamily="34" charset="-122"/>
                <a:cs typeface="MiSans" pitchFamily="34" charset="-120"/>
              </a:rPr>
              <a:t>Create a user-friendly Streamlit dashboard for HR professionals to visualize predictions and explore insights</a:t>
            </a:r>
            <a:endParaRPr lang="en-US" sz="1600" dirty="0"/>
          </a:p>
        </p:txBody>
      </p:sp>
      <p:sp>
        <p:nvSpPr>
          <p:cNvPr id="59" name="Shape 57"/>
          <p:cNvSpPr/>
          <p:nvPr/>
        </p:nvSpPr>
        <p:spPr>
          <a:xfrm>
            <a:off x="6183663" y="5241866"/>
            <a:ext cx="5662430" cy="1266026"/>
          </a:xfrm>
          <a:custGeom>
            <a:avLst/>
            <a:gdLst/>
            <a:ahLst/>
            <a:cxnLst/>
            <a:rect l="l" t="t" r="r" b="b"/>
            <a:pathLst>
              <a:path w="5662430" h="1266026">
                <a:moveTo>
                  <a:pt x="34686" y="0"/>
                </a:moveTo>
                <a:lnTo>
                  <a:pt x="5627744" y="0"/>
                </a:lnTo>
                <a:cubicBezTo>
                  <a:pt x="5646900" y="0"/>
                  <a:pt x="5662430" y="15529"/>
                  <a:pt x="5662430" y="34686"/>
                </a:cubicBezTo>
                <a:lnTo>
                  <a:pt x="5662430" y="1127282"/>
                </a:lnTo>
                <a:cubicBezTo>
                  <a:pt x="5662430" y="1203908"/>
                  <a:pt x="5600312" y="1266026"/>
                  <a:pt x="5523686" y="1266026"/>
                </a:cubicBezTo>
                <a:lnTo>
                  <a:pt x="138744" y="1266026"/>
                </a:lnTo>
                <a:cubicBezTo>
                  <a:pt x="62118" y="1266026"/>
                  <a:pt x="0" y="1203908"/>
                  <a:pt x="0" y="1127282"/>
                </a:cubicBezTo>
                <a:lnTo>
                  <a:pt x="0" y="34686"/>
                </a:lnTo>
                <a:cubicBezTo>
                  <a:pt x="0" y="15542"/>
                  <a:pt x="15542" y="0"/>
                  <a:pt x="34686" y="0"/>
                </a:cubicBezTo>
                <a:close/>
              </a:path>
            </a:pathLst>
          </a:custGeom>
          <a:gradFill rotWithShape="1" flip="none">
            <a:gsLst>
              <a:gs pos="0">
                <a:srgbClr val="ECFEFF"/>
              </a:gs>
              <a:gs pos="100000">
                <a:srgbClr val="EFF6FF"/>
              </a:gs>
            </a:gsLst>
            <a:lin ang="2700000" scaled="1"/>
          </a:gradFill>
          <a:ln/>
          <a:effectLst>
            <a:outerShdw sx="100000" sy="100000" kx="0" ky="0" algn="bl" rotWithShape="0" blurRad="130071" dist="86714" dir="5400000">
              <a:srgbClr val="000000">
                <a:alpha val="10196"/>
              </a:srgbClr>
            </a:outerShdw>
          </a:effectLst>
        </p:spPr>
      </p:sp>
      <p:sp>
        <p:nvSpPr>
          <p:cNvPr id="60" name="Shape 58"/>
          <p:cNvSpPr/>
          <p:nvPr/>
        </p:nvSpPr>
        <p:spPr>
          <a:xfrm>
            <a:off x="6183663" y="5241866"/>
            <a:ext cx="5662430" cy="34686"/>
          </a:xfrm>
          <a:custGeom>
            <a:avLst/>
            <a:gdLst/>
            <a:ahLst/>
            <a:cxnLst/>
            <a:rect l="l" t="t" r="r" b="b"/>
            <a:pathLst>
              <a:path w="5662430" h="34686">
                <a:moveTo>
                  <a:pt x="34686" y="0"/>
                </a:moveTo>
                <a:lnTo>
                  <a:pt x="5627744" y="0"/>
                </a:lnTo>
                <a:cubicBezTo>
                  <a:pt x="5646900" y="0"/>
                  <a:pt x="5662430" y="15529"/>
                  <a:pt x="5662430" y="34686"/>
                </a:cubicBezTo>
                <a:lnTo>
                  <a:pt x="5662430" y="34686"/>
                </a:lnTo>
                <a:lnTo>
                  <a:pt x="0" y="34686"/>
                </a:lnTo>
                <a:lnTo>
                  <a:pt x="0" y="34686"/>
                </a:lnTo>
                <a:cubicBezTo>
                  <a:pt x="0" y="15542"/>
                  <a:pt x="15542" y="0"/>
                  <a:pt x="34686" y="0"/>
                </a:cubicBezTo>
                <a:close/>
              </a:path>
            </a:pathLst>
          </a:custGeom>
          <a:solidFill>
            <a:srgbClr val="0092B8"/>
          </a:solidFill>
          <a:ln/>
        </p:spPr>
      </p:sp>
      <p:sp>
        <p:nvSpPr>
          <p:cNvPr id="61" name="Shape 59"/>
          <p:cNvSpPr/>
          <p:nvPr/>
        </p:nvSpPr>
        <p:spPr>
          <a:xfrm>
            <a:off x="6391776" y="5606065"/>
            <a:ext cx="554970" cy="554970"/>
          </a:xfrm>
          <a:custGeom>
            <a:avLst/>
            <a:gdLst/>
            <a:ahLst/>
            <a:cxnLst/>
            <a:rect l="l" t="t" r="r" b="b"/>
            <a:pathLst>
              <a:path w="554970" h="554970">
                <a:moveTo>
                  <a:pt x="138743" y="0"/>
                </a:moveTo>
                <a:lnTo>
                  <a:pt x="416228" y="0"/>
                </a:lnTo>
                <a:cubicBezTo>
                  <a:pt x="492853" y="0"/>
                  <a:pt x="554970" y="62117"/>
                  <a:pt x="554970" y="138743"/>
                </a:cubicBezTo>
                <a:lnTo>
                  <a:pt x="554970" y="416228"/>
                </a:lnTo>
                <a:cubicBezTo>
                  <a:pt x="554970" y="492853"/>
                  <a:pt x="492853" y="554970"/>
                  <a:pt x="416228" y="554970"/>
                </a:cubicBezTo>
                <a:lnTo>
                  <a:pt x="138743" y="554970"/>
                </a:lnTo>
                <a:cubicBezTo>
                  <a:pt x="62117" y="554970"/>
                  <a:pt x="0" y="492853"/>
                  <a:pt x="0" y="416228"/>
                </a:cubicBezTo>
                <a:lnTo>
                  <a:pt x="0" y="138743"/>
                </a:lnTo>
                <a:cubicBezTo>
                  <a:pt x="0" y="62168"/>
                  <a:pt x="62168" y="0"/>
                  <a:pt x="138743" y="0"/>
                </a:cubicBezTo>
                <a:close/>
              </a:path>
            </a:pathLst>
          </a:custGeom>
          <a:gradFill rotWithShape="1" flip="none">
            <a:gsLst>
              <a:gs pos="0">
                <a:srgbClr val="00B8DB"/>
              </a:gs>
              <a:gs pos="100000">
                <a:srgbClr val="155DFC"/>
              </a:gs>
            </a:gsLst>
            <a:lin ang="2700000" scaled="1"/>
          </a:gradFill>
          <a:ln/>
          <a:effectLst>
            <a:outerShdw sx="100000" sy="100000" kx="0" ky="0" algn="bl" rotWithShape="0" blurRad="130071" dist="86714" dir="5400000">
              <a:srgbClr val="000000">
                <a:alpha val="10196"/>
              </a:srgbClr>
            </a:outerShdw>
          </a:effectLst>
        </p:spPr>
      </p:sp>
      <p:sp>
        <p:nvSpPr>
          <p:cNvPr id="62" name="Text 60"/>
          <p:cNvSpPr/>
          <p:nvPr/>
        </p:nvSpPr>
        <p:spPr>
          <a:xfrm>
            <a:off x="6524557" y="5727465"/>
            <a:ext cx="416228" cy="312171"/>
          </a:xfrm>
          <a:prstGeom prst="rect">
            <a:avLst/>
          </a:prstGeom>
          <a:noFill/>
          <a:ln/>
        </p:spPr>
        <p:txBody>
          <a:bodyPr wrap="square" lIns="0" tIns="0" rIns="0" bIns="0" rtlCol="0" anchor="ctr"/>
          <a:lstStyle/>
          <a:p>
            <a:pPr>
              <a:lnSpc>
                <a:spcPct val="100000"/>
              </a:lnSpc>
            </a:pPr>
            <a:r>
              <a:rPr lang="en-US" sz="2048" b="1" dirty="0">
                <a:solidFill>
                  <a:srgbClr val="FFFFFF"/>
                </a:solidFill>
                <a:latin typeface="Noto Sans SC" pitchFamily="34" charset="0"/>
                <a:ea typeface="Noto Sans SC" pitchFamily="34" charset="-122"/>
                <a:cs typeface="Noto Sans SC" pitchFamily="34" charset="-120"/>
              </a:rPr>
              <a:t>05</a:t>
            </a:r>
            <a:endParaRPr lang="en-US" sz="1600" dirty="0"/>
          </a:p>
        </p:txBody>
      </p:sp>
      <p:sp>
        <p:nvSpPr>
          <p:cNvPr id="63" name="Text 61"/>
          <p:cNvSpPr/>
          <p:nvPr/>
        </p:nvSpPr>
        <p:spPr>
          <a:xfrm>
            <a:off x="7085489" y="5467323"/>
            <a:ext cx="4656546" cy="277485"/>
          </a:xfrm>
          <a:prstGeom prst="rect">
            <a:avLst/>
          </a:prstGeom>
          <a:noFill/>
          <a:ln/>
        </p:spPr>
        <p:txBody>
          <a:bodyPr wrap="square" lIns="0" tIns="0" rIns="0" bIns="0" rtlCol="0" anchor="ctr"/>
          <a:lstStyle/>
          <a:p>
            <a:pPr>
              <a:lnSpc>
                <a:spcPct val="110000"/>
              </a:lnSpc>
            </a:pPr>
            <a:r>
              <a:rPr lang="en-US" sz="1639" b="1" dirty="0">
                <a:solidFill>
                  <a:srgbClr val="1D293D"/>
                </a:solidFill>
                <a:latin typeface="Noto Sans SC" pitchFamily="34" charset="0"/>
                <a:ea typeface="Noto Sans SC" pitchFamily="34" charset="-122"/>
                <a:cs typeface="Noto Sans SC" pitchFamily="34" charset="-120"/>
              </a:rPr>
              <a:t>Generate Actionable Insights</a:t>
            </a:r>
            <a:endParaRPr lang="en-US" sz="1600" dirty="0"/>
          </a:p>
        </p:txBody>
      </p:sp>
      <p:sp>
        <p:nvSpPr>
          <p:cNvPr id="64" name="Text 62"/>
          <p:cNvSpPr/>
          <p:nvPr/>
        </p:nvSpPr>
        <p:spPr>
          <a:xfrm>
            <a:off x="7085489" y="5814179"/>
            <a:ext cx="4630532" cy="485599"/>
          </a:xfrm>
          <a:prstGeom prst="rect">
            <a:avLst/>
          </a:prstGeom>
          <a:noFill/>
          <a:ln/>
        </p:spPr>
        <p:txBody>
          <a:bodyPr wrap="square" lIns="0" tIns="0" rIns="0" bIns="0" rtlCol="0" anchor="ctr"/>
          <a:lstStyle/>
          <a:p>
            <a:pPr>
              <a:lnSpc>
                <a:spcPct val="130000"/>
              </a:lnSpc>
            </a:pPr>
            <a:r>
              <a:rPr lang="en-US" sz="1229" dirty="0">
                <a:solidFill>
                  <a:srgbClr val="45556C"/>
                </a:solidFill>
                <a:latin typeface="MiSans" pitchFamily="34" charset="0"/>
                <a:ea typeface="MiSans" pitchFamily="34" charset="-122"/>
                <a:cs typeface="MiSans" pitchFamily="34" charset="-120"/>
              </a:rPr>
              <a:t>Provide specific recommendations for HR managers based on identified attrition drivers</a:t>
            </a:r>
            <a:endParaRPr lang="en-US" sz="1600" dirty="0"/>
          </a:p>
        </p:txBody>
      </p:sp>
    </p:spTree>
  </p:cSld>
  <p:clrMapOvr>
    <a:masterClrMapping/>
  </p:clrMapOvr>
  <p:transition>
    <p:fade/>
    <p:spd val="med"/>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36099" y="336099"/>
            <a:ext cx="11587021" cy="201660"/>
          </a:xfrm>
          <a:prstGeom prst="rect">
            <a:avLst/>
          </a:prstGeom>
          <a:noFill/>
          <a:ln/>
        </p:spPr>
        <p:txBody>
          <a:bodyPr wrap="square" lIns="0" tIns="0" rIns="0" bIns="0" rtlCol="0" anchor="ctr"/>
          <a:lstStyle/>
          <a:p>
            <a:pPr>
              <a:lnSpc>
                <a:spcPct val="130000"/>
              </a:lnSpc>
            </a:pPr>
            <a:r>
              <a:rPr lang="en-US" sz="1059" b="1" spc="53" kern="0" dirty="0">
                <a:solidFill>
                  <a:srgbClr val="155DFC"/>
                </a:solidFill>
                <a:latin typeface="MiSans" pitchFamily="34" charset="0"/>
                <a:ea typeface="MiSans" pitchFamily="34" charset="-122"/>
                <a:cs typeface="MiSans" pitchFamily="34" charset="-120"/>
              </a:rPr>
              <a:t>SCOPE OF THE PROJECT</a:t>
            </a:r>
            <a:endParaRPr lang="en-US" sz="1600" dirty="0"/>
          </a:p>
        </p:txBody>
      </p:sp>
      <p:sp>
        <p:nvSpPr>
          <p:cNvPr id="3" name="Text 1"/>
          <p:cNvSpPr/>
          <p:nvPr/>
        </p:nvSpPr>
        <p:spPr>
          <a:xfrm>
            <a:off x="336099" y="604979"/>
            <a:ext cx="11721461" cy="403319"/>
          </a:xfrm>
          <a:prstGeom prst="rect">
            <a:avLst/>
          </a:prstGeom>
          <a:noFill/>
          <a:ln/>
        </p:spPr>
        <p:txBody>
          <a:bodyPr wrap="square" lIns="0" tIns="0" rIns="0" bIns="0" rtlCol="0" anchor="ctr"/>
          <a:lstStyle/>
          <a:p>
            <a:pPr>
              <a:lnSpc>
                <a:spcPct val="80000"/>
              </a:lnSpc>
            </a:pPr>
            <a:r>
              <a:rPr lang="en-US" sz="3176" b="1" dirty="0">
                <a:solidFill>
                  <a:srgbClr val="0F172B"/>
                </a:solidFill>
                <a:latin typeface="Noto Sans SC" pitchFamily="34" charset="0"/>
                <a:ea typeface="Noto Sans SC" pitchFamily="34" charset="-122"/>
                <a:cs typeface="Noto Sans SC" pitchFamily="34" charset="-120"/>
              </a:rPr>
              <a:t>Project Boundaries</a:t>
            </a:r>
            <a:endParaRPr lang="en-US" sz="1600" dirty="0"/>
          </a:p>
        </p:txBody>
      </p:sp>
      <p:sp>
        <p:nvSpPr>
          <p:cNvPr id="4" name="Shape 2"/>
          <p:cNvSpPr/>
          <p:nvPr/>
        </p:nvSpPr>
        <p:spPr>
          <a:xfrm>
            <a:off x="352904" y="1209957"/>
            <a:ext cx="5638065" cy="4268460"/>
          </a:xfrm>
          <a:custGeom>
            <a:avLst/>
            <a:gdLst/>
            <a:ahLst/>
            <a:cxnLst/>
            <a:rect l="l" t="t" r="r" b="b"/>
            <a:pathLst>
              <a:path w="5638065" h="4268460">
                <a:moveTo>
                  <a:pt x="33610" y="0"/>
                </a:moveTo>
                <a:lnTo>
                  <a:pt x="5503608" y="0"/>
                </a:lnTo>
                <a:cubicBezTo>
                  <a:pt x="5577867" y="0"/>
                  <a:pt x="5638065" y="60198"/>
                  <a:pt x="5638065" y="134457"/>
                </a:cubicBezTo>
                <a:lnTo>
                  <a:pt x="5638065" y="4134004"/>
                </a:lnTo>
                <a:cubicBezTo>
                  <a:pt x="5638065" y="4208262"/>
                  <a:pt x="5577867" y="4268460"/>
                  <a:pt x="5503608" y="4268460"/>
                </a:cubicBezTo>
                <a:lnTo>
                  <a:pt x="33610" y="4268460"/>
                </a:lnTo>
                <a:cubicBezTo>
                  <a:pt x="15048" y="4268460"/>
                  <a:pt x="0" y="4253413"/>
                  <a:pt x="0" y="4234850"/>
                </a:cubicBezTo>
                <a:lnTo>
                  <a:pt x="0" y="33610"/>
                </a:lnTo>
                <a:cubicBezTo>
                  <a:pt x="0" y="15048"/>
                  <a:pt x="15048" y="0"/>
                  <a:pt x="33610" y="0"/>
                </a:cubicBezTo>
                <a:close/>
              </a:path>
            </a:pathLst>
          </a:custGeom>
          <a:gradFill rotWithShape="1" flip="none">
            <a:gsLst>
              <a:gs pos="0">
                <a:srgbClr val="ECFDF5"/>
              </a:gs>
              <a:gs pos="100000">
                <a:srgbClr val="F0FDFA"/>
              </a:gs>
            </a:gsLst>
            <a:lin ang="2700000" scaled="1"/>
          </a:gradFill>
          <a:ln/>
        </p:spPr>
      </p:sp>
      <p:sp>
        <p:nvSpPr>
          <p:cNvPr id="5" name="Shape 3"/>
          <p:cNvSpPr/>
          <p:nvPr/>
        </p:nvSpPr>
        <p:spPr>
          <a:xfrm>
            <a:off x="352904" y="1209957"/>
            <a:ext cx="33610" cy="4268460"/>
          </a:xfrm>
          <a:custGeom>
            <a:avLst/>
            <a:gdLst/>
            <a:ahLst/>
            <a:cxnLst/>
            <a:rect l="l" t="t" r="r" b="b"/>
            <a:pathLst>
              <a:path w="33610" h="4268460">
                <a:moveTo>
                  <a:pt x="33610" y="0"/>
                </a:moveTo>
                <a:lnTo>
                  <a:pt x="33610" y="0"/>
                </a:lnTo>
                <a:lnTo>
                  <a:pt x="33610" y="4268460"/>
                </a:lnTo>
                <a:lnTo>
                  <a:pt x="33610" y="4268460"/>
                </a:lnTo>
                <a:cubicBezTo>
                  <a:pt x="15048" y="4268460"/>
                  <a:pt x="0" y="4253413"/>
                  <a:pt x="0" y="4234850"/>
                </a:cubicBezTo>
                <a:lnTo>
                  <a:pt x="0" y="33610"/>
                </a:lnTo>
                <a:cubicBezTo>
                  <a:pt x="0" y="15048"/>
                  <a:pt x="15048" y="0"/>
                  <a:pt x="33610" y="0"/>
                </a:cubicBezTo>
                <a:close/>
              </a:path>
            </a:pathLst>
          </a:custGeom>
          <a:solidFill>
            <a:srgbClr val="009966"/>
          </a:solidFill>
          <a:ln/>
        </p:spPr>
      </p:sp>
      <p:sp>
        <p:nvSpPr>
          <p:cNvPr id="6" name="Shape 4"/>
          <p:cNvSpPr/>
          <p:nvPr/>
        </p:nvSpPr>
        <p:spPr>
          <a:xfrm>
            <a:off x="571369" y="1411617"/>
            <a:ext cx="470539" cy="470539"/>
          </a:xfrm>
          <a:custGeom>
            <a:avLst/>
            <a:gdLst/>
            <a:ahLst/>
            <a:cxnLst/>
            <a:rect l="l" t="t" r="r" b="b"/>
            <a:pathLst>
              <a:path w="470539" h="470539">
                <a:moveTo>
                  <a:pt x="100832" y="0"/>
                </a:moveTo>
                <a:lnTo>
                  <a:pt x="369707" y="0"/>
                </a:lnTo>
                <a:cubicBezTo>
                  <a:pt x="425358" y="0"/>
                  <a:pt x="470539" y="45181"/>
                  <a:pt x="470539" y="100832"/>
                </a:cubicBezTo>
                <a:lnTo>
                  <a:pt x="470539" y="369707"/>
                </a:lnTo>
                <a:cubicBezTo>
                  <a:pt x="470539" y="425358"/>
                  <a:pt x="425358" y="470539"/>
                  <a:pt x="369707" y="470539"/>
                </a:cubicBezTo>
                <a:lnTo>
                  <a:pt x="100832" y="470539"/>
                </a:lnTo>
                <a:cubicBezTo>
                  <a:pt x="45181" y="470539"/>
                  <a:pt x="0" y="425358"/>
                  <a:pt x="0" y="369707"/>
                </a:cubicBezTo>
                <a:lnTo>
                  <a:pt x="0" y="100832"/>
                </a:lnTo>
                <a:cubicBezTo>
                  <a:pt x="0" y="45181"/>
                  <a:pt x="45181" y="0"/>
                  <a:pt x="100832" y="0"/>
                </a:cubicBezTo>
                <a:close/>
              </a:path>
            </a:pathLst>
          </a:custGeom>
          <a:gradFill rotWithShape="1" flip="none">
            <a:gsLst>
              <a:gs pos="0">
                <a:srgbClr val="00BC7D"/>
              </a:gs>
              <a:gs pos="100000">
                <a:srgbClr val="009689"/>
              </a:gs>
            </a:gsLst>
            <a:lin ang="2700000" scaled="1"/>
          </a:gradFill>
          <a:ln/>
        </p:spPr>
      </p:sp>
      <p:sp>
        <p:nvSpPr>
          <p:cNvPr id="7" name="Shape 5"/>
          <p:cNvSpPr/>
          <p:nvPr/>
        </p:nvSpPr>
        <p:spPr>
          <a:xfrm>
            <a:off x="722613" y="1562861"/>
            <a:ext cx="168050" cy="168050"/>
          </a:xfrm>
          <a:custGeom>
            <a:avLst/>
            <a:gdLst/>
            <a:ahLst/>
            <a:cxnLst/>
            <a:rect l="l" t="t" r="r" b="b"/>
            <a:pathLst>
              <a:path w="168050" h="168050">
                <a:moveTo>
                  <a:pt x="84025" y="168050"/>
                </a:moveTo>
                <a:cubicBezTo>
                  <a:pt x="130399" y="168050"/>
                  <a:pt x="168050" y="130399"/>
                  <a:pt x="168050" y="84025"/>
                </a:cubicBezTo>
                <a:cubicBezTo>
                  <a:pt x="168050" y="37650"/>
                  <a:pt x="130399" y="0"/>
                  <a:pt x="84025" y="0"/>
                </a:cubicBezTo>
                <a:cubicBezTo>
                  <a:pt x="37650" y="0"/>
                  <a:pt x="0" y="37650"/>
                  <a:pt x="0" y="84025"/>
                </a:cubicBezTo>
                <a:cubicBezTo>
                  <a:pt x="0" y="130399"/>
                  <a:pt x="37650" y="168050"/>
                  <a:pt x="84025" y="168050"/>
                </a:cubicBezTo>
                <a:close/>
                <a:moveTo>
                  <a:pt x="111727" y="69813"/>
                </a:moveTo>
                <a:lnTo>
                  <a:pt x="85469" y="111825"/>
                </a:lnTo>
                <a:cubicBezTo>
                  <a:pt x="84090" y="114024"/>
                  <a:pt x="81727" y="115403"/>
                  <a:pt x="79134" y="115534"/>
                </a:cubicBezTo>
                <a:cubicBezTo>
                  <a:pt x="76541" y="115665"/>
                  <a:pt x="74047" y="114484"/>
                  <a:pt x="72504" y="112383"/>
                </a:cubicBezTo>
                <a:lnTo>
                  <a:pt x="56750" y="91377"/>
                </a:lnTo>
                <a:cubicBezTo>
                  <a:pt x="54124" y="87898"/>
                  <a:pt x="54846" y="82975"/>
                  <a:pt x="58325" y="80349"/>
                </a:cubicBezTo>
                <a:cubicBezTo>
                  <a:pt x="61804" y="77723"/>
                  <a:pt x="66728" y="78445"/>
                  <a:pt x="69353" y="81924"/>
                </a:cubicBezTo>
                <a:lnTo>
                  <a:pt x="78215" y="93740"/>
                </a:lnTo>
                <a:lnTo>
                  <a:pt x="98368" y="61476"/>
                </a:lnTo>
                <a:cubicBezTo>
                  <a:pt x="100666" y="57800"/>
                  <a:pt x="105523" y="56651"/>
                  <a:pt x="109232" y="58981"/>
                </a:cubicBezTo>
                <a:cubicBezTo>
                  <a:pt x="112941" y="61312"/>
                  <a:pt x="114057" y="66137"/>
                  <a:pt x="111727" y="69846"/>
                </a:cubicBezTo>
                <a:close/>
              </a:path>
            </a:pathLst>
          </a:custGeom>
          <a:solidFill>
            <a:srgbClr val="FFFFFF"/>
          </a:solidFill>
          <a:ln/>
        </p:spPr>
      </p:sp>
      <p:sp>
        <p:nvSpPr>
          <p:cNvPr id="8" name="Text 6"/>
          <p:cNvSpPr/>
          <p:nvPr/>
        </p:nvSpPr>
        <p:spPr>
          <a:xfrm>
            <a:off x="1142737" y="1512447"/>
            <a:ext cx="941078" cy="268879"/>
          </a:xfrm>
          <a:prstGeom prst="rect">
            <a:avLst/>
          </a:prstGeom>
          <a:noFill/>
          <a:ln/>
        </p:spPr>
        <p:txBody>
          <a:bodyPr wrap="square" lIns="0" tIns="0" rIns="0" bIns="0" rtlCol="0" anchor="ctr"/>
          <a:lstStyle/>
          <a:p>
            <a:pPr>
              <a:lnSpc>
                <a:spcPct val="110000"/>
              </a:lnSpc>
            </a:pPr>
            <a:r>
              <a:rPr lang="en-US" sz="1588" b="1" dirty="0">
                <a:solidFill>
                  <a:srgbClr val="1D293D"/>
                </a:solidFill>
                <a:latin typeface="Noto Sans SC" pitchFamily="34" charset="0"/>
                <a:ea typeface="Noto Sans SC" pitchFamily="34" charset="-122"/>
                <a:cs typeface="Noto Sans SC" pitchFamily="34" charset="-120"/>
              </a:rPr>
              <a:t>In Scope</a:t>
            </a:r>
            <a:endParaRPr lang="en-US" sz="1600" dirty="0"/>
          </a:p>
        </p:txBody>
      </p:sp>
      <p:sp>
        <p:nvSpPr>
          <p:cNvPr id="9" name="Shape 7"/>
          <p:cNvSpPr/>
          <p:nvPr/>
        </p:nvSpPr>
        <p:spPr>
          <a:xfrm>
            <a:off x="571369" y="2016595"/>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10" name="Shape 8"/>
          <p:cNvSpPr/>
          <p:nvPr/>
        </p:nvSpPr>
        <p:spPr>
          <a:xfrm>
            <a:off x="736267" y="2184645"/>
            <a:ext cx="132339" cy="151245"/>
          </a:xfrm>
          <a:custGeom>
            <a:avLst/>
            <a:gdLst/>
            <a:ahLst/>
            <a:cxnLst/>
            <a:rect l="l" t="t" r="r" b="b"/>
            <a:pathLst>
              <a:path w="132339" h="151245">
                <a:moveTo>
                  <a:pt x="132339" y="60793"/>
                </a:moveTo>
                <a:cubicBezTo>
                  <a:pt x="127967" y="63688"/>
                  <a:pt x="122945" y="66022"/>
                  <a:pt x="117717" y="67883"/>
                </a:cubicBezTo>
                <a:cubicBezTo>
                  <a:pt x="103833" y="72846"/>
                  <a:pt x="85607" y="75622"/>
                  <a:pt x="66170" y="75622"/>
                </a:cubicBezTo>
                <a:cubicBezTo>
                  <a:pt x="46732" y="75622"/>
                  <a:pt x="28477" y="72816"/>
                  <a:pt x="14622" y="67883"/>
                </a:cubicBezTo>
                <a:cubicBezTo>
                  <a:pt x="9423" y="66022"/>
                  <a:pt x="4372" y="63688"/>
                  <a:pt x="0" y="60793"/>
                </a:cubicBezTo>
                <a:lnTo>
                  <a:pt x="0" y="85075"/>
                </a:lnTo>
                <a:cubicBezTo>
                  <a:pt x="0" y="98132"/>
                  <a:pt x="29629" y="108707"/>
                  <a:pt x="66170" y="108707"/>
                </a:cubicBezTo>
                <a:cubicBezTo>
                  <a:pt x="102710" y="108707"/>
                  <a:pt x="132339" y="98132"/>
                  <a:pt x="132339" y="85075"/>
                </a:cubicBezTo>
                <a:lnTo>
                  <a:pt x="132339" y="60793"/>
                </a:lnTo>
                <a:close/>
                <a:moveTo>
                  <a:pt x="132339" y="37811"/>
                </a:moveTo>
                <a:lnTo>
                  <a:pt x="132339" y="23632"/>
                </a:lnTo>
                <a:cubicBezTo>
                  <a:pt x="132339" y="10575"/>
                  <a:pt x="102710" y="0"/>
                  <a:pt x="66170" y="0"/>
                </a:cubicBezTo>
                <a:cubicBezTo>
                  <a:pt x="29629" y="0"/>
                  <a:pt x="0" y="10575"/>
                  <a:pt x="0" y="23632"/>
                </a:cubicBezTo>
                <a:lnTo>
                  <a:pt x="0" y="37811"/>
                </a:lnTo>
                <a:cubicBezTo>
                  <a:pt x="0" y="50868"/>
                  <a:pt x="29629" y="61443"/>
                  <a:pt x="66170" y="61443"/>
                </a:cubicBezTo>
                <a:cubicBezTo>
                  <a:pt x="102710" y="61443"/>
                  <a:pt x="132339" y="50868"/>
                  <a:pt x="132339" y="37811"/>
                </a:cubicBezTo>
                <a:close/>
                <a:moveTo>
                  <a:pt x="117717" y="115147"/>
                </a:moveTo>
                <a:cubicBezTo>
                  <a:pt x="103863" y="120080"/>
                  <a:pt x="85636" y="122886"/>
                  <a:pt x="66170" y="122886"/>
                </a:cubicBezTo>
                <a:cubicBezTo>
                  <a:pt x="46703" y="122886"/>
                  <a:pt x="28477" y="120080"/>
                  <a:pt x="14622" y="115147"/>
                </a:cubicBezTo>
                <a:cubicBezTo>
                  <a:pt x="9423" y="113286"/>
                  <a:pt x="4372" y="110952"/>
                  <a:pt x="0" y="108057"/>
                </a:cubicBezTo>
                <a:lnTo>
                  <a:pt x="0" y="127613"/>
                </a:lnTo>
                <a:cubicBezTo>
                  <a:pt x="0" y="140669"/>
                  <a:pt x="29629" y="151245"/>
                  <a:pt x="66170" y="151245"/>
                </a:cubicBezTo>
                <a:cubicBezTo>
                  <a:pt x="102710" y="151245"/>
                  <a:pt x="132339" y="140669"/>
                  <a:pt x="132339" y="127613"/>
                </a:cubicBezTo>
                <a:lnTo>
                  <a:pt x="132339" y="108057"/>
                </a:lnTo>
                <a:cubicBezTo>
                  <a:pt x="127967" y="110952"/>
                  <a:pt x="122945" y="113286"/>
                  <a:pt x="117717" y="115147"/>
                </a:cubicBezTo>
                <a:close/>
              </a:path>
            </a:pathLst>
          </a:custGeom>
          <a:solidFill>
            <a:srgbClr val="00BC7D"/>
          </a:solidFill>
          <a:ln/>
        </p:spPr>
      </p:sp>
      <p:sp>
        <p:nvSpPr>
          <p:cNvPr id="11" name="Text 9"/>
          <p:cNvSpPr/>
          <p:nvPr/>
        </p:nvSpPr>
        <p:spPr>
          <a:xfrm>
            <a:off x="995694" y="2151035"/>
            <a:ext cx="4327278"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Data Analysis</a:t>
            </a:r>
            <a:endParaRPr lang="en-US" sz="1600" dirty="0"/>
          </a:p>
        </p:txBody>
      </p:sp>
      <p:sp>
        <p:nvSpPr>
          <p:cNvPr id="12" name="Text 10"/>
          <p:cNvSpPr/>
          <p:nvPr/>
        </p:nvSpPr>
        <p:spPr>
          <a:xfrm>
            <a:off x="995694" y="2419915"/>
            <a:ext cx="4318875"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IBM HR Analytics dataset with 1,470 employee records and 35 features</a:t>
            </a:r>
            <a:endParaRPr lang="en-US" sz="1600" dirty="0"/>
          </a:p>
        </p:txBody>
      </p:sp>
      <p:sp>
        <p:nvSpPr>
          <p:cNvPr id="13" name="Shape 11"/>
          <p:cNvSpPr/>
          <p:nvPr/>
        </p:nvSpPr>
        <p:spPr>
          <a:xfrm>
            <a:off x="571369" y="2856844"/>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14" name="Shape 12"/>
          <p:cNvSpPr/>
          <p:nvPr/>
        </p:nvSpPr>
        <p:spPr>
          <a:xfrm>
            <a:off x="707909" y="3024893"/>
            <a:ext cx="189056" cy="151245"/>
          </a:xfrm>
          <a:custGeom>
            <a:avLst/>
            <a:gdLst/>
            <a:ahLst/>
            <a:cxnLst/>
            <a:rect l="l" t="t" r="r" b="b"/>
            <a:pathLst>
              <a:path w="189056" h="151245">
                <a:moveTo>
                  <a:pt x="122857" y="62182"/>
                </a:moveTo>
                <a:cubicBezTo>
                  <a:pt x="126461" y="61207"/>
                  <a:pt x="130242" y="62920"/>
                  <a:pt x="131866" y="66258"/>
                </a:cubicBezTo>
                <a:lnTo>
                  <a:pt x="137361" y="77365"/>
                </a:lnTo>
                <a:cubicBezTo>
                  <a:pt x="140403" y="77779"/>
                  <a:pt x="143387" y="78606"/>
                  <a:pt x="146193" y="79758"/>
                </a:cubicBezTo>
                <a:lnTo>
                  <a:pt x="156532" y="72875"/>
                </a:lnTo>
                <a:cubicBezTo>
                  <a:pt x="159634" y="70807"/>
                  <a:pt x="163740" y="71221"/>
                  <a:pt x="166369" y="73850"/>
                </a:cubicBezTo>
                <a:lnTo>
                  <a:pt x="172041" y="79522"/>
                </a:lnTo>
                <a:cubicBezTo>
                  <a:pt x="174670" y="82151"/>
                  <a:pt x="175083" y="86286"/>
                  <a:pt x="173016" y="89358"/>
                </a:cubicBezTo>
                <a:lnTo>
                  <a:pt x="166133" y="99668"/>
                </a:lnTo>
                <a:cubicBezTo>
                  <a:pt x="166694" y="101056"/>
                  <a:pt x="167196" y="102504"/>
                  <a:pt x="167610" y="104010"/>
                </a:cubicBezTo>
                <a:cubicBezTo>
                  <a:pt x="168023" y="105517"/>
                  <a:pt x="168289" y="106994"/>
                  <a:pt x="168496" y="108500"/>
                </a:cubicBezTo>
                <a:lnTo>
                  <a:pt x="179633" y="113995"/>
                </a:lnTo>
                <a:cubicBezTo>
                  <a:pt x="182971" y="115649"/>
                  <a:pt x="184684" y="119430"/>
                  <a:pt x="183709" y="123004"/>
                </a:cubicBezTo>
                <a:lnTo>
                  <a:pt x="181641" y="130744"/>
                </a:lnTo>
                <a:cubicBezTo>
                  <a:pt x="180666" y="134318"/>
                  <a:pt x="177328" y="136741"/>
                  <a:pt x="173606" y="136504"/>
                </a:cubicBezTo>
                <a:lnTo>
                  <a:pt x="161200" y="135707"/>
                </a:lnTo>
                <a:cubicBezTo>
                  <a:pt x="159339" y="138099"/>
                  <a:pt x="157182" y="140315"/>
                  <a:pt x="154730" y="142205"/>
                </a:cubicBezTo>
                <a:lnTo>
                  <a:pt x="155528" y="154583"/>
                </a:lnTo>
                <a:cubicBezTo>
                  <a:pt x="155764" y="158305"/>
                  <a:pt x="153342" y="161672"/>
                  <a:pt x="149768" y="162618"/>
                </a:cubicBezTo>
                <a:lnTo>
                  <a:pt x="142028" y="164685"/>
                </a:lnTo>
                <a:cubicBezTo>
                  <a:pt x="138424" y="165660"/>
                  <a:pt x="134673" y="163947"/>
                  <a:pt x="133018" y="160609"/>
                </a:cubicBezTo>
                <a:lnTo>
                  <a:pt x="127524" y="149502"/>
                </a:lnTo>
                <a:cubicBezTo>
                  <a:pt x="124481" y="149088"/>
                  <a:pt x="121498" y="148261"/>
                  <a:pt x="118692" y="147109"/>
                </a:cubicBezTo>
                <a:lnTo>
                  <a:pt x="108353" y="153992"/>
                </a:lnTo>
                <a:cubicBezTo>
                  <a:pt x="105251" y="156060"/>
                  <a:pt x="101145" y="155646"/>
                  <a:pt x="98516" y="153017"/>
                </a:cubicBezTo>
                <a:lnTo>
                  <a:pt x="92844" y="147345"/>
                </a:lnTo>
                <a:cubicBezTo>
                  <a:pt x="90215" y="144716"/>
                  <a:pt x="89802" y="140610"/>
                  <a:pt x="91869" y="137509"/>
                </a:cubicBezTo>
                <a:lnTo>
                  <a:pt x="98752" y="127170"/>
                </a:lnTo>
                <a:cubicBezTo>
                  <a:pt x="98191" y="125781"/>
                  <a:pt x="97689" y="124334"/>
                  <a:pt x="97275" y="122827"/>
                </a:cubicBezTo>
                <a:cubicBezTo>
                  <a:pt x="96862" y="121321"/>
                  <a:pt x="96596" y="119814"/>
                  <a:pt x="96389" y="118337"/>
                </a:cubicBezTo>
                <a:lnTo>
                  <a:pt x="85252" y="112843"/>
                </a:lnTo>
                <a:cubicBezTo>
                  <a:pt x="81914" y="111188"/>
                  <a:pt x="80231" y="107407"/>
                  <a:pt x="81176" y="103833"/>
                </a:cubicBezTo>
                <a:lnTo>
                  <a:pt x="83244" y="96094"/>
                </a:lnTo>
                <a:cubicBezTo>
                  <a:pt x="84218" y="92519"/>
                  <a:pt x="87556" y="90097"/>
                  <a:pt x="91279" y="90333"/>
                </a:cubicBezTo>
                <a:lnTo>
                  <a:pt x="103656" y="91131"/>
                </a:lnTo>
                <a:cubicBezTo>
                  <a:pt x="105517" y="88738"/>
                  <a:pt x="107673" y="86523"/>
                  <a:pt x="110125" y="84632"/>
                </a:cubicBezTo>
                <a:lnTo>
                  <a:pt x="109327" y="72284"/>
                </a:lnTo>
                <a:cubicBezTo>
                  <a:pt x="109091" y="68562"/>
                  <a:pt x="111513" y="65195"/>
                  <a:pt x="115088" y="64249"/>
                </a:cubicBezTo>
                <a:lnTo>
                  <a:pt x="122827" y="62182"/>
                </a:lnTo>
                <a:close/>
                <a:moveTo>
                  <a:pt x="132457" y="100436"/>
                </a:moveTo>
                <a:cubicBezTo>
                  <a:pt x="125284" y="100444"/>
                  <a:pt x="119466" y="106275"/>
                  <a:pt x="119474" y="113448"/>
                </a:cubicBezTo>
                <a:cubicBezTo>
                  <a:pt x="119483" y="120622"/>
                  <a:pt x="125313" y="126439"/>
                  <a:pt x="132487" y="126431"/>
                </a:cubicBezTo>
                <a:cubicBezTo>
                  <a:pt x="139660" y="126423"/>
                  <a:pt x="145478" y="120592"/>
                  <a:pt x="145470" y="113419"/>
                </a:cubicBezTo>
                <a:cubicBezTo>
                  <a:pt x="145461" y="106245"/>
                  <a:pt x="139631" y="100428"/>
                  <a:pt x="132457" y="100436"/>
                </a:cubicBezTo>
                <a:close/>
                <a:moveTo>
                  <a:pt x="66435" y="-13441"/>
                </a:moveTo>
                <a:lnTo>
                  <a:pt x="74175" y="-11373"/>
                </a:lnTo>
                <a:cubicBezTo>
                  <a:pt x="77749" y="-10398"/>
                  <a:pt x="80171" y="-7031"/>
                  <a:pt x="79935" y="-3338"/>
                </a:cubicBezTo>
                <a:lnTo>
                  <a:pt x="79138" y="9010"/>
                </a:lnTo>
                <a:cubicBezTo>
                  <a:pt x="81589" y="10900"/>
                  <a:pt x="83746" y="13086"/>
                  <a:pt x="85607" y="15508"/>
                </a:cubicBezTo>
                <a:lnTo>
                  <a:pt x="98014" y="14711"/>
                </a:lnTo>
                <a:cubicBezTo>
                  <a:pt x="101706" y="14475"/>
                  <a:pt x="105074" y="16897"/>
                  <a:pt x="106049" y="20471"/>
                </a:cubicBezTo>
                <a:lnTo>
                  <a:pt x="108116" y="28211"/>
                </a:lnTo>
                <a:cubicBezTo>
                  <a:pt x="109062" y="31785"/>
                  <a:pt x="107378" y="35566"/>
                  <a:pt x="104040" y="37220"/>
                </a:cubicBezTo>
                <a:lnTo>
                  <a:pt x="92903" y="42715"/>
                </a:lnTo>
                <a:cubicBezTo>
                  <a:pt x="92696" y="44221"/>
                  <a:pt x="92401" y="45728"/>
                  <a:pt x="92017" y="47205"/>
                </a:cubicBezTo>
                <a:cubicBezTo>
                  <a:pt x="91633" y="48682"/>
                  <a:pt x="91101" y="50159"/>
                  <a:pt x="90540" y="51547"/>
                </a:cubicBezTo>
                <a:lnTo>
                  <a:pt x="97423" y="61886"/>
                </a:lnTo>
                <a:cubicBezTo>
                  <a:pt x="99491" y="64988"/>
                  <a:pt x="99077" y="69094"/>
                  <a:pt x="96448" y="71723"/>
                </a:cubicBezTo>
                <a:lnTo>
                  <a:pt x="90776" y="77395"/>
                </a:lnTo>
                <a:cubicBezTo>
                  <a:pt x="88147" y="80024"/>
                  <a:pt x="84041" y="80437"/>
                  <a:pt x="80940" y="78370"/>
                </a:cubicBezTo>
                <a:lnTo>
                  <a:pt x="70601" y="71487"/>
                </a:lnTo>
                <a:cubicBezTo>
                  <a:pt x="67794" y="72639"/>
                  <a:pt x="64811" y="73466"/>
                  <a:pt x="61768" y="73879"/>
                </a:cubicBezTo>
                <a:lnTo>
                  <a:pt x="56274" y="84987"/>
                </a:lnTo>
                <a:cubicBezTo>
                  <a:pt x="54619" y="88325"/>
                  <a:pt x="50838" y="90008"/>
                  <a:pt x="47264" y="89063"/>
                </a:cubicBezTo>
                <a:lnTo>
                  <a:pt x="39524" y="86995"/>
                </a:lnTo>
                <a:cubicBezTo>
                  <a:pt x="35921" y="86020"/>
                  <a:pt x="33528" y="82653"/>
                  <a:pt x="33764" y="78960"/>
                </a:cubicBezTo>
                <a:lnTo>
                  <a:pt x="34562" y="66583"/>
                </a:lnTo>
                <a:cubicBezTo>
                  <a:pt x="32110" y="64693"/>
                  <a:pt x="29954" y="62507"/>
                  <a:pt x="28093" y="60084"/>
                </a:cubicBezTo>
                <a:lnTo>
                  <a:pt x="15686" y="60882"/>
                </a:lnTo>
                <a:cubicBezTo>
                  <a:pt x="11993" y="61118"/>
                  <a:pt x="8626" y="58696"/>
                  <a:pt x="7651" y="55122"/>
                </a:cubicBezTo>
                <a:lnTo>
                  <a:pt x="5583" y="47382"/>
                </a:lnTo>
                <a:cubicBezTo>
                  <a:pt x="4638" y="43808"/>
                  <a:pt x="6322" y="40027"/>
                  <a:pt x="9660" y="38372"/>
                </a:cubicBezTo>
                <a:lnTo>
                  <a:pt x="20796" y="32878"/>
                </a:lnTo>
                <a:cubicBezTo>
                  <a:pt x="21003" y="31371"/>
                  <a:pt x="21298" y="29894"/>
                  <a:pt x="21682" y="28388"/>
                </a:cubicBezTo>
                <a:cubicBezTo>
                  <a:pt x="22096" y="26881"/>
                  <a:pt x="22569" y="25434"/>
                  <a:pt x="23159" y="24046"/>
                </a:cubicBezTo>
                <a:lnTo>
                  <a:pt x="16277" y="13736"/>
                </a:lnTo>
                <a:cubicBezTo>
                  <a:pt x="14209" y="10634"/>
                  <a:pt x="14622" y="6528"/>
                  <a:pt x="17251" y="3899"/>
                </a:cubicBezTo>
                <a:lnTo>
                  <a:pt x="22923" y="-1772"/>
                </a:lnTo>
                <a:cubicBezTo>
                  <a:pt x="25552" y="-4401"/>
                  <a:pt x="29658" y="-4815"/>
                  <a:pt x="32760" y="-2747"/>
                </a:cubicBezTo>
                <a:lnTo>
                  <a:pt x="43099" y="4136"/>
                </a:lnTo>
                <a:cubicBezTo>
                  <a:pt x="45905" y="2984"/>
                  <a:pt x="48889" y="2156"/>
                  <a:pt x="51931" y="1743"/>
                </a:cubicBezTo>
                <a:lnTo>
                  <a:pt x="57426" y="-9364"/>
                </a:lnTo>
                <a:cubicBezTo>
                  <a:pt x="59080" y="-12702"/>
                  <a:pt x="62832" y="-14386"/>
                  <a:pt x="66435" y="-13441"/>
                </a:cubicBezTo>
                <a:close/>
                <a:moveTo>
                  <a:pt x="56835" y="24814"/>
                </a:moveTo>
                <a:cubicBezTo>
                  <a:pt x="49661" y="24814"/>
                  <a:pt x="43837" y="30638"/>
                  <a:pt x="43837" y="37811"/>
                </a:cubicBezTo>
                <a:cubicBezTo>
                  <a:pt x="43837" y="44985"/>
                  <a:pt x="49661" y="50809"/>
                  <a:pt x="56835" y="50809"/>
                </a:cubicBezTo>
                <a:cubicBezTo>
                  <a:pt x="64008" y="50809"/>
                  <a:pt x="69832" y="44985"/>
                  <a:pt x="69832" y="37811"/>
                </a:cubicBezTo>
                <a:cubicBezTo>
                  <a:pt x="69832" y="30638"/>
                  <a:pt x="64008" y="24814"/>
                  <a:pt x="56835" y="24814"/>
                </a:cubicBezTo>
                <a:close/>
              </a:path>
            </a:pathLst>
          </a:custGeom>
          <a:solidFill>
            <a:srgbClr val="00BC7D"/>
          </a:solidFill>
          <a:ln/>
        </p:spPr>
      </p:sp>
      <p:sp>
        <p:nvSpPr>
          <p:cNvPr id="15" name="Text 13"/>
          <p:cNvSpPr/>
          <p:nvPr/>
        </p:nvSpPr>
        <p:spPr>
          <a:xfrm>
            <a:off x="995694" y="2991283"/>
            <a:ext cx="3453420"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Model Development</a:t>
            </a:r>
            <a:endParaRPr lang="en-US" sz="1600" dirty="0"/>
          </a:p>
        </p:txBody>
      </p:sp>
      <p:sp>
        <p:nvSpPr>
          <p:cNvPr id="16" name="Text 14"/>
          <p:cNvSpPr/>
          <p:nvPr/>
        </p:nvSpPr>
        <p:spPr>
          <a:xfrm>
            <a:off x="995694" y="3260163"/>
            <a:ext cx="3445017"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Five classification algorithms with hyperparameter tuning</a:t>
            </a:r>
            <a:endParaRPr lang="en-US" sz="1600" dirty="0"/>
          </a:p>
        </p:txBody>
      </p:sp>
      <p:sp>
        <p:nvSpPr>
          <p:cNvPr id="17" name="Shape 15"/>
          <p:cNvSpPr/>
          <p:nvPr/>
        </p:nvSpPr>
        <p:spPr>
          <a:xfrm>
            <a:off x="571369" y="3697092"/>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18" name="Shape 16"/>
          <p:cNvSpPr/>
          <p:nvPr/>
        </p:nvSpPr>
        <p:spPr>
          <a:xfrm>
            <a:off x="726815" y="3865141"/>
            <a:ext cx="151245" cy="151245"/>
          </a:xfrm>
          <a:custGeom>
            <a:avLst/>
            <a:gdLst/>
            <a:ahLst/>
            <a:cxnLst/>
            <a:rect l="l" t="t" r="r" b="b"/>
            <a:pathLst>
              <a:path w="151245" h="151245">
                <a:moveTo>
                  <a:pt x="35448" y="16542"/>
                </a:moveTo>
                <a:cubicBezTo>
                  <a:pt x="35448" y="7415"/>
                  <a:pt x="42862" y="0"/>
                  <a:pt x="51990" y="0"/>
                </a:cubicBezTo>
                <a:lnTo>
                  <a:pt x="59080" y="0"/>
                </a:lnTo>
                <a:cubicBezTo>
                  <a:pt x="64309" y="0"/>
                  <a:pt x="68533" y="4224"/>
                  <a:pt x="68533" y="9453"/>
                </a:cubicBezTo>
                <a:lnTo>
                  <a:pt x="68533" y="141792"/>
                </a:lnTo>
                <a:cubicBezTo>
                  <a:pt x="68533" y="147020"/>
                  <a:pt x="64309" y="151245"/>
                  <a:pt x="59080" y="151245"/>
                </a:cubicBezTo>
                <a:lnTo>
                  <a:pt x="49627" y="151245"/>
                </a:lnTo>
                <a:cubicBezTo>
                  <a:pt x="40824" y="151245"/>
                  <a:pt x="33410" y="145219"/>
                  <a:pt x="31312" y="137065"/>
                </a:cubicBezTo>
                <a:cubicBezTo>
                  <a:pt x="31106" y="137065"/>
                  <a:pt x="30928" y="137065"/>
                  <a:pt x="30722" y="137065"/>
                </a:cubicBezTo>
                <a:cubicBezTo>
                  <a:pt x="17665" y="137065"/>
                  <a:pt x="7090" y="126490"/>
                  <a:pt x="7090" y="113433"/>
                </a:cubicBezTo>
                <a:cubicBezTo>
                  <a:pt x="7090" y="108116"/>
                  <a:pt x="8862" y="103213"/>
                  <a:pt x="11816" y="99254"/>
                </a:cubicBezTo>
                <a:cubicBezTo>
                  <a:pt x="6085" y="94941"/>
                  <a:pt x="2363" y="88088"/>
                  <a:pt x="2363" y="80349"/>
                </a:cubicBezTo>
                <a:cubicBezTo>
                  <a:pt x="2363" y="71221"/>
                  <a:pt x="7562" y="63275"/>
                  <a:pt x="15124" y="59346"/>
                </a:cubicBezTo>
                <a:cubicBezTo>
                  <a:pt x="13027" y="55801"/>
                  <a:pt x="11816" y="51665"/>
                  <a:pt x="11816" y="47264"/>
                </a:cubicBezTo>
                <a:cubicBezTo>
                  <a:pt x="11816" y="34207"/>
                  <a:pt x="22391" y="23632"/>
                  <a:pt x="35448" y="23632"/>
                </a:cubicBezTo>
                <a:lnTo>
                  <a:pt x="35448" y="16542"/>
                </a:lnTo>
                <a:close/>
                <a:moveTo>
                  <a:pt x="115797" y="16542"/>
                </a:moveTo>
                <a:lnTo>
                  <a:pt x="115797" y="23632"/>
                </a:lnTo>
                <a:cubicBezTo>
                  <a:pt x="128853" y="23632"/>
                  <a:pt x="139429" y="34207"/>
                  <a:pt x="139429" y="47264"/>
                </a:cubicBezTo>
                <a:cubicBezTo>
                  <a:pt x="139429" y="51695"/>
                  <a:pt x="138218" y="55831"/>
                  <a:pt x="136120" y="59346"/>
                </a:cubicBezTo>
                <a:cubicBezTo>
                  <a:pt x="143712" y="63275"/>
                  <a:pt x="148881" y="71191"/>
                  <a:pt x="148881" y="80349"/>
                </a:cubicBezTo>
                <a:cubicBezTo>
                  <a:pt x="148881" y="88088"/>
                  <a:pt x="145159" y="94941"/>
                  <a:pt x="139429" y="99254"/>
                </a:cubicBezTo>
                <a:cubicBezTo>
                  <a:pt x="142383" y="103213"/>
                  <a:pt x="144155" y="108116"/>
                  <a:pt x="144155" y="113433"/>
                </a:cubicBezTo>
                <a:cubicBezTo>
                  <a:pt x="144155" y="126490"/>
                  <a:pt x="133580" y="137065"/>
                  <a:pt x="120523" y="137065"/>
                </a:cubicBezTo>
                <a:cubicBezTo>
                  <a:pt x="120316" y="137065"/>
                  <a:pt x="120139" y="137065"/>
                  <a:pt x="119932" y="137065"/>
                </a:cubicBezTo>
                <a:cubicBezTo>
                  <a:pt x="117835" y="145219"/>
                  <a:pt x="110420" y="151245"/>
                  <a:pt x="101618" y="151245"/>
                </a:cubicBezTo>
                <a:lnTo>
                  <a:pt x="92165" y="151245"/>
                </a:lnTo>
                <a:cubicBezTo>
                  <a:pt x="86936" y="151245"/>
                  <a:pt x="82712" y="147020"/>
                  <a:pt x="82712" y="141792"/>
                </a:cubicBezTo>
                <a:lnTo>
                  <a:pt x="82712" y="9453"/>
                </a:lnTo>
                <a:cubicBezTo>
                  <a:pt x="82712" y="4224"/>
                  <a:pt x="86936" y="0"/>
                  <a:pt x="92165" y="0"/>
                </a:cubicBezTo>
                <a:lnTo>
                  <a:pt x="99254" y="0"/>
                </a:lnTo>
                <a:cubicBezTo>
                  <a:pt x="108382" y="0"/>
                  <a:pt x="115797" y="7415"/>
                  <a:pt x="115797" y="16542"/>
                </a:cubicBezTo>
                <a:close/>
              </a:path>
            </a:pathLst>
          </a:custGeom>
          <a:solidFill>
            <a:srgbClr val="00BC7D"/>
          </a:solidFill>
          <a:ln/>
        </p:spPr>
      </p:sp>
      <p:sp>
        <p:nvSpPr>
          <p:cNvPr id="19" name="Text 17"/>
          <p:cNvSpPr/>
          <p:nvPr/>
        </p:nvSpPr>
        <p:spPr>
          <a:xfrm>
            <a:off x="995694" y="3831531"/>
            <a:ext cx="2537549"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Explainability</a:t>
            </a:r>
            <a:endParaRPr lang="en-US" sz="1600" dirty="0"/>
          </a:p>
        </p:txBody>
      </p:sp>
      <p:sp>
        <p:nvSpPr>
          <p:cNvPr id="20" name="Text 18"/>
          <p:cNvSpPr/>
          <p:nvPr/>
        </p:nvSpPr>
        <p:spPr>
          <a:xfrm>
            <a:off x="995694" y="4100411"/>
            <a:ext cx="2529147"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SHAP-based feature importance analysis</a:t>
            </a:r>
            <a:endParaRPr lang="en-US" sz="1600" dirty="0"/>
          </a:p>
        </p:txBody>
      </p:sp>
      <p:sp>
        <p:nvSpPr>
          <p:cNvPr id="21" name="Shape 19"/>
          <p:cNvSpPr/>
          <p:nvPr/>
        </p:nvSpPr>
        <p:spPr>
          <a:xfrm>
            <a:off x="571369" y="4537340"/>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22" name="Shape 20"/>
          <p:cNvSpPr/>
          <p:nvPr/>
        </p:nvSpPr>
        <p:spPr>
          <a:xfrm>
            <a:off x="726815" y="4705389"/>
            <a:ext cx="151245" cy="151245"/>
          </a:xfrm>
          <a:custGeom>
            <a:avLst/>
            <a:gdLst/>
            <a:ahLst/>
            <a:cxnLst/>
            <a:rect l="l" t="t" r="r" b="b"/>
            <a:pathLst>
              <a:path w="151245" h="151245">
                <a:moveTo>
                  <a:pt x="18906" y="9453"/>
                </a:moveTo>
                <a:cubicBezTo>
                  <a:pt x="8478" y="9453"/>
                  <a:pt x="0" y="17931"/>
                  <a:pt x="0" y="28358"/>
                </a:cubicBezTo>
                <a:lnTo>
                  <a:pt x="0" y="103981"/>
                </a:lnTo>
                <a:cubicBezTo>
                  <a:pt x="0" y="114408"/>
                  <a:pt x="8478" y="122886"/>
                  <a:pt x="18906" y="122886"/>
                </a:cubicBezTo>
                <a:lnTo>
                  <a:pt x="61443" y="122886"/>
                </a:lnTo>
                <a:lnTo>
                  <a:pt x="56717" y="137065"/>
                </a:lnTo>
                <a:lnTo>
                  <a:pt x="35448" y="137065"/>
                </a:lnTo>
                <a:cubicBezTo>
                  <a:pt x="31519" y="137065"/>
                  <a:pt x="28358" y="140226"/>
                  <a:pt x="28358" y="144155"/>
                </a:cubicBezTo>
                <a:cubicBezTo>
                  <a:pt x="28358" y="148084"/>
                  <a:pt x="31519" y="151245"/>
                  <a:pt x="35448" y="151245"/>
                </a:cubicBezTo>
                <a:lnTo>
                  <a:pt x="115797" y="151245"/>
                </a:lnTo>
                <a:cubicBezTo>
                  <a:pt x="119726" y="151245"/>
                  <a:pt x="122886" y="148084"/>
                  <a:pt x="122886" y="144155"/>
                </a:cubicBezTo>
                <a:cubicBezTo>
                  <a:pt x="122886" y="140226"/>
                  <a:pt x="119726" y="137065"/>
                  <a:pt x="115797" y="137065"/>
                </a:cubicBezTo>
                <a:lnTo>
                  <a:pt x="94528" y="137065"/>
                </a:lnTo>
                <a:lnTo>
                  <a:pt x="89802" y="122886"/>
                </a:lnTo>
                <a:lnTo>
                  <a:pt x="132339" y="122886"/>
                </a:lnTo>
                <a:cubicBezTo>
                  <a:pt x="142767" y="122886"/>
                  <a:pt x="151245" y="114408"/>
                  <a:pt x="151245" y="103981"/>
                </a:cubicBezTo>
                <a:lnTo>
                  <a:pt x="151245" y="28358"/>
                </a:lnTo>
                <a:cubicBezTo>
                  <a:pt x="151245" y="17931"/>
                  <a:pt x="142767" y="9453"/>
                  <a:pt x="132339" y="9453"/>
                </a:cubicBezTo>
                <a:lnTo>
                  <a:pt x="18906" y="9453"/>
                </a:lnTo>
                <a:close/>
                <a:moveTo>
                  <a:pt x="28358" y="28358"/>
                </a:moveTo>
                <a:lnTo>
                  <a:pt x="122886" y="28358"/>
                </a:lnTo>
                <a:cubicBezTo>
                  <a:pt x="128115" y="28358"/>
                  <a:pt x="132339" y="32583"/>
                  <a:pt x="132339" y="37811"/>
                </a:cubicBezTo>
                <a:lnTo>
                  <a:pt x="132339" y="85075"/>
                </a:lnTo>
                <a:cubicBezTo>
                  <a:pt x="132339" y="90304"/>
                  <a:pt x="128115" y="94528"/>
                  <a:pt x="122886" y="94528"/>
                </a:cubicBezTo>
                <a:lnTo>
                  <a:pt x="28358" y="94528"/>
                </a:lnTo>
                <a:cubicBezTo>
                  <a:pt x="23130" y="94528"/>
                  <a:pt x="18906" y="90304"/>
                  <a:pt x="18906" y="85075"/>
                </a:cubicBezTo>
                <a:lnTo>
                  <a:pt x="18906" y="37811"/>
                </a:lnTo>
                <a:cubicBezTo>
                  <a:pt x="18906" y="32583"/>
                  <a:pt x="23130" y="28358"/>
                  <a:pt x="28358" y="28358"/>
                </a:cubicBezTo>
                <a:close/>
              </a:path>
            </a:pathLst>
          </a:custGeom>
          <a:solidFill>
            <a:srgbClr val="00BC7D"/>
          </a:solidFill>
          <a:ln/>
        </p:spPr>
      </p:sp>
      <p:sp>
        <p:nvSpPr>
          <p:cNvPr id="23" name="Text 21"/>
          <p:cNvSpPr/>
          <p:nvPr/>
        </p:nvSpPr>
        <p:spPr>
          <a:xfrm>
            <a:off x="995694" y="4671779"/>
            <a:ext cx="2991283"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Dashboard</a:t>
            </a:r>
            <a:endParaRPr lang="en-US" sz="1600" dirty="0"/>
          </a:p>
        </p:txBody>
      </p:sp>
      <p:sp>
        <p:nvSpPr>
          <p:cNvPr id="24" name="Text 22"/>
          <p:cNvSpPr/>
          <p:nvPr/>
        </p:nvSpPr>
        <p:spPr>
          <a:xfrm>
            <a:off x="995694" y="4940659"/>
            <a:ext cx="2982881"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Interactive web-based dashboard using Streamlit</a:t>
            </a:r>
            <a:endParaRPr lang="en-US" sz="1600" dirty="0"/>
          </a:p>
        </p:txBody>
      </p:sp>
      <p:sp>
        <p:nvSpPr>
          <p:cNvPr id="25" name="Shape 23"/>
          <p:cNvSpPr/>
          <p:nvPr/>
        </p:nvSpPr>
        <p:spPr>
          <a:xfrm>
            <a:off x="6212191" y="1209957"/>
            <a:ext cx="5638065" cy="3428212"/>
          </a:xfrm>
          <a:custGeom>
            <a:avLst/>
            <a:gdLst/>
            <a:ahLst/>
            <a:cxnLst/>
            <a:rect l="l" t="t" r="r" b="b"/>
            <a:pathLst>
              <a:path w="5638065" h="3428212">
                <a:moveTo>
                  <a:pt x="33610" y="0"/>
                </a:moveTo>
                <a:lnTo>
                  <a:pt x="5503610" y="0"/>
                </a:lnTo>
                <a:cubicBezTo>
                  <a:pt x="5577867" y="0"/>
                  <a:pt x="5638065" y="60197"/>
                  <a:pt x="5638065" y="134454"/>
                </a:cubicBezTo>
                <a:lnTo>
                  <a:pt x="5638065" y="3293758"/>
                </a:lnTo>
                <a:cubicBezTo>
                  <a:pt x="5638065" y="3368015"/>
                  <a:pt x="5577867" y="3428212"/>
                  <a:pt x="5503610" y="3428212"/>
                </a:cubicBezTo>
                <a:lnTo>
                  <a:pt x="33610" y="3428212"/>
                </a:lnTo>
                <a:cubicBezTo>
                  <a:pt x="15048" y="3428212"/>
                  <a:pt x="0" y="3413165"/>
                  <a:pt x="0" y="3394602"/>
                </a:cubicBezTo>
                <a:lnTo>
                  <a:pt x="0" y="33610"/>
                </a:lnTo>
                <a:cubicBezTo>
                  <a:pt x="0" y="15048"/>
                  <a:pt x="15048" y="0"/>
                  <a:pt x="33610" y="0"/>
                </a:cubicBezTo>
                <a:close/>
              </a:path>
            </a:pathLst>
          </a:custGeom>
          <a:gradFill rotWithShape="1" flip="none">
            <a:gsLst>
              <a:gs pos="0">
                <a:srgbClr val="FEF2F2"/>
              </a:gs>
              <a:gs pos="100000">
                <a:srgbClr val="FFF1F2"/>
              </a:gs>
            </a:gsLst>
            <a:lin ang="2700000" scaled="1"/>
          </a:gradFill>
          <a:ln/>
        </p:spPr>
      </p:sp>
      <p:sp>
        <p:nvSpPr>
          <p:cNvPr id="26" name="Shape 24"/>
          <p:cNvSpPr/>
          <p:nvPr/>
        </p:nvSpPr>
        <p:spPr>
          <a:xfrm>
            <a:off x="6212191" y="1209957"/>
            <a:ext cx="33610" cy="3428212"/>
          </a:xfrm>
          <a:custGeom>
            <a:avLst/>
            <a:gdLst/>
            <a:ahLst/>
            <a:cxnLst/>
            <a:rect l="l" t="t" r="r" b="b"/>
            <a:pathLst>
              <a:path w="33610" h="3428212">
                <a:moveTo>
                  <a:pt x="33610" y="0"/>
                </a:moveTo>
                <a:lnTo>
                  <a:pt x="33610" y="0"/>
                </a:lnTo>
                <a:lnTo>
                  <a:pt x="33610" y="3428212"/>
                </a:lnTo>
                <a:lnTo>
                  <a:pt x="33610" y="3428212"/>
                </a:lnTo>
                <a:cubicBezTo>
                  <a:pt x="15048" y="3428212"/>
                  <a:pt x="0" y="3413165"/>
                  <a:pt x="0" y="3394602"/>
                </a:cubicBezTo>
                <a:lnTo>
                  <a:pt x="0" y="33610"/>
                </a:lnTo>
                <a:cubicBezTo>
                  <a:pt x="0" y="15048"/>
                  <a:pt x="15048" y="0"/>
                  <a:pt x="33610" y="0"/>
                </a:cubicBezTo>
                <a:close/>
              </a:path>
            </a:pathLst>
          </a:custGeom>
          <a:solidFill>
            <a:srgbClr val="E7000B"/>
          </a:solidFill>
          <a:ln/>
        </p:spPr>
      </p:sp>
      <p:sp>
        <p:nvSpPr>
          <p:cNvPr id="27" name="Shape 25"/>
          <p:cNvSpPr/>
          <p:nvPr/>
        </p:nvSpPr>
        <p:spPr>
          <a:xfrm>
            <a:off x="6430655" y="1411617"/>
            <a:ext cx="470539" cy="470539"/>
          </a:xfrm>
          <a:custGeom>
            <a:avLst/>
            <a:gdLst/>
            <a:ahLst/>
            <a:cxnLst/>
            <a:rect l="l" t="t" r="r" b="b"/>
            <a:pathLst>
              <a:path w="470539" h="470539">
                <a:moveTo>
                  <a:pt x="100832" y="0"/>
                </a:moveTo>
                <a:lnTo>
                  <a:pt x="369707" y="0"/>
                </a:lnTo>
                <a:cubicBezTo>
                  <a:pt x="425358" y="0"/>
                  <a:pt x="470539" y="45181"/>
                  <a:pt x="470539" y="100832"/>
                </a:cubicBezTo>
                <a:lnTo>
                  <a:pt x="470539" y="369707"/>
                </a:lnTo>
                <a:cubicBezTo>
                  <a:pt x="470539" y="425358"/>
                  <a:pt x="425358" y="470539"/>
                  <a:pt x="369707" y="470539"/>
                </a:cubicBezTo>
                <a:lnTo>
                  <a:pt x="100832" y="470539"/>
                </a:lnTo>
                <a:cubicBezTo>
                  <a:pt x="45181" y="470539"/>
                  <a:pt x="0" y="425358"/>
                  <a:pt x="0" y="369707"/>
                </a:cubicBezTo>
                <a:lnTo>
                  <a:pt x="0" y="100832"/>
                </a:lnTo>
                <a:cubicBezTo>
                  <a:pt x="0" y="45181"/>
                  <a:pt x="45181" y="0"/>
                  <a:pt x="100832" y="0"/>
                </a:cubicBezTo>
                <a:close/>
              </a:path>
            </a:pathLst>
          </a:custGeom>
          <a:gradFill rotWithShape="1" flip="none">
            <a:gsLst>
              <a:gs pos="0">
                <a:srgbClr val="FB2C36"/>
              </a:gs>
              <a:gs pos="100000">
                <a:srgbClr val="EC003F"/>
              </a:gs>
            </a:gsLst>
            <a:lin ang="2700000" scaled="1"/>
          </a:gradFill>
          <a:ln/>
        </p:spPr>
      </p:sp>
      <p:sp>
        <p:nvSpPr>
          <p:cNvPr id="28" name="Shape 26"/>
          <p:cNvSpPr/>
          <p:nvPr/>
        </p:nvSpPr>
        <p:spPr>
          <a:xfrm>
            <a:off x="6581900" y="1562861"/>
            <a:ext cx="168050" cy="168050"/>
          </a:xfrm>
          <a:custGeom>
            <a:avLst/>
            <a:gdLst/>
            <a:ahLst/>
            <a:cxnLst/>
            <a:rect l="l" t="t" r="r" b="b"/>
            <a:pathLst>
              <a:path w="168050" h="168050">
                <a:moveTo>
                  <a:pt x="84025" y="168050"/>
                </a:moveTo>
                <a:cubicBezTo>
                  <a:pt x="130399" y="168050"/>
                  <a:pt x="168050" y="130399"/>
                  <a:pt x="168050" y="84025"/>
                </a:cubicBezTo>
                <a:cubicBezTo>
                  <a:pt x="168050" y="37650"/>
                  <a:pt x="130399" y="0"/>
                  <a:pt x="84025" y="0"/>
                </a:cubicBezTo>
                <a:cubicBezTo>
                  <a:pt x="37650" y="0"/>
                  <a:pt x="0" y="37650"/>
                  <a:pt x="0" y="84025"/>
                </a:cubicBezTo>
                <a:cubicBezTo>
                  <a:pt x="0" y="130399"/>
                  <a:pt x="37650" y="168050"/>
                  <a:pt x="84025" y="168050"/>
                </a:cubicBezTo>
                <a:close/>
                <a:moveTo>
                  <a:pt x="54813" y="54813"/>
                </a:moveTo>
                <a:cubicBezTo>
                  <a:pt x="57898" y="51728"/>
                  <a:pt x="62887" y="51728"/>
                  <a:pt x="65940" y="54813"/>
                </a:cubicBezTo>
                <a:lnTo>
                  <a:pt x="83992" y="72865"/>
                </a:lnTo>
                <a:lnTo>
                  <a:pt x="102044" y="54813"/>
                </a:lnTo>
                <a:cubicBezTo>
                  <a:pt x="105129" y="51728"/>
                  <a:pt x="110118" y="51728"/>
                  <a:pt x="113171" y="54813"/>
                </a:cubicBezTo>
                <a:cubicBezTo>
                  <a:pt x="116223" y="57898"/>
                  <a:pt x="116256" y="62887"/>
                  <a:pt x="113171" y="65940"/>
                </a:cubicBezTo>
                <a:lnTo>
                  <a:pt x="95119" y="83992"/>
                </a:lnTo>
                <a:lnTo>
                  <a:pt x="113171" y="102044"/>
                </a:lnTo>
                <a:cubicBezTo>
                  <a:pt x="116256" y="105129"/>
                  <a:pt x="116256" y="110118"/>
                  <a:pt x="113171" y="113171"/>
                </a:cubicBezTo>
                <a:cubicBezTo>
                  <a:pt x="110086" y="116223"/>
                  <a:pt x="105097" y="116256"/>
                  <a:pt x="102044" y="113171"/>
                </a:cubicBezTo>
                <a:lnTo>
                  <a:pt x="83992" y="95119"/>
                </a:lnTo>
                <a:lnTo>
                  <a:pt x="65940" y="113171"/>
                </a:lnTo>
                <a:cubicBezTo>
                  <a:pt x="62854" y="116256"/>
                  <a:pt x="57866" y="116256"/>
                  <a:pt x="54813" y="113171"/>
                </a:cubicBezTo>
                <a:cubicBezTo>
                  <a:pt x="51761" y="110086"/>
                  <a:pt x="51728" y="105097"/>
                  <a:pt x="54813" y="102044"/>
                </a:cubicBezTo>
                <a:lnTo>
                  <a:pt x="72865" y="83992"/>
                </a:lnTo>
                <a:lnTo>
                  <a:pt x="54813" y="65940"/>
                </a:lnTo>
                <a:cubicBezTo>
                  <a:pt x="51728" y="62854"/>
                  <a:pt x="51728" y="57866"/>
                  <a:pt x="54813" y="54813"/>
                </a:cubicBezTo>
                <a:close/>
              </a:path>
            </a:pathLst>
          </a:custGeom>
          <a:solidFill>
            <a:srgbClr val="FFFFFF"/>
          </a:solidFill>
          <a:ln/>
        </p:spPr>
      </p:sp>
      <p:sp>
        <p:nvSpPr>
          <p:cNvPr id="29" name="Text 27"/>
          <p:cNvSpPr/>
          <p:nvPr/>
        </p:nvSpPr>
        <p:spPr>
          <a:xfrm>
            <a:off x="7002024" y="1512447"/>
            <a:ext cx="1352799" cy="268879"/>
          </a:xfrm>
          <a:prstGeom prst="rect">
            <a:avLst/>
          </a:prstGeom>
          <a:noFill/>
          <a:ln/>
        </p:spPr>
        <p:txBody>
          <a:bodyPr wrap="square" lIns="0" tIns="0" rIns="0" bIns="0" rtlCol="0" anchor="ctr"/>
          <a:lstStyle/>
          <a:p>
            <a:pPr>
              <a:lnSpc>
                <a:spcPct val="110000"/>
              </a:lnSpc>
            </a:pPr>
            <a:r>
              <a:rPr lang="en-US" sz="1588" b="1" dirty="0">
                <a:solidFill>
                  <a:srgbClr val="1D293D"/>
                </a:solidFill>
                <a:latin typeface="Noto Sans SC" pitchFamily="34" charset="0"/>
                <a:ea typeface="Noto Sans SC" pitchFamily="34" charset="-122"/>
                <a:cs typeface="Noto Sans SC" pitchFamily="34" charset="-120"/>
              </a:rPr>
              <a:t>Out of Scope</a:t>
            </a:r>
            <a:endParaRPr lang="en-US" sz="1600" dirty="0"/>
          </a:p>
        </p:txBody>
      </p:sp>
      <p:sp>
        <p:nvSpPr>
          <p:cNvPr id="30" name="Shape 28"/>
          <p:cNvSpPr/>
          <p:nvPr/>
        </p:nvSpPr>
        <p:spPr>
          <a:xfrm>
            <a:off x="6430655" y="2016595"/>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31" name="Shape 29"/>
          <p:cNvSpPr/>
          <p:nvPr/>
        </p:nvSpPr>
        <p:spPr>
          <a:xfrm>
            <a:off x="6595554" y="2184645"/>
            <a:ext cx="132339" cy="151245"/>
          </a:xfrm>
          <a:custGeom>
            <a:avLst/>
            <a:gdLst/>
            <a:ahLst/>
            <a:cxnLst/>
            <a:rect l="l" t="t" r="r" b="b"/>
            <a:pathLst>
              <a:path w="132339" h="151245">
                <a:moveTo>
                  <a:pt x="37811" y="-9453"/>
                </a:moveTo>
                <a:cubicBezTo>
                  <a:pt x="43040" y="-9453"/>
                  <a:pt x="47264" y="-5229"/>
                  <a:pt x="47264" y="0"/>
                </a:cubicBezTo>
                <a:lnTo>
                  <a:pt x="47264" y="28358"/>
                </a:lnTo>
                <a:lnTo>
                  <a:pt x="85075" y="28358"/>
                </a:lnTo>
                <a:lnTo>
                  <a:pt x="85075" y="0"/>
                </a:lnTo>
                <a:cubicBezTo>
                  <a:pt x="85075" y="-5229"/>
                  <a:pt x="89299" y="-9453"/>
                  <a:pt x="94528" y="-9453"/>
                </a:cubicBezTo>
                <a:cubicBezTo>
                  <a:pt x="99756" y="-9453"/>
                  <a:pt x="103981" y="-5229"/>
                  <a:pt x="103981" y="0"/>
                </a:cubicBezTo>
                <a:lnTo>
                  <a:pt x="103981" y="28358"/>
                </a:lnTo>
                <a:lnTo>
                  <a:pt x="122886" y="28358"/>
                </a:lnTo>
                <a:cubicBezTo>
                  <a:pt x="128115" y="28358"/>
                  <a:pt x="132339" y="32583"/>
                  <a:pt x="132339" y="37811"/>
                </a:cubicBezTo>
                <a:cubicBezTo>
                  <a:pt x="132339" y="43040"/>
                  <a:pt x="128115" y="47264"/>
                  <a:pt x="122886" y="47264"/>
                </a:cubicBezTo>
                <a:lnTo>
                  <a:pt x="122886" y="66170"/>
                </a:lnTo>
                <a:cubicBezTo>
                  <a:pt x="122886" y="94262"/>
                  <a:pt x="102445" y="117599"/>
                  <a:pt x="75622" y="122089"/>
                </a:cubicBezTo>
                <a:lnTo>
                  <a:pt x="75622" y="141792"/>
                </a:lnTo>
                <a:cubicBezTo>
                  <a:pt x="75622" y="147020"/>
                  <a:pt x="71398" y="151245"/>
                  <a:pt x="66170" y="151245"/>
                </a:cubicBezTo>
                <a:cubicBezTo>
                  <a:pt x="60941" y="151245"/>
                  <a:pt x="56717" y="147020"/>
                  <a:pt x="56717" y="141792"/>
                </a:cubicBezTo>
                <a:lnTo>
                  <a:pt x="56717" y="122089"/>
                </a:lnTo>
                <a:cubicBezTo>
                  <a:pt x="29894" y="117599"/>
                  <a:pt x="9453" y="94262"/>
                  <a:pt x="9453" y="66170"/>
                </a:cubicBezTo>
                <a:lnTo>
                  <a:pt x="9453" y="47264"/>
                </a:lnTo>
                <a:cubicBezTo>
                  <a:pt x="4224" y="47264"/>
                  <a:pt x="0" y="43040"/>
                  <a:pt x="0" y="37811"/>
                </a:cubicBezTo>
                <a:cubicBezTo>
                  <a:pt x="0" y="32583"/>
                  <a:pt x="4224" y="28358"/>
                  <a:pt x="9453" y="28358"/>
                </a:cubicBezTo>
                <a:lnTo>
                  <a:pt x="28358" y="28358"/>
                </a:lnTo>
                <a:lnTo>
                  <a:pt x="28358" y="0"/>
                </a:lnTo>
                <a:cubicBezTo>
                  <a:pt x="28358" y="-5229"/>
                  <a:pt x="32583" y="-9453"/>
                  <a:pt x="37811" y="-9453"/>
                </a:cubicBezTo>
                <a:close/>
              </a:path>
            </a:pathLst>
          </a:custGeom>
          <a:solidFill>
            <a:srgbClr val="FB2C36"/>
          </a:solidFill>
          <a:ln/>
        </p:spPr>
      </p:sp>
      <p:sp>
        <p:nvSpPr>
          <p:cNvPr id="32" name="Text 30"/>
          <p:cNvSpPr/>
          <p:nvPr/>
        </p:nvSpPr>
        <p:spPr>
          <a:xfrm>
            <a:off x="6854980" y="2151035"/>
            <a:ext cx="3268565"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Real-time Integration</a:t>
            </a:r>
            <a:endParaRPr lang="en-US" sz="1600" dirty="0"/>
          </a:p>
        </p:txBody>
      </p:sp>
      <p:sp>
        <p:nvSpPr>
          <p:cNvPr id="33" name="Text 31"/>
          <p:cNvSpPr/>
          <p:nvPr/>
        </p:nvSpPr>
        <p:spPr>
          <a:xfrm>
            <a:off x="6854980" y="2419915"/>
            <a:ext cx="3260163"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Live HR system integration (academic prototype only)</a:t>
            </a:r>
            <a:endParaRPr lang="en-US" sz="1600" dirty="0"/>
          </a:p>
        </p:txBody>
      </p:sp>
      <p:sp>
        <p:nvSpPr>
          <p:cNvPr id="34" name="Shape 32"/>
          <p:cNvSpPr/>
          <p:nvPr/>
        </p:nvSpPr>
        <p:spPr>
          <a:xfrm>
            <a:off x="6430655" y="2856844"/>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35" name="Shape 33"/>
          <p:cNvSpPr/>
          <p:nvPr/>
        </p:nvSpPr>
        <p:spPr>
          <a:xfrm>
            <a:off x="6576648" y="3024893"/>
            <a:ext cx="170150" cy="151245"/>
          </a:xfrm>
          <a:custGeom>
            <a:avLst/>
            <a:gdLst/>
            <a:ahLst/>
            <a:cxnLst/>
            <a:rect l="l" t="t" r="r" b="b"/>
            <a:pathLst>
              <a:path w="170150" h="151245">
                <a:moveTo>
                  <a:pt x="0" y="99254"/>
                </a:moveTo>
                <a:cubicBezTo>
                  <a:pt x="0" y="122739"/>
                  <a:pt x="19053" y="141792"/>
                  <a:pt x="42538" y="141792"/>
                </a:cubicBezTo>
                <a:lnTo>
                  <a:pt x="132339" y="141792"/>
                </a:lnTo>
                <a:cubicBezTo>
                  <a:pt x="153224" y="141792"/>
                  <a:pt x="170150" y="124865"/>
                  <a:pt x="170150" y="103981"/>
                </a:cubicBezTo>
                <a:cubicBezTo>
                  <a:pt x="170150" y="88738"/>
                  <a:pt x="161141" y="75593"/>
                  <a:pt x="148143" y="69626"/>
                </a:cubicBezTo>
                <a:cubicBezTo>
                  <a:pt x="150122" y="65756"/>
                  <a:pt x="151245" y="61355"/>
                  <a:pt x="151245" y="56717"/>
                </a:cubicBezTo>
                <a:cubicBezTo>
                  <a:pt x="151245" y="41061"/>
                  <a:pt x="138542" y="28358"/>
                  <a:pt x="122886" y="28358"/>
                </a:cubicBezTo>
                <a:cubicBezTo>
                  <a:pt x="117658" y="28358"/>
                  <a:pt x="112784" y="29776"/>
                  <a:pt x="108589" y="32228"/>
                </a:cubicBezTo>
                <a:cubicBezTo>
                  <a:pt x="101470" y="18699"/>
                  <a:pt x="87261" y="9453"/>
                  <a:pt x="70896" y="9453"/>
                </a:cubicBezTo>
                <a:cubicBezTo>
                  <a:pt x="47412" y="9453"/>
                  <a:pt x="28358" y="28506"/>
                  <a:pt x="28358" y="51990"/>
                </a:cubicBezTo>
                <a:cubicBezTo>
                  <a:pt x="28358" y="54354"/>
                  <a:pt x="28565" y="56687"/>
                  <a:pt x="28920" y="58932"/>
                </a:cubicBezTo>
                <a:cubicBezTo>
                  <a:pt x="12111" y="64604"/>
                  <a:pt x="0" y="80526"/>
                  <a:pt x="0" y="99254"/>
                </a:cubicBezTo>
                <a:close/>
              </a:path>
            </a:pathLst>
          </a:custGeom>
          <a:solidFill>
            <a:srgbClr val="FB2C36"/>
          </a:solidFill>
          <a:ln/>
        </p:spPr>
      </p:sp>
      <p:sp>
        <p:nvSpPr>
          <p:cNvPr id="36" name="Text 34"/>
          <p:cNvSpPr/>
          <p:nvPr/>
        </p:nvSpPr>
        <p:spPr>
          <a:xfrm>
            <a:off x="6854980" y="2991283"/>
            <a:ext cx="2218255"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Cloud Deployment</a:t>
            </a:r>
            <a:endParaRPr lang="en-US" sz="1600" dirty="0"/>
          </a:p>
        </p:txBody>
      </p:sp>
      <p:sp>
        <p:nvSpPr>
          <p:cNvPr id="37" name="Text 35"/>
          <p:cNvSpPr/>
          <p:nvPr/>
        </p:nvSpPr>
        <p:spPr>
          <a:xfrm>
            <a:off x="6854980" y="3260163"/>
            <a:ext cx="2209853"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Production-level cloud infrastructure</a:t>
            </a:r>
            <a:endParaRPr lang="en-US" sz="1600" dirty="0"/>
          </a:p>
        </p:txBody>
      </p:sp>
      <p:sp>
        <p:nvSpPr>
          <p:cNvPr id="38" name="Shape 36"/>
          <p:cNvSpPr/>
          <p:nvPr/>
        </p:nvSpPr>
        <p:spPr>
          <a:xfrm>
            <a:off x="6430655" y="3697092"/>
            <a:ext cx="5217941" cy="739418"/>
          </a:xfrm>
          <a:custGeom>
            <a:avLst/>
            <a:gdLst/>
            <a:ahLst/>
            <a:cxnLst/>
            <a:rect l="l" t="t" r="r" b="b"/>
            <a:pathLst>
              <a:path w="5217941" h="739418">
                <a:moveTo>
                  <a:pt x="100827" y="0"/>
                </a:moveTo>
                <a:lnTo>
                  <a:pt x="5117114" y="0"/>
                </a:lnTo>
                <a:cubicBezTo>
                  <a:pt x="5172762" y="0"/>
                  <a:pt x="5217941" y="45179"/>
                  <a:pt x="5217941" y="100827"/>
                </a:cubicBezTo>
                <a:lnTo>
                  <a:pt x="5217941" y="638591"/>
                </a:lnTo>
                <a:cubicBezTo>
                  <a:pt x="5217941" y="694277"/>
                  <a:pt x="5172799" y="739418"/>
                  <a:pt x="5117114" y="739418"/>
                </a:cubicBezTo>
                <a:lnTo>
                  <a:pt x="100827" y="739418"/>
                </a:lnTo>
                <a:cubicBezTo>
                  <a:pt x="45179" y="739418"/>
                  <a:pt x="0" y="694239"/>
                  <a:pt x="0" y="638591"/>
                </a:cubicBezTo>
                <a:lnTo>
                  <a:pt x="0" y="100827"/>
                </a:lnTo>
                <a:cubicBezTo>
                  <a:pt x="0" y="45142"/>
                  <a:pt x="45142" y="0"/>
                  <a:pt x="100827" y="0"/>
                </a:cubicBezTo>
                <a:close/>
              </a:path>
            </a:pathLst>
          </a:custGeom>
          <a:solidFill>
            <a:srgbClr val="FFFFFF"/>
          </a:solidFill>
          <a:ln/>
          <a:effectLst>
            <a:outerShdw sx="100000" sy="100000" kx="0" ky="0" algn="bl" rotWithShape="0" blurRad="25207" dist="8402" dir="5400000">
              <a:srgbClr val="000000">
                <a:alpha val="10196"/>
              </a:srgbClr>
            </a:outerShdw>
          </a:effectLst>
        </p:spPr>
      </p:sp>
      <p:sp>
        <p:nvSpPr>
          <p:cNvPr id="39" name="Shape 37"/>
          <p:cNvSpPr/>
          <p:nvPr/>
        </p:nvSpPr>
        <p:spPr>
          <a:xfrm>
            <a:off x="6567195" y="3865141"/>
            <a:ext cx="189056" cy="151245"/>
          </a:xfrm>
          <a:custGeom>
            <a:avLst/>
            <a:gdLst/>
            <a:ahLst/>
            <a:cxnLst/>
            <a:rect l="l" t="t" r="r" b="b"/>
            <a:pathLst>
              <a:path w="189056" h="151245">
                <a:moveTo>
                  <a:pt x="94528" y="4726"/>
                </a:moveTo>
                <a:cubicBezTo>
                  <a:pt x="111484" y="4726"/>
                  <a:pt x="125249" y="18492"/>
                  <a:pt x="125249" y="35448"/>
                </a:cubicBezTo>
                <a:cubicBezTo>
                  <a:pt x="125249" y="52404"/>
                  <a:pt x="111484" y="66170"/>
                  <a:pt x="94528" y="66170"/>
                </a:cubicBezTo>
                <a:cubicBezTo>
                  <a:pt x="77572" y="66170"/>
                  <a:pt x="63806" y="52404"/>
                  <a:pt x="63806" y="35448"/>
                </a:cubicBezTo>
                <a:cubicBezTo>
                  <a:pt x="63806" y="18492"/>
                  <a:pt x="77572" y="4726"/>
                  <a:pt x="94528" y="4726"/>
                </a:cubicBezTo>
                <a:close/>
                <a:moveTo>
                  <a:pt x="28358" y="25995"/>
                </a:moveTo>
                <a:cubicBezTo>
                  <a:pt x="40097" y="25995"/>
                  <a:pt x="49627" y="35525"/>
                  <a:pt x="49627" y="47264"/>
                </a:cubicBezTo>
                <a:cubicBezTo>
                  <a:pt x="49627" y="59003"/>
                  <a:pt x="40097" y="68533"/>
                  <a:pt x="28358" y="68533"/>
                </a:cubicBezTo>
                <a:cubicBezTo>
                  <a:pt x="16620" y="68533"/>
                  <a:pt x="7090" y="59003"/>
                  <a:pt x="7090" y="47264"/>
                </a:cubicBezTo>
                <a:cubicBezTo>
                  <a:pt x="7090" y="35525"/>
                  <a:pt x="16620" y="25995"/>
                  <a:pt x="28358" y="25995"/>
                </a:cubicBezTo>
                <a:close/>
                <a:moveTo>
                  <a:pt x="0" y="122886"/>
                </a:moveTo>
                <a:cubicBezTo>
                  <a:pt x="0" y="102002"/>
                  <a:pt x="16926" y="85075"/>
                  <a:pt x="37811" y="85075"/>
                </a:cubicBezTo>
                <a:cubicBezTo>
                  <a:pt x="41592" y="85075"/>
                  <a:pt x="45255" y="85636"/>
                  <a:pt x="48711" y="86670"/>
                </a:cubicBezTo>
                <a:cubicBezTo>
                  <a:pt x="38993" y="97541"/>
                  <a:pt x="33085" y="111897"/>
                  <a:pt x="33085" y="127613"/>
                </a:cubicBezTo>
                <a:lnTo>
                  <a:pt x="33085" y="132339"/>
                </a:lnTo>
                <a:cubicBezTo>
                  <a:pt x="33085" y="135707"/>
                  <a:pt x="33794" y="138897"/>
                  <a:pt x="35064" y="141792"/>
                </a:cubicBezTo>
                <a:lnTo>
                  <a:pt x="9453" y="141792"/>
                </a:lnTo>
                <a:cubicBezTo>
                  <a:pt x="4224" y="141792"/>
                  <a:pt x="0" y="137568"/>
                  <a:pt x="0" y="132339"/>
                </a:cubicBezTo>
                <a:lnTo>
                  <a:pt x="0" y="122886"/>
                </a:lnTo>
                <a:close/>
                <a:moveTo>
                  <a:pt x="153992" y="141792"/>
                </a:moveTo>
                <a:cubicBezTo>
                  <a:pt x="155262" y="138897"/>
                  <a:pt x="155971" y="135707"/>
                  <a:pt x="155971" y="132339"/>
                </a:cubicBezTo>
                <a:lnTo>
                  <a:pt x="155971" y="127613"/>
                </a:lnTo>
                <a:cubicBezTo>
                  <a:pt x="155971" y="111897"/>
                  <a:pt x="150063" y="97541"/>
                  <a:pt x="140344" y="86670"/>
                </a:cubicBezTo>
                <a:cubicBezTo>
                  <a:pt x="143801" y="85636"/>
                  <a:pt x="147464" y="85075"/>
                  <a:pt x="151245" y="85075"/>
                </a:cubicBezTo>
                <a:cubicBezTo>
                  <a:pt x="172129" y="85075"/>
                  <a:pt x="189056" y="102002"/>
                  <a:pt x="189056" y="122886"/>
                </a:cubicBezTo>
                <a:lnTo>
                  <a:pt x="189056" y="132339"/>
                </a:lnTo>
                <a:cubicBezTo>
                  <a:pt x="189056" y="137568"/>
                  <a:pt x="184832" y="141792"/>
                  <a:pt x="179603" y="141792"/>
                </a:cubicBezTo>
                <a:lnTo>
                  <a:pt x="153992" y="141792"/>
                </a:lnTo>
                <a:close/>
                <a:moveTo>
                  <a:pt x="139429" y="47264"/>
                </a:moveTo>
                <a:cubicBezTo>
                  <a:pt x="139429" y="35525"/>
                  <a:pt x="148959" y="25995"/>
                  <a:pt x="160697" y="25995"/>
                </a:cubicBezTo>
                <a:cubicBezTo>
                  <a:pt x="172436" y="25995"/>
                  <a:pt x="181966" y="35525"/>
                  <a:pt x="181966" y="47264"/>
                </a:cubicBezTo>
                <a:cubicBezTo>
                  <a:pt x="181966" y="59003"/>
                  <a:pt x="172436" y="68533"/>
                  <a:pt x="160697" y="68533"/>
                </a:cubicBezTo>
                <a:cubicBezTo>
                  <a:pt x="148959" y="68533"/>
                  <a:pt x="139429" y="59003"/>
                  <a:pt x="139429" y="47264"/>
                </a:cubicBezTo>
                <a:close/>
                <a:moveTo>
                  <a:pt x="47264" y="127613"/>
                </a:moveTo>
                <a:cubicBezTo>
                  <a:pt x="47264" y="101499"/>
                  <a:pt x="68415" y="80349"/>
                  <a:pt x="94528" y="80349"/>
                </a:cubicBezTo>
                <a:cubicBezTo>
                  <a:pt x="120641" y="80349"/>
                  <a:pt x="141792" y="101499"/>
                  <a:pt x="141792" y="127613"/>
                </a:cubicBezTo>
                <a:lnTo>
                  <a:pt x="141792" y="132339"/>
                </a:lnTo>
                <a:cubicBezTo>
                  <a:pt x="141792" y="137568"/>
                  <a:pt x="137568" y="141792"/>
                  <a:pt x="132339" y="141792"/>
                </a:cubicBezTo>
                <a:lnTo>
                  <a:pt x="56717" y="141792"/>
                </a:lnTo>
                <a:cubicBezTo>
                  <a:pt x="51488" y="141792"/>
                  <a:pt x="47264" y="137568"/>
                  <a:pt x="47264" y="132339"/>
                </a:cubicBezTo>
                <a:lnTo>
                  <a:pt x="47264" y="127613"/>
                </a:lnTo>
                <a:close/>
              </a:path>
            </a:pathLst>
          </a:custGeom>
          <a:solidFill>
            <a:srgbClr val="FB2C36"/>
          </a:solidFill>
          <a:ln/>
        </p:spPr>
      </p:sp>
      <p:sp>
        <p:nvSpPr>
          <p:cNvPr id="40" name="Text 38"/>
          <p:cNvSpPr/>
          <p:nvPr/>
        </p:nvSpPr>
        <p:spPr>
          <a:xfrm>
            <a:off x="6854980" y="3831531"/>
            <a:ext cx="2075413" cy="235269"/>
          </a:xfrm>
          <a:prstGeom prst="rect">
            <a:avLst/>
          </a:prstGeom>
          <a:noFill/>
          <a:ln/>
        </p:spPr>
        <p:txBody>
          <a:bodyPr wrap="square" lIns="0" tIns="0" rIns="0" bIns="0" rtlCol="0" anchor="ctr"/>
          <a:lstStyle/>
          <a:p>
            <a:pPr>
              <a:lnSpc>
                <a:spcPct val="130000"/>
              </a:lnSpc>
            </a:pPr>
            <a:r>
              <a:rPr lang="en-US" sz="1191" b="1" dirty="0">
                <a:solidFill>
                  <a:srgbClr val="1D293D"/>
                </a:solidFill>
                <a:latin typeface="MiSans" pitchFamily="34" charset="0"/>
                <a:ea typeface="MiSans" pitchFamily="34" charset="-122"/>
                <a:cs typeface="MiSans" pitchFamily="34" charset="-120"/>
              </a:rPr>
              <a:t>Multi-tenant System</a:t>
            </a:r>
            <a:endParaRPr lang="en-US" sz="1600" dirty="0"/>
          </a:p>
        </p:txBody>
      </p:sp>
      <p:sp>
        <p:nvSpPr>
          <p:cNvPr id="41" name="Text 39"/>
          <p:cNvSpPr/>
          <p:nvPr/>
        </p:nvSpPr>
        <p:spPr>
          <a:xfrm>
            <a:off x="6854980" y="4100411"/>
            <a:ext cx="2067010" cy="201660"/>
          </a:xfrm>
          <a:prstGeom prst="rect">
            <a:avLst/>
          </a:prstGeom>
          <a:noFill/>
          <a:ln/>
        </p:spPr>
        <p:txBody>
          <a:bodyPr wrap="square" lIns="0" tIns="0" rIns="0" bIns="0" rtlCol="0" anchor="ctr"/>
          <a:lstStyle/>
          <a:p>
            <a:pPr>
              <a:lnSpc>
                <a:spcPct val="130000"/>
              </a:lnSpc>
            </a:pPr>
            <a:r>
              <a:rPr lang="en-US" sz="1059" dirty="0">
                <a:solidFill>
                  <a:srgbClr val="45556C"/>
                </a:solidFill>
                <a:latin typeface="MiSans" pitchFamily="34" charset="0"/>
                <a:ea typeface="MiSans" pitchFamily="34" charset="-122"/>
                <a:cs typeface="MiSans" pitchFamily="34" charset="-120"/>
              </a:rPr>
              <a:t>Support for multiple organizations</a:t>
            </a:r>
            <a:endParaRPr lang="en-US" sz="1600" dirty="0"/>
          </a:p>
        </p:txBody>
      </p:sp>
      <p:sp>
        <p:nvSpPr>
          <p:cNvPr id="42" name="Shape 40"/>
          <p:cNvSpPr/>
          <p:nvPr/>
        </p:nvSpPr>
        <p:spPr>
          <a:xfrm>
            <a:off x="6212191" y="4772609"/>
            <a:ext cx="5638065" cy="1747716"/>
          </a:xfrm>
          <a:custGeom>
            <a:avLst/>
            <a:gdLst/>
            <a:ahLst/>
            <a:cxnLst/>
            <a:rect l="l" t="t" r="r" b="b"/>
            <a:pathLst>
              <a:path w="5638065" h="1747716">
                <a:moveTo>
                  <a:pt x="33610" y="0"/>
                </a:moveTo>
                <a:lnTo>
                  <a:pt x="5503630" y="0"/>
                </a:lnTo>
                <a:cubicBezTo>
                  <a:pt x="5577876" y="0"/>
                  <a:pt x="5638065" y="60188"/>
                  <a:pt x="5638065" y="134434"/>
                </a:cubicBezTo>
                <a:lnTo>
                  <a:pt x="5638065" y="1613282"/>
                </a:lnTo>
                <a:cubicBezTo>
                  <a:pt x="5638065" y="1687528"/>
                  <a:pt x="5577876" y="1747716"/>
                  <a:pt x="5503630" y="1747716"/>
                </a:cubicBezTo>
                <a:lnTo>
                  <a:pt x="33610" y="1747716"/>
                </a:lnTo>
                <a:cubicBezTo>
                  <a:pt x="15048" y="1747716"/>
                  <a:pt x="0" y="1732668"/>
                  <a:pt x="0" y="1714106"/>
                </a:cubicBezTo>
                <a:lnTo>
                  <a:pt x="0" y="33610"/>
                </a:lnTo>
                <a:cubicBezTo>
                  <a:pt x="0" y="15048"/>
                  <a:pt x="15048" y="0"/>
                  <a:pt x="33610" y="0"/>
                </a:cubicBezTo>
                <a:close/>
              </a:path>
            </a:pathLst>
          </a:custGeom>
          <a:gradFill rotWithShape="1" flip="none">
            <a:gsLst>
              <a:gs pos="0">
                <a:srgbClr val="FFFBEB"/>
              </a:gs>
              <a:gs pos="100000">
                <a:srgbClr val="FFF7ED"/>
              </a:gs>
            </a:gsLst>
            <a:lin ang="2700000" scaled="1"/>
          </a:gradFill>
          <a:ln/>
        </p:spPr>
      </p:sp>
      <p:sp>
        <p:nvSpPr>
          <p:cNvPr id="43" name="Shape 41"/>
          <p:cNvSpPr/>
          <p:nvPr/>
        </p:nvSpPr>
        <p:spPr>
          <a:xfrm>
            <a:off x="6212191" y="4772609"/>
            <a:ext cx="33610" cy="1747716"/>
          </a:xfrm>
          <a:custGeom>
            <a:avLst/>
            <a:gdLst/>
            <a:ahLst/>
            <a:cxnLst/>
            <a:rect l="l" t="t" r="r" b="b"/>
            <a:pathLst>
              <a:path w="33610" h="1747716">
                <a:moveTo>
                  <a:pt x="33610" y="0"/>
                </a:moveTo>
                <a:lnTo>
                  <a:pt x="33610" y="0"/>
                </a:lnTo>
                <a:lnTo>
                  <a:pt x="33610" y="1747716"/>
                </a:lnTo>
                <a:lnTo>
                  <a:pt x="33610" y="1747716"/>
                </a:lnTo>
                <a:cubicBezTo>
                  <a:pt x="15048" y="1747716"/>
                  <a:pt x="0" y="1732668"/>
                  <a:pt x="0" y="1714106"/>
                </a:cubicBezTo>
                <a:lnTo>
                  <a:pt x="0" y="33610"/>
                </a:lnTo>
                <a:cubicBezTo>
                  <a:pt x="0" y="15048"/>
                  <a:pt x="15048" y="0"/>
                  <a:pt x="33610" y="0"/>
                </a:cubicBezTo>
                <a:close/>
              </a:path>
            </a:pathLst>
          </a:custGeom>
          <a:solidFill>
            <a:srgbClr val="E17100"/>
          </a:solidFill>
          <a:ln/>
        </p:spPr>
      </p:sp>
      <p:sp>
        <p:nvSpPr>
          <p:cNvPr id="44" name="Shape 42"/>
          <p:cNvSpPr/>
          <p:nvPr/>
        </p:nvSpPr>
        <p:spPr>
          <a:xfrm>
            <a:off x="6430655" y="4974269"/>
            <a:ext cx="470539" cy="470539"/>
          </a:xfrm>
          <a:custGeom>
            <a:avLst/>
            <a:gdLst/>
            <a:ahLst/>
            <a:cxnLst/>
            <a:rect l="l" t="t" r="r" b="b"/>
            <a:pathLst>
              <a:path w="470539" h="470539">
                <a:moveTo>
                  <a:pt x="100832" y="0"/>
                </a:moveTo>
                <a:lnTo>
                  <a:pt x="369707" y="0"/>
                </a:lnTo>
                <a:cubicBezTo>
                  <a:pt x="425358" y="0"/>
                  <a:pt x="470539" y="45181"/>
                  <a:pt x="470539" y="100832"/>
                </a:cubicBezTo>
                <a:lnTo>
                  <a:pt x="470539" y="369707"/>
                </a:lnTo>
                <a:cubicBezTo>
                  <a:pt x="470539" y="425358"/>
                  <a:pt x="425358" y="470539"/>
                  <a:pt x="369707" y="470539"/>
                </a:cubicBezTo>
                <a:lnTo>
                  <a:pt x="100832" y="470539"/>
                </a:lnTo>
                <a:cubicBezTo>
                  <a:pt x="45181" y="470539"/>
                  <a:pt x="0" y="425358"/>
                  <a:pt x="0" y="369707"/>
                </a:cubicBezTo>
                <a:lnTo>
                  <a:pt x="0" y="100832"/>
                </a:lnTo>
                <a:cubicBezTo>
                  <a:pt x="0" y="45181"/>
                  <a:pt x="45181" y="0"/>
                  <a:pt x="100832" y="0"/>
                </a:cubicBezTo>
                <a:close/>
              </a:path>
            </a:pathLst>
          </a:custGeom>
          <a:gradFill rotWithShape="1" flip="none">
            <a:gsLst>
              <a:gs pos="0">
                <a:srgbClr val="FE9A00"/>
              </a:gs>
              <a:gs pos="100000">
                <a:srgbClr val="F54900"/>
              </a:gs>
            </a:gsLst>
            <a:lin ang="2700000" scaled="1"/>
          </a:gradFill>
          <a:ln/>
        </p:spPr>
      </p:sp>
      <p:sp>
        <p:nvSpPr>
          <p:cNvPr id="45" name="Shape 43"/>
          <p:cNvSpPr/>
          <p:nvPr/>
        </p:nvSpPr>
        <p:spPr>
          <a:xfrm>
            <a:off x="6581900" y="5125513"/>
            <a:ext cx="168050" cy="168050"/>
          </a:xfrm>
          <a:custGeom>
            <a:avLst/>
            <a:gdLst/>
            <a:ahLst/>
            <a:cxnLst/>
            <a:rect l="l" t="t" r="r" b="b"/>
            <a:pathLst>
              <a:path w="168050" h="168050">
                <a:moveTo>
                  <a:pt x="84025" y="0"/>
                </a:moveTo>
                <a:cubicBezTo>
                  <a:pt x="88850" y="0"/>
                  <a:pt x="93281" y="2659"/>
                  <a:pt x="95578" y="6893"/>
                </a:cubicBezTo>
                <a:lnTo>
                  <a:pt x="166474" y="138181"/>
                </a:lnTo>
                <a:cubicBezTo>
                  <a:pt x="168673" y="142251"/>
                  <a:pt x="168575" y="147175"/>
                  <a:pt x="166212" y="151146"/>
                </a:cubicBezTo>
                <a:cubicBezTo>
                  <a:pt x="163848" y="155118"/>
                  <a:pt x="159549" y="157547"/>
                  <a:pt x="154921" y="157547"/>
                </a:cubicBezTo>
                <a:lnTo>
                  <a:pt x="13129" y="157547"/>
                </a:lnTo>
                <a:cubicBezTo>
                  <a:pt x="8501" y="157547"/>
                  <a:pt x="4234" y="155118"/>
                  <a:pt x="1838" y="151146"/>
                </a:cubicBezTo>
                <a:cubicBezTo>
                  <a:pt x="-558" y="147175"/>
                  <a:pt x="-624" y="142251"/>
                  <a:pt x="1575" y="138181"/>
                </a:cubicBezTo>
                <a:lnTo>
                  <a:pt x="72471" y="6893"/>
                </a:lnTo>
                <a:cubicBezTo>
                  <a:pt x="74769" y="2659"/>
                  <a:pt x="79200" y="0"/>
                  <a:pt x="84025" y="0"/>
                </a:cubicBezTo>
                <a:close/>
                <a:moveTo>
                  <a:pt x="84025" y="55141"/>
                </a:moveTo>
                <a:cubicBezTo>
                  <a:pt x="79659" y="55141"/>
                  <a:pt x="76147" y="58653"/>
                  <a:pt x="76147" y="63019"/>
                </a:cubicBezTo>
                <a:lnTo>
                  <a:pt x="76147" y="99779"/>
                </a:lnTo>
                <a:cubicBezTo>
                  <a:pt x="76147" y="104145"/>
                  <a:pt x="79659" y="107657"/>
                  <a:pt x="84025" y="107657"/>
                </a:cubicBezTo>
                <a:cubicBezTo>
                  <a:pt x="88390" y="107657"/>
                  <a:pt x="91902" y="104145"/>
                  <a:pt x="91902" y="99779"/>
                </a:cubicBezTo>
                <a:lnTo>
                  <a:pt x="91902" y="63019"/>
                </a:lnTo>
                <a:cubicBezTo>
                  <a:pt x="91902" y="58653"/>
                  <a:pt x="88390" y="55141"/>
                  <a:pt x="84025" y="55141"/>
                </a:cubicBezTo>
                <a:close/>
                <a:moveTo>
                  <a:pt x="92788" y="126037"/>
                </a:moveTo>
                <a:cubicBezTo>
                  <a:pt x="92988" y="122784"/>
                  <a:pt x="91365" y="119689"/>
                  <a:pt x="88577" y="118003"/>
                </a:cubicBezTo>
                <a:cubicBezTo>
                  <a:pt x="85788" y="116316"/>
                  <a:pt x="82294" y="116316"/>
                  <a:pt x="79506" y="118003"/>
                </a:cubicBezTo>
                <a:cubicBezTo>
                  <a:pt x="76717" y="119689"/>
                  <a:pt x="75095" y="122784"/>
                  <a:pt x="75294" y="126037"/>
                </a:cubicBezTo>
                <a:cubicBezTo>
                  <a:pt x="75095" y="129290"/>
                  <a:pt x="76717" y="132385"/>
                  <a:pt x="79506" y="134072"/>
                </a:cubicBezTo>
                <a:cubicBezTo>
                  <a:pt x="82294" y="135758"/>
                  <a:pt x="85788" y="135758"/>
                  <a:pt x="88577" y="134072"/>
                </a:cubicBezTo>
                <a:cubicBezTo>
                  <a:pt x="91365" y="132385"/>
                  <a:pt x="92988" y="129290"/>
                  <a:pt x="92788" y="126037"/>
                </a:cubicBezTo>
                <a:close/>
              </a:path>
            </a:pathLst>
          </a:custGeom>
          <a:solidFill>
            <a:srgbClr val="FFFFFF"/>
          </a:solidFill>
          <a:ln/>
        </p:spPr>
      </p:sp>
      <p:sp>
        <p:nvSpPr>
          <p:cNvPr id="46" name="Text 44"/>
          <p:cNvSpPr/>
          <p:nvPr/>
        </p:nvSpPr>
        <p:spPr>
          <a:xfrm>
            <a:off x="7002024" y="5075099"/>
            <a:ext cx="1378007" cy="268879"/>
          </a:xfrm>
          <a:prstGeom prst="rect">
            <a:avLst/>
          </a:prstGeom>
          <a:noFill/>
          <a:ln/>
        </p:spPr>
        <p:txBody>
          <a:bodyPr wrap="square" lIns="0" tIns="0" rIns="0" bIns="0" rtlCol="0" anchor="ctr"/>
          <a:lstStyle/>
          <a:p>
            <a:pPr>
              <a:lnSpc>
                <a:spcPct val="110000"/>
              </a:lnSpc>
            </a:pPr>
            <a:r>
              <a:rPr lang="en-US" sz="1588" b="1" dirty="0">
                <a:solidFill>
                  <a:srgbClr val="1D293D"/>
                </a:solidFill>
                <a:latin typeface="Noto Sans SC" pitchFamily="34" charset="0"/>
                <a:ea typeface="Noto Sans SC" pitchFamily="34" charset="-122"/>
                <a:cs typeface="Noto Sans SC" pitchFamily="34" charset="-120"/>
              </a:rPr>
              <a:t>Assumptions</a:t>
            </a:r>
            <a:endParaRPr lang="en-US" sz="1600" dirty="0"/>
          </a:p>
        </p:txBody>
      </p:sp>
      <p:sp>
        <p:nvSpPr>
          <p:cNvPr id="47" name="Shape 45"/>
          <p:cNvSpPr/>
          <p:nvPr/>
        </p:nvSpPr>
        <p:spPr>
          <a:xfrm>
            <a:off x="6481070" y="5612857"/>
            <a:ext cx="67220" cy="134440"/>
          </a:xfrm>
          <a:custGeom>
            <a:avLst/>
            <a:gdLst/>
            <a:ahLst/>
            <a:cxnLst/>
            <a:rect l="l" t="t" r="r" b="b"/>
            <a:pathLst>
              <a:path w="67220" h="134440">
                <a:moveTo>
                  <a:pt x="64883" y="61286"/>
                </a:moveTo>
                <a:cubicBezTo>
                  <a:pt x="68165" y="64568"/>
                  <a:pt x="68165" y="69898"/>
                  <a:pt x="64883" y="73180"/>
                </a:cubicBezTo>
                <a:lnTo>
                  <a:pt x="22871" y="115193"/>
                </a:lnTo>
                <a:cubicBezTo>
                  <a:pt x="19588" y="118475"/>
                  <a:pt x="14258" y="118475"/>
                  <a:pt x="10976" y="115193"/>
                </a:cubicBezTo>
                <a:cubicBezTo>
                  <a:pt x="7694" y="111911"/>
                  <a:pt x="7694" y="106580"/>
                  <a:pt x="10976" y="103298"/>
                </a:cubicBezTo>
                <a:lnTo>
                  <a:pt x="47054" y="67220"/>
                </a:lnTo>
                <a:lnTo>
                  <a:pt x="11002" y="31142"/>
                </a:lnTo>
                <a:cubicBezTo>
                  <a:pt x="7720" y="27859"/>
                  <a:pt x="7720" y="22529"/>
                  <a:pt x="11002" y="19247"/>
                </a:cubicBezTo>
                <a:cubicBezTo>
                  <a:pt x="14284" y="15965"/>
                  <a:pt x="19615" y="15965"/>
                  <a:pt x="22897" y="19247"/>
                </a:cubicBezTo>
                <a:lnTo>
                  <a:pt x="64909" y="61259"/>
                </a:lnTo>
                <a:close/>
              </a:path>
            </a:pathLst>
          </a:custGeom>
          <a:solidFill>
            <a:srgbClr val="FE9A00"/>
          </a:solidFill>
          <a:ln/>
        </p:spPr>
      </p:sp>
      <p:sp>
        <p:nvSpPr>
          <p:cNvPr id="48" name="Text 46"/>
          <p:cNvSpPr/>
          <p:nvPr/>
        </p:nvSpPr>
        <p:spPr>
          <a:xfrm>
            <a:off x="6665925" y="5579247"/>
            <a:ext cx="2940868" cy="201660"/>
          </a:xfrm>
          <a:prstGeom prst="rect">
            <a:avLst/>
          </a:prstGeom>
          <a:noFill/>
          <a:ln/>
        </p:spPr>
        <p:txBody>
          <a:bodyPr wrap="square" lIns="0" tIns="0" rIns="0" bIns="0" rtlCol="0" anchor="ctr"/>
          <a:lstStyle/>
          <a:p>
            <a:pPr>
              <a:lnSpc>
                <a:spcPct val="130000"/>
              </a:lnSpc>
            </a:pPr>
            <a:r>
              <a:rPr lang="en-US" sz="1059" dirty="0">
                <a:solidFill>
                  <a:srgbClr val="314158"/>
                </a:solidFill>
                <a:latin typeface="MiSans" pitchFamily="34" charset="0"/>
                <a:ea typeface="MiSans" pitchFamily="34" charset="-122"/>
                <a:cs typeface="MiSans" pitchFamily="34" charset="-120"/>
              </a:rPr>
              <a:t>Dataset is representative of HR attrition patterns</a:t>
            </a:r>
            <a:endParaRPr lang="en-US" sz="1600" dirty="0"/>
          </a:p>
        </p:txBody>
      </p:sp>
      <p:sp>
        <p:nvSpPr>
          <p:cNvPr id="49" name="Shape 47"/>
          <p:cNvSpPr/>
          <p:nvPr/>
        </p:nvSpPr>
        <p:spPr>
          <a:xfrm>
            <a:off x="6481070" y="5881737"/>
            <a:ext cx="67220" cy="134440"/>
          </a:xfrm>
          <a:custGeom>
            <a:avLst/>
            <a:gdLst/>
            <a:ahLst/>
            <a:cxnLst/>
            <a:rect l="l" t="t" r="r" b="b"/>
            <a:pathLst>
              <a:path w="67220" h="134440">
                <a:moveTo>
                  <a:pt x="64883" y="61286"/>
                </a:moveTo>
                <a:cubicBezTo>
                  <a:pt x="68165" y="64568"/>
                  <a:pt x="68165" y="69898"/>
                  <a:pt x="64883" y="73180"/>
                </a:cubicBezTo>
                <a:lnTo>
                  <a:pt x="22871" y="115193"/>
                </a:lnTo>
                <a:cubicBezTo>
                  <a:pt x="19588" y="118475"/>
                  <a:pt x="14258" y="118475"/>
                  <a:pt x="10976" y="115193"/>
                </a:cubicBezTo>
                <a:cubicBezTo>
                  <a:pt x="7694" y="111911"/>
                  <a:pt x="7694" y="106580"/>
                  <a:pt x="10976" y="103298"/>
                </a:cubicBezTo>
                <a:lnTo>
                  <a:pt x="47054" y="67220"/>
                </a:lnTo>
                <a:lnTo>
                  <a:pt x="11002" y="31142"/>
                </a:lnTo>
                <a:cubicBezTo>
                  <a:pt x="7720" y="27859"/>
                  <a:pt x="7720" y="22529"/>
                  <a:pt x="11002" y="19247"/>
                </a:cubicBezTo>
                <a:cubicBezTo>
                  <a:pt x="14284" y="15965"/>
                  <a:pt x="19615" y="15965"/>
                  <a:pt x="22897" y="19247"/>
                </a:cubicBezTo>
                <a:lnTo>
                  <a:pt x="64909" y="61259"/>
                </a:lnTo>
                <a:close/>
              </a:path>
            </a:pathLst>
          </a:custGeom>
          <a:solidFill>
            <a:srgbClr val="FE9A00"/>
          </a:solidFill>
          <a:ln/>
        </p:spPr>
      </p:sp>
      <p:sp>
        <p:nvSpPr>
          <p:cNvPr id="50" name="Text 48"/>
          <p:cNvSpPr/>
          <p:nvPr/>
        </p:nvSpPr>
        <p:spPr>
          <a:xfrm>
            <a:off x="6665925" y="5848127"/>
            <a:ext cx="2235060" cy="201660"/>
          </a:xfrm>
          <a:prstGeom prst="rect">
            <a:avLst/>
          </a:prstGeom>
          <a:noFill/>
          <a:ln/>
        </p:spPr>
        <p:txBody>
          <a:bodyPr wrap="square" lIns="0" tIns="0" rIns="0" bIns="0" rtlCol="0" anchor="ctr"/>
          <a:lstStyle/>
          <a:p>
            <a:pPr>
              <a:lnSpc>
                <a:spcPct val="130000"/>
              </a:lnSpc>
            </a:pPr>
            <a:r>
              <a:rPr lang="en-US" sz="1059" dirty="0">
                <a:solidFill>
                  <a:srgbClr val="314158"/>
                </a:solidFill>
                <a:latin typeface="MiSans" pitchFamily="34" charset="0"/>
                <a:ea typeface="MiSans" pitchFamily="34" charset="-122"/>
                <a:cs typeface="MiSans" pitchFamily="34" charset="-120"/>
              </a:rPr>
              <a:t>Historical patterns remain consistent</a:t>
            </a:r>
            <a:endParaRPr lang="en-US" sz="1600" dirty="0"/>
          </a:p>
        </p:txBody>
      </p:sp>
      <p:sp>
        <p:nvSpPr>
          <p:cNvPr id="51" name="Shape 49"/>
          <p:cNvSpPr/>
          <p:nvPr/>
        </p:nvSpPr>
        <p:spPr>
          <a:xfrm>
            <a:off x="6481070" y="6150616"/>
            <a:ext cx="67220" cy="134440"/>
          </a:xfrm>
          <a:custGeom>
            <a:avLst/>
            <a:gdLst/>
            <a:ahLst/>
            <a:cxnLst/>
            <a:rect l="l" t="t" r="r" b="b"/>
            <a:pathLst>
              <a:path w="67220" h="134440">
                <a:moveTo>
                  <a:pt x="64883" y="61286"/>
                </a:moveTo>
                <a:cubicBezTo>
                  <a:pt x="68165" y="64568"/>
                  <a:pt x="68165" y="69898"/>
                  <a:pt x="64883" y="73180"/>
                </a:cubicBezTo>
                <a:lnTo>
                  <a:pt x="22871" y="115193"/>
                </a:lnTo>
                <a:cubicBezTo>
                  <a:pt x="19588" y="118475"/>
                  <a:pt x="14258" y="118475"/>
                  <a:pt x="10976" y="115193"/>
                </a:cubicBezTo>
                <a:cubicBezTo>
                  <a:pt x="7694" y="111911"/>
                  <a:pt x="7694" y="106580"/>
                  <a:pt x="10976" y="103298"/>
                </a:cubicBezTo>
                <a:lnTo>
                  <a:pt x="47054" y="67220"/>
                </a:lnTo>
                <a:lnTo>
                  <a:pt x="11002" y="31142"/>
                </a:lnTo>
                <a:cubicBezTo>
                  <a:pt x="7720" y="27859"/>
                  <a:pt x="7720" y="22529"/>
                  <a:pt x="11002" y="19247"/>
                </a:cubicBezTo>
                <a:cubicBezTo>
                  <a:pt x="14284" y="15965"/>
                  <a:pt x="19615" y="15965"/>
                  <a:pt x="22897" y="19247"/>
                </a:cubicBezTo>
                <a:lnTo>
                  <a:pt x="64909" y="61259"/>
                </a:lnTo>
                <a:close/>
              </a:path>
            </a:pathLst>
          </a:custGeom>
          <a:solidFill>
            <a:srgbClr val="FE9A00"/>
          </a:solidFill>
          <a:ln/>
        </p:spPr>
      </p:sp>
      <p:sp>
        <p:nvSpPr>
          <p:cNvPr id="52" name="Text 50"/>
          <p:cNvSpPr/>
          <p:nvPr/>
        </p:nvSpPr>
        <p:spPr>
          <a:xfrm>
            <a:off x="6665925" y="6117006"/>
            <a:ext cx="2806429" cy="201660"/>
          </a:xfrm>
          <a:prstGeom prst="rect">
            <a:avLst/>
          </a:prstGeom>
          <a:noFill/>
          <a:ln/>
        </p:spPr>
        <p:txBody>
          <a:bodyPr wrap="square" lIns="0" tIns="0" rIns="0" bIns="0" rtlCol="0" anchor="ctr"/>
          <a:lstStyle/>
          <a:p>
            <a:pPr>
              <a:lnSpc>
                <a:spcPct val="130000"/>
              </a:lnSpc>
            </a:pPr>
            <a:r>
              <a:rPr lang="en-US" sz="1059" dirty="0">
                <a:solidFill>
                  <a:srgbClr val="314158"/>
                </a:solidFill>
                <a:latin typeface="MiSans" pitchFamily="34" charset="0"/>
                <a:ea typeface="MiSans" pitchFamily="34" charset="-122"/>
                <a:cs typeface="MiSans" pitchFamily="34" charset="-120"/>
              </a:rPr>
              <a:t>Features capture relevant employee attributes</a:t>
            </a:r>
            <a:endParaRPr lang="en-US" sz="1600" dirty="0"/>
          </a:p>
        </p:txBody>
      </p:sp>
    </p:spTree>
  </p:cSld>
  <p:clrMapOvr>
    <a:masterClrMapping/>
  </p:clrMapOvr>
  <p:transition>
    <p:fade/>
    <p:spd val="med"/>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55452" y="355452"/>
            <a:ext cx="11552187" cy="213271"/>
          </a:xfrm>
          <a:prstGeom prst="rect">
            <a:avLst/>
          </a:prstGeom>
          <a:noFill/>
          <a:ln/>
        </p:spPr>
        <p:txBody>
          <a:bodyPr wrap="square" lIns="0" tIns="0" rIns="0" bIns="0" rtlCol="0" anchor="ctr"/>
          <a:lstStyle/>
          <a:p>
            <a:pPr>
              <a:lnSpc>
                <a:spcPct val="130000"/>
              </a:lnSpc>
            </a:pPr>
            <a:r>
              <a:rPr lang="en-US" sz="1120" b="1" spc="56" kern="0" dirty="0">
                <a:solidFill>
                  <a:srgbClr val="155DFC"/>
                </a:solidFill>
                <a:latin typeface="MiSans" pitchFamily="34" charset="0"/>
                <a:ea typeface="MiSans" pitchFamily="34" charset="-122"/>
                <a:cs typeface="MiSans" pitchFamily="34" charset="-120"/>
              </a:rPr>
              <a:t>LITERATURE REVIEW</a:t>
            </a:r>
            <a:endParaRPr lang="en-US" sz="1600" dirty="0"/>
          </a:p>
        </p:txBody>
      </p:sp>
      <p:sp>
        <p:nvSpPr>
          <p:cNvPr id="3" name="Text 1"/>
          <p:cNvSpPr/>
          <p:nvPr/>
        </p:nvSpPr>
        <p:spPr>
          <a:xfrm>
            <a:off x="355452" y="639813"/>
            <a:ext cx="11694367" cy="426542"/>
          </a:xfrm>
          <a:prstGeom prst="rect">
            <a:avLst/>
          </a:prstGeom>
          <a:noFill/>
          <a:ln/>
        </p:spPr>
        <p:txBody>
          <a:bodyPr wrap="square" lIns="0" tIns="0" rIns="0" bIns="0" rtlCol="0" anchor="ctr"/>
          <a:lstStyle/>
          <a:p>
            <a:pPr>
              <a:lnSpc>
                <a:spcPct val="80000"/>
              </a:lnSpc>
            </a:pPr>
            <a:r>
              <a:rPr lang="en-US" sz="3359" b="1" dirty="0">
                <a:solidFill>
                  <a:srgbClr val="0F172B"/>
                </a:solidFill>
                <a:latin typeface="Noto Sans SC" pitchFamily="34" charset="0"/>
                <a:ea typeface="Noto Sans SC" pitchFamily="34" charset="-122"/>
                <a:cs typeface="Noto Sans SC" pitchFamily="34" charset="-120"/>
              </a:rPr>
              <a:t>Related Research</a:t>
            </a:r>
            <a:endParaRPr lang="en-US" sz="1600" dirty="0"/>
          </a:p>
        </p:txBody>
      </p:sp>
      <p:sp>
        <p:nvSpPr>
          <p:cNvPr id="4" name="Shape 2"/>
          <p:cNvSpPr/>
          <p:nvPr/>
        </p:nvSpPr>
        <p:spPr>
          <a:xfrm>
            <a:off x="373224" y="1244082"/>
            <a:ext cx="11463324" cy="1208536"/>
          </a:xfrm>
          <a:custGeom>
            <a:avLst/>
            <a:gdLst/>
            <a:ahLst/>
            <a:cxnLst/>
            <a:rect l="l" t="t" r="r" b="b"/>
            <a:pathLst>
              <a:path w="11463324" h="1208536">
                <a:moveTo>
                  <a:pt x="35545" y="0"/>
                </a:moveTo>
                <a:lnTo>
                  <a:pt x="11356682" y="0"/>
                </a:lnTo>
                <a:cubicBezTo>
                  <a:pt x="11415579" y="0"/>
                  <a:pt x="11463324" y="47745"/>
                  <a:pt x="11463324" y="106641"/>
                </a:cubicBezTo>
                <a:lnTo>
                  <a:pt x="11463324" y="1101895"/>
                </a:lnTo>
                <a:cubicBezTo>
                  <a:pt x="11463324" y="1160792"/>
                  <a:pt x="11415579" y="1208536"/>
                  <a:pt x="11356682" y="1208536"/>
                </a:cubicBezTo>
                <a:lnTo>
                  <a:pt x="35545" y="1208536"/>
                </a:lnTo>
                <a:cubicBezTo>
                  <a:pt x="15914" y="1208536"/>
                  <a:pt x="0" y="1192622"/>
                  <a:pt x="0" y="1172991"/>
                </a:cubicBezTo>
                <a:lnTo>
                  <a:pt x="0" y="35545"/>
                </a:lnTo>
                <a:cubicBezTo>
                  <a:pt x="0" y="15927"/>
                  <a:pt x="15927" y="0"/>
                  <a:pt x="35545" y="0"/>
                </a:cubicBezTo>
                <a:close/>
              </a:path>
            </a:pathLst>
          </a:custGeom>
          <a:gradFill rotWithShape="1" flip="none">
            <a:gsLst>
              <a:gs pos="0">
                <a:srgbClr val="EFF6FF"/>
              </a:gs>
              <a:gs pos="100000">
                <a:srgbClr val="EEF2FF"/>
              </a:gs>
            </a:gsLst>
            <a:lin ang="0" scaled="1"/>
          </a:gradFill>
          <a:ln/>
        </p:spPr>
      </p:sp>
      <p:sp>
        <p:nvSpPr>
          <p:cNvPr id="5" name="Shape 3"/>
          <p:cNvSpPr/>
          <p:nvPr/>
        </p:nvSpPr>
        <p:spPr>
          <a:xfrm>
            <a:off x="373224" y="1244082"/>
            <a:ext cx="35545" cy="1208536"/>
          </a:xfrm>
          <a:custGeom>
            <a:avLst/>
            <a:gdLst/>
            <a:ahLst/>
            <a:cxnLst/>
            <a:rect l="l" t="t" r="r" b="b"/>
            <a:pathLst>
              <a:path w="35545" h="1208536">
                <a:moveTo>
                  <a:pt x="35545" y="0"/>
                </a:moveTo>
                <a:lnTo>
                  <a:pt x="35545" y="0"/>
                </a:lnTo>
                <a:lnTo>
                  <a:pt x="35545" y="1208536"/>
                </a:lnTo>
                <a:lnTo>
                  <a:pt x="35545" y="1208536"/>
                </a:lnTo>
                <a:cubicBezTo>
                  <a:pt x="15914" y="1208536"/>
                  <a:pt x="0" y="1192622"/>
                  <a:pt x="0" y="1172991"/>
                </a:cubicBezTo>
                <a:lnTo>
                  <a:pt x="0" y="35545"/>
                </a:lnTo>
                <a:cubicBezTo>
                  <a:pt x="0" y="15927"/>
                  <a:pt x="15927" y="0"/>
                  <a:pt x="35545" y="0"/>
                </a:cubicBezTo>
                <a:close/>
              </a:path>
            </a:pathLst>
          </a:custGeom>
          <a:solidFill>
            <a:srgbClr val="155DFC"/>
          </a:solidFill>
          <a:ln/>
        </p:spPr>
      </p:sp>
      <p:sp>
        <p:nvSpPr>
          <p:cNvPr id="6" name="Shape 4"/>
          <p:cNvSpPr/>
          <p:nvPr/>
        </p:nvSpPr>
        <p:spPr>
          <a:xfrm>
            <a:off x="568723" y="1421808"/>
            <a:ext cx="355452" cy="355452"/>
          </a:xfrm>
          <a:custGeom>
            <a:avLst/>
            <a:gdLst/>
            <a:ahLst/>
            <a:cxnLst/>
            <a:rect l="l" t="t" r="r" b="b"/>
            <a:pathLst>
              <a:path w="355452" h="355452">
                <a:moveTo>
                  <a:pt x="71090" y="0"/>
                </a:moveTo>
                <a:lnTo>
                  <a:pt x="284362" y="0"/>
                </a:lnTo>
                <a:cubicBezTo>
                  <a:pt x="323624" y="0"/>
                  <a:pt x="355452" y="31828"/>
                  <a:pt x="355452" y="71090"/>
                </a:cubicBezTo>
                <a:lnTo>
                  <a:pt x="355452" y="284362"/>
                </a:lnTo>
                <a:cubicBezTo>
                  <a:pt x="355452" y="323624"/>
                  <a:pt x="323624" y="355452"/>
                  <a:pt x="284362" y="355452"/>
                </a:cubicBezTo>
                <a:lnTo>
                  <a:pt x="71090" y="355452"/>
                </a:lnTo>
                <a:cubicBezTo>
                  <a:pt x="31828" y="355452"/>
                  <a:pt x="0" y="323624"/>
                  <a:pt x="0" y="284362"/>
                </a:cubicBezTo>
                <a:lnTo>
                  <a:pt x="0" y="71090"/>
                </a:lnTo>
                <a:cubicBezTo>
                  <a:pt x="0" y="31855"/>
                  <a:pt x="31855" y="0"/>
                  <a:pt x="71090" y="0"/>
                </a:cubicBezTo>
                <a:close/>
              </a:path>
            </a:pathLst>
          </a:custGeom>
          <a:gradFill rotWithShape="1" flip="none">
            <a:gsLst>
              <a:gs pos="0">
                <a:srgbClr val="3B82F6"/>
              </a:gs>
              <a:gs pos="100000">
                <a:srgbClr val="1E40AF"/>
              </a:gs>
            </a:gsLst>
            <a:lin ang="2700000" scaled="1"/>
          </a:gradFill>
          <a:ln/>
        </p:spPr>
      </p:sp>
      <p:sp>
        <p:nvSpPr>
          <p:cNvPr id="7" name="Text 5"/>
          <p:cNvSpPr/>
          <p:nvPr/>
        </p:nvSpPr>
        <p:spPr>
          <a:xfrm>
            <a:off x="706877" y="1492898"/>
            <a:ext cx="151067" cy="213271"/>
          </a:xfrm>
          <a:prstGeom prst="rect">
            <a:avLst/>
          </a:prstGeom>
          <a:noFill/>
          <a:ln/>
        </p:spPr>
        <p:txBody>
          <a:bodyPr wrap="square" lIns="0" tIns="0" rIns="0" bIns="0" rtlCol="0" anchor="ctr"/>
          <a:lstStyle/>
          <a:p>
            <a:pPr>
              <a:lnSpc>
                <a:spcPct val="130000"/>
              </a:lnSpc>
            </a:pPr>
            <a:r>
              <a:rPr lang="en-US" sz="1120" b="1" dirty="0">
                <a:solidFill>
                  <a:srgbClr val="FFFFFF"/>
                </a:solidFill>
                <a:latin typeface="MiSans" pitchFamily="34" charset="0"/>
                <a:ea typeface="MiSans" pitchFamily="34" charset="-122"/>
                <a:cs typeface="MiSans" pitchFamily="34" charset="-120"/>
              </a:rPr>
              <a:t>1</a:t>
            </a:r>
            <a:endParaRPr lang="en-US" sz="1600" dirty="0"/>
          </a:p>
        </p:txBody>
      </p:sp>
      <p:sp>
        <p:nvSpPr>
          <p:cNvPr id="8" name="Text 6"/>
          <p:cNvSpPr/>
          <p:nvPr/>
        </p:nvSpPr>
        <p:spPr>
          <a:xfrm>
            <a:off x="1504978" y="1421808"/>
            <a:ext cx="10245901" cy="248816"/>
          </a:xfrm>
          <a:prstGeom prst="rect">
            <a:avLst/>
          </a:prstGeom>
          <a:noFill/>
          <a:ln/>
        </p:spPr>
        <p:txBody>
          <a:bodyPr wrap="square" lIns="0" tIns="0" rIns="0" bIns="0" rtlCol="0" anchor="ctr"/>
          <a:lstStyle/>
          <a:p>
            <a:pPr>
              <a:lnSpc>
                <a:spcPct val="120000"/>
              </a:lnSpc>
            </a:pPr>
            <a:r>
              <a:rPr lang="en-US" sz="1399" b="1" dirty="0">
                <a:solidFill>
                  <a:srgbClr val="1D293D"/>
                </a:solidFill>
                <a:latin typeface="Noto Sans SC" pitchFamily="34" charset="0"/>
                <a:ea typeface="Noto Sans SC" pitchFamily="34" charset="-122"/>
                <a:cs typeface="Noto Sans SC" pitchFamily="34" charset="-120"/>
              </a:rPr>
              <a:t>Srivastava &amp; Dey (2020)</a:t>
            </a:r>
            <a:endParaRPr lang="en-US" sz="1600" dirty="0"/>
          </a:p>
        </p:txBody>
      </p:sp>
      <p:sp>
        <p:nvSpPr>
          <p:cNvPr id="9" name="Text 7"/>
          <p:cNvSpPr/>
          <p:nvPr/>
        </p:nvSpPr>
        <p:spPr>
          <a:xfrm>
            <a:off x="1504978" y="1768373"/>
            <a:ext cx="4360395" cy="151067"/>
          </a:xfrm>
          <a:prstGeom prst="rect">
            <a:avLst/>
          </a:prstGeom>
          <a:noFill/>
          <a:ln/>
        </p:spPr>
        <p:txBody>
          <a:bodyPr wrap="square" lIns="0" tIns="0" rIns="0" bIns="0" rtlCol="0" anchor="ctr"/>
          <a:lstStyle/>
          <a:p>
            <a:pPr>
              <a:lnSpc>
                <a:spcPct val="130000"/>
              </a:lnSpc>
            </a:pPr>
            <a:r>
              <a:rPr lang="en-US" sz="1120" dirty="0">
                <a:solidFill>
                  <a:srgbClr val="45556C"/>
                </a:solidFill>
                <a:latin typeface="MiSans" pitchFamily="34" charset="0"/>
                <a:ea typeface="MiSans" pitchFamily="34" charset="-122"/>
                <a:cs typeface="MiSans" pitchFamily="34" charset="-120"/>
              </a:rPr>
              <a:t>"Comparative study of ML algorithms for employee churn prediction"</a:t>
            </a:r>
            <a:endParaRPr lang="en-US" sz="1600" dirty="0"/>
          </a:p>
        </p:txBody>
      </p:sp>
      <p:sp>
        <p:nvSpPr>
          <p:cNvPr id="10" name="Shape 8"/>
          <p:cNvSpPr/>
          <p:nvPr/>
        </p:nvSpPr>
        <p:spPr>
          <a:xfrm>
            <a:off x="1504978" y="2026076"/>
            <a:ext cx="1279627" cy="248816"/>
          </a:xfrm>
          <a:custGeom>
            <a:avLst/>
            <a:gdLst/>
            <a:ahLst/>
            <a:cxnLst/>
            <a:rect l="l" t="t" r="r" b="b"/>
            <a:pathLst>
              <a:path w="1279627" h="248816">
                <a:moveTo>
                  <a:pt x="124408" y="0"/>
                </a:moveTo>
                <a:lnTo>
                  <a:pt x="1155219" y="0"/>
                </a:lnTo>
                <a:cubicBezTo>
                  <a:pt x="1223927" y="0"/>
                  <a:pt x="1279627" y="55699"/>
                  <a:pt x="1279627" y="124408"/>
                </a:cubicBezTo>
                <a:lnTo>
                  <a:pt x="1279627" y="124408"/>
                </a:lnTo>
                <a:cubicBezTo>
                  <a:pt x="1279627" y="193117"/>
                  <a:pt x="1223927" y="248816"/>
                  <a:pt x="1155219" y="248816"/>
                </a:cubicBezTo>
                <a:lnTo>
                  <a:pt x="124408" y="248816"/>
                </a:lnTo>
                <a:cubicBezTo>
                  <a:pt x="55745" y="248816"/>
                  <a:pt x="0" y="193071"/>
                  <a:pt x="0" y="124408"/>
                </a:cubicBezTo>
                <a:lnTo>
                  <a:pt x="0" y="124408"/>
                </a:lnTo>
                <a:cubicBezTo>
                  <a:pt x="0" y="55745"/>
                  <a:pt x="55745" y="0"/>
                  <a:pt x="124408" y="0"/>
                </a:cubicBezTo>
                <a:close/>
              </a:path>
            </a:pathLst>
          </a:custGeom>
          <a:solidFill>
            <a:srgbClr val="DBEAFE"/>
          </a:solidFill>
          <a:ln/>
        </p:spPr>
      </p:sp>
      <p:sp>
        <p:nvSpPr>
          <p:cNvPr id="11" name="Text 9"/>
          <p:cNvSpPr/>
          <p:nvPr/>
        </p:nvSpPr>
        <p:spPr>
          <a:xfrm>
            <a:off x="1504978" y="2026076"/>
            <a:ext cx="1341831" cy="248816"/>
          </a:xfrm>
          <a:prstGeom prst="rect">
            <a:avLst/>
          </a:prstGeom>
          <a:noFill/>
          <a:ln/>
        </p:spPr>
        <p:txBody>
          <a:bodyPr wrap="square" lIns="106636" tIns="35545" rIns="106636" bIns="35545" rtlCol="0" anchor="ctr"/>
          <a:lstStyle/>
          <a:p>
            <a:pPr>
              <a:lnSpc>
                <a:spcPct val="120000"/>
              </a:lnSpc>
            </a:pPr>
            <a:r>
              <a:rPr lang="en-US" sz="980" dirty="0">
                <a:solidFill>
                  <a:srgbClr val="1447E6"/>
                </a:solidFill>
                <a:latin typeface="MiSans" pitchFamily="34" charset="0"/>
                <a:ea typeface="MiSans" pitchFamily="34" charset="-122"/>
                <a:cs typeface="MiSans" pitchFamily="34" charset="-120"/>
              </a:rPr>
              <a:t>Ensemble Methods</a:t>
            </a:r>
            <a:endParaRPr lang="en-US" sz="1600" dirty="0"/>
          </a:p>
        </p:txBody>
      </p:sp>
      <p:sp>
        <p:nvSpPr>
          <p:cNvPr id="12" name="Text 10"/>
          <p:cNvSpPr/>
          <p:nvPr/>
        </p:nvSpPr>
        <p:spPr>
          <a:xfrm>
            <a:off x="2925397" y="2061621"/>
            <a:ext cx="3785563" cy="177726"/>
          </a:xfrm>
          <a:prstGeom prst="rect">
            <a:avLst/>
          </a:prstGeom>
          <a:noFill/>
          <a:ln/>
        </p:spPr>
        <p:txBody>
          <a:bodyPr wrap="square" lIns="0" tIns="0" rIns="0" bIns="0" rtlCol="0" anchor="ctr"/>
          <a:lstStyle/>
          <a:p>
            <a:pPr>
              <a:lnSpc>
                <a:spcPct val="120000"/>
              </a:lnSpc>
            </a:pPr>
            <a:r>
              <a:rPr lang="en-US" sz="980" dirty="0">
                <a:solidFill>
                  <a:srgbClr val="62748E"/>
                </a:solidFill>
                <a:latin typeface="MiSans" pitchFamily="34" charset="0"/>
                <a:ea typeface="MiSans" pitchFamily="34" charset="-122"/>
                <a:cs typeface="MiSans" pitchFamily="34" charset="-120"/>
              </a:rPr>
              <a:t>Random Forest &amp; Gradient Boosting outperformed single classifiers</a:t>
            </a:r>
            <a:endParaRPr lang="en-US" sz="1600" dirty="0"/>
          </a:p>
        </p:txBody>
      </p:sp>
      <p:sp>
        <p:nvSpPr>
          <p:cNvPr id="13" name="Shape 11"/>
          <p:cNvSpPr/>
          <p:nvPr/>
        </p:nvSpPr>
        <p:spPr>
          <a:xfrm>
            <a:off x="373224" y="2594799"/>
            <a:ext cx="11463324" cy="1208536"/>
          </a:xfrm>
          <a:custGeom>
            <a:avLst/>
            <a:gdLst/>
            <a:ahLst/>
            <a:cxnLst/>
            <a:rect l="l" t="t" r="r" b="b"/>
            <a:pathLst>
              <a:path w="11463324" h="1208536">
                <a:moveTo>
                  <a:pt x="35545" y="0"/>
                </a:moveTo>
                <a:lnTo>
                  <a:pt x="11356682" y="0"/>
                </a:lnTo>
                <a:cubicBezTo>
                  <a:pt x="11415579" y="0"/>
                  <a:pt x="11463324" y="47745"/>
                  <a:pt x="11463324" y="106641"/>
                </a:cubicBezTo>
                <a:lnTo>
                  <a:pt x="11463324" y="1101895"/>
                </a:lnTo>
                <a:cubicBezTo>
                  <a:pt x="11463324" y="1160792"/>
                  <a:pt x="11415579" y="1208536"/>
                  <a:pt x="11356682" y="1208536"/>
                </a:cubicBezTo>
                <a:lnTo>
                  <a:pt x="35545" y="1208536"/>
                </a:lnTo>
                <a:cubicBezTo>
                  <a:pt x="15914" y="1208536"/>
                  <a:pt x="0" y="1192622"/>
                  <a:pt x="0" y="1172991"/>
                </a:cubicBezTo>
                <a:lnTo>
                  <a:pt x="0" y="35545"/>
                </a:lnTo>
                <a:cubicBezTo>
                  <a:pt x="0" y="15927"/>
                  <a:pt x="15927" y="0"/>
                  <a:pt x="35545" y="0"/>
                </a:cubicBezTo>
                <a:close/>
              </a:path>
            </a:pathLst>
          </a:custGeom>
          <a:gradFill rotWithShape="1" flip="none">
            <a:gsLst>
              <a:gs pos="0">
                <a:srgbClr val="ECFDF5"/>
              </a:gs>
              <a:gs pos="100000">
                <a:srgbClr val="F0FDFA"/>
              </a:gs>
            </a:gsLst>
            <a:lin ang="0" scaled="1"/>
          </a:gradFill>
          <a:ln/>
        </p:spPr>
      </p:sp>
      <p:sp>
        <p:nvSpPr>
          <p:cNvPr id="14" name="Shape 12"/>
          <p:cNvSpPr/>
          <p:nvPr/>
        </p:nvSpPr>
        <p:spPr>
          <a:xfrm>
            <a:off x="373224" y="2594799"/>
            <a:ext cx="35545" cy="1208536"/>
          </a:xfrm>
          <a:custGeom>
            <a:avLst/>
            <a:gdLst/>
            <a:ahLst/>
            <a:cxnLst/>
            <a:rect l="l" t="t" r="r" b="b"/>
            <a:pathLst>
              <a:path w="35545" h="1208536">
                <a:moveTo>
                  <a:pt x="35545" y="0"/>
                </a:moveTo>
                <a:lnTo>
                  <a:pt x="35545" y="0"/>
                </a:lnTo>
                <a:lnTo>
                  <a:pt x="35545" y="1208536"/>
                </a:lnTo>
                <a:lnTo>
                  <a:pt x="35545" y="1208536"/>
                </a:lnTo>
                <a:cubicBezTo>
                  <a:pt x="15914" y="1208536"/>
                  <a:pt x="0" y="1192622"/>
                  <a:pt x="0" y="1172991"/>
                </a:cubicBezTo>
                <a:lnTo>
                  <a:pt x="0" y="35545"/>
                </a:lnTo>
                <a:cubicBezTo>
                  <a:pt x="0" y="15927"/>
                  <a:pt x="15927" y="0"/>
                  <a:pt x="35545" y="0"/>
                </a:cubicBezTo>
                <a:close/>
              </a:path>
            </a:pathLst>
          </a:custGeom>
          <a:solidFill>
            <a:srgbClr val="009966"/>
          </a:solidFill>
          <a:ln/>
        </p:spPr>
      </p:sp>
      <p:sp>
        <p:nvSpPr>
          <p:cNvPr id="15" name="Shape 13"/>
          <p:cNvSpPr/>
          <p:nvPr/>
        </p:nvSpPr>
        <p:spPr>
          <a:xfrm>
            <a:off x="568723" y="2772525"/>
            <a:ext cx="355452" cy="355452"/>
          </a:xfrm>
          <a:custGeom>
            <a:avLst/>
            <a:gdLst/>
            <a:ahLst/>
            <a:cxnLst/>
            <a:rect l="l" t="t" r="r" b="b"/>
            <a:pathLst>
              <a:path w="355452" h="355452">
                <a:moveTo>
                  <a:pt x="71090" y="0"/>
                </a:moveTo>
                <a:lnTo>
                  <a:pt x="284362" y="0"/>
                </a:lnTo>
                <a:cubicBezTo>
                  <a:pt x="323624" y="0"/>
                  <a:pt x="355452" y="31828"/>
                  <a:pt x="355452" y="71090"/>
                </a:cubicBezTo>
                <a:lnTo>
                  <a:pt x="355452" y="284362"/>
                </a:lnTo>
                <a:cubicBezTo>
                  <a:pt x="355452" y="323624"/>
                  <a:pt x="323624" y="355452"/>
                  <a:pt x="284362" y="355452"/>
                </a:cubicBezTo>
                <a:lnTo>
                  <a:pt x="71090" y="355452"/>
                </a:lnTo>
                <a:cubicBezTo>
                  <a:pt x="31828" y="355452"/>
                  <a:pt x="0" y="323624"/>
                  <a:pt x="0" y="284362"/>
                </a:cubicBezTo>
                <a:lnTo>
                  <a:pt x="0" y="71090"/>
                </a:lnTo>
                <a:cubicBezTo>
                  <a:pt x="0" y="31855"/>
                  <a:pt x="31855" y="0"/>
                  <a:pt x="71090" y="0"/>
                </a:cubicBezTo>
                <a:close/>
              </a:path>
            </a:pathLst>
          </a:custGeom>
          <a:gradFill rotWithShape="1" flip="none">
            <a:gsLst>
              <a:gs pos="0">
                <a:srgbClr val="00BC7D"/>
              </a:gs>
              <a:gs pos="100000">
                <a:srgbClr val="009689"/>
              </a:gs>
            </a:gsLst>
            <a:lin ang="2700000" scaled="1"/>
          </a:gradFill>
          <a:ln/>
        </p:spPr>
      </p:sp>
      <p:sp>
        <p:nvSpPr>
          <p:cNvPr id="16" name="Text 14"/>
          <p:cNvSpPr/>
          <p:nvPr/>
        </p:nvSpPr>
        <p:spPr>
          <a:xfrm>
            <a:off x="706877" y="2843615"/>
            <a:ext cx="151067" cy="213271"/>
          </a:xfrm>
          <a:prstGeom prst="rect">
            <a:avLst/>
          </a:prstGeom>
          <a:noFill/>
          <a:ln/>
        </p:spPr>
        <p:txBody>
          <a:bodyPr wrap="square" lIns="0" tIns="0" rIns="0" bIns="0" rtlCol="0" anchor="ctr"/>
          <a:lstStyle/>
          <a:p>
            <a:pPr>
              <a:lnSpc>
                <a:spcPct val="130000"/>
              </a:lnSpc>
            </a:pPr>
            <a:r>
              <a:rPr lang="en-US" sz="1120" b="1" dirty="0">
                <a:solidFill>
                  <a:srgbClr val="FFFFFF"/>
                </a:solidFill>
                <a:latin typeface="MiSans" pitchFamily="34" charset="0"/>
                <a:ea typeface="MiSans" pitchFamily="34" charset="-122"/>
                <a:cs typeface="MiSans" pitchFamily="34" charset="-120"/>
              </a:rPr>
              <a:t>2</a:t>
            </a:r>
            <a:endParaRPr lang="en-US" sz="1600" dirty="0"/>
          </a:p>
        </p:txBody>
      </p:sp>
      <p:sp>
        <p:nvSpPr>
          <p:cNvPr id="17" name="Text 15"/>
          <p:cNvSpPr/>
          <p:nvPr/>
        </p:nvSpPr>
        <p:spPr>
          <a:xfrm>
            <a:off x="1504978" y="2772525"/>
            <a:ext cx="10245901" cy="248816"/>
          </a:xfrm>
          <a:prstGeom prst="rect">
            <a:avLst/>
          </a:prstGeom>
          <a:noFill/>
          <a:ln/>
        </p:spPr>
        <p:txBody>
          <a:bodyPr wrap="square" lIns="0" tIns="0" rIns="0" bIns="0" rtlCol="0" anchor="ctr"/>
          <a:lstStyle/>
          <a:p>
            <a:pPr>
              <a:lnSpc>
                <a:spcPct val="120000"/>
              </a:lnSpc>
            </a:pPr>
            <a:r>
              <a:rPr lang="en-US" sz="1399" b="1" dirty="0">
                <a:solidFill>
                  <a:srgbClr val="1D293D"/>
                </a:solidFill>
                <a:latin typeface="Noto Sans SC" pitchFamily="34" charset="0"/>
                <a:ea typeface="Noto Sans SC" pitchFamily="34" charset="-122"/>
                <a:cs typeface="Noto Sans SC" pitchFamily="34" charset="-120"/>
              </a:rPr>
              <a:t>Ahmad et al. (2021)</a:t>
            </a:r>
            <a:endParaRPr lang="en-US" sz="1600" dirty="0"/>
          </a:p>
        </p:txBody>
      </p:sp>
      <p:sp>
        <p:nvSpPr>
          <p:cNvPr id="18" name="Text 16"/>
          <p:cNvSpPr/>
          <p:nvPr/>
        </p:nvSpPr>
        <p:spPr>
          <a:xfrm>
            <a:off x="1504978" y="3119090"/>
            <a:ext cx="4700574" cy="151067"/>
          </a:xfrm>
          <a:prstGeom prst="rect">
            <a:avLst/>
          </a:prstGeom>
          <a:noFill/>
          <a:ln/>
        </p:spPr>
        <p:txBody>
          <a:bodyPr wrap="square" lIns="0" tIns="0" rIns="0" bIns="0" rtlCol="0" anchor="ctr"/>
          <a:lstStyle/>
          <a:p>
            <a:pPr>
              <a:lnSpc>
                <a:spcPct val="130000"/>
              </a:lnSpc>
            </a:pPr>
            <a:r>
              <a:rPr lang="en-US" sz="1120" dirty="0">
                <a:solidFill>
                  <a:srgbClr val="45556C"/>
                </a:solidFill>
                <a:latin typeface="MiSans" pitchFamily="34" charset="0"/>
                <a:ea typeface="MiSans" pitchFamily="34" charset="-122"/>
                <a:cs typeface="MiSans" pitchFamily="34" charset="-120"/>
              </a:rPr>
              <a:t>"Predicting employee turnover using logistic regression and decision tree"</a:t>
            </a:r>
            <a:endParaRPr lang="en-US" sz="1600" dirty="0"/>
          </a:p>
        </p:txBody>
      </p:sp>
      <p:sp>
        <p:nvSpPr>
          <p:cNvPr id="19" name="Shape 17"/>
          <p:cNvSpPr/>
          <p:nvPr/>
        </p:nvSpPr>
        <p:spPr>
          <a:xfrm>
            <a:off x="1504978" y="3376793"/>
            <a:ext cx="1190764" cy="248816"/>
          </a:xfrm>
          <a:custGeom>
            <a:avLst/>
            <a:gdLst/>
            <a:ahLst/>
            <a:cxnLst/>
            <a:rect l="l" t="t" r="r" b="b"/>
            <a:pathLst>
              <a:path w="1190764" h="248816">
                <a:moveTo>
                  <a:pt x="124408" y="0"/>
                </a:moveTo>
                <a:lnTo>
                  <a:pt x="1066356" y="0"/>
                </a:lnTo>
                <a:cubicBezTo>
                  <a:pt x="1135064" y="0"/>
                  <a:pt x="1190764" y="55699"/>
                  <a:pt x="1190764" y="124408"/>
                </a:cubicBezTo>
                <a:lnTo>
                  <a:pt x="1190764" y="124408"/>
                </a:lnTo>
                <a:cubicBezTo>
                  <a:pt x="1190764" y="193117"/>
                  <a:pt x="1135064" y="248816"/>
                  <a:pt x="1066356" y="248816"/>
                </a:cubicBezTo>
                <a:lnTo>
                  <a:pt x="124408" y="248816"/>
                </a:lnTo>
                <a:cubicBezTo>
                  <a:pt x="55745" y="248816"/>
                  <a:pt x="0" y="193071"/>
                  <a:pt x="0" y="124408"/>
                </a:cubicBezTo>
                <a:lnTo>
                  <a:pt x="0" y="124408"/>
                </a:lnTo>
                <a:cubicBezTo>
                  <a:pt x="0" y="55745"/>
                  <a:pt x="55745" y="0"/>
                  <a:pt x="124408" y="0"/>
                </a:cubicBezTo>
                <a:close/>
              </a:path>
            </a:pathLst>
          </a:custGeom>
          <a:solidFill>
            <a:srgbClr val="D0FAE5"/>
          </a:solidFill>
          <a:ln/>
        </p:spPr>
      </p:sp>
      <p:sp>
        <p:nvSpPr>
          <p:cNvPr id="20" name="Text 18"/>
          <p:cNvSpPr/>
          <p:nvPr/>
        </p:nvSpPr>
        <p:spPr>
          <a:xfrm>
            <a:off x="1504978" y="3376793"/>
            <a:ext cx="1252968" cy="248816"/>
          </a:xfrm>
          <a:prstGeom prst="rect">
            <a:avLst/>
          </a:prstGeom>
          <a:noFill/>
          <a:ln/>
        </p:spPr>
        <p:txBody>
          <a:bodyPr wrap="square" lIns="106636" tIns="35545" rIns="106636" bIns="35545" rtlCol="0" anchor="ctr"/>
          <a:lstStyle/>
          <a:p>
            <a:pPr>
              <a:lnSpc>
                <a:spcPct val="120000"/>
              </a:lnSpc>
            </a:pPr>
            <a:r>
              <a:rPr lang="en-US" sz="980" dirty="0">
                <a:solidFill>
                  <a:srgbClr val="007A55"/>
                </a:solidFill>
                <a:latin typeface="MiSans" pitchFamily="34" charset="0"/>
                <a:ea typeface="MiSans" pitchFamily="34" charset="-122"/>
                <a:cs typeface="MiSans" pitchFamily="34" charset="-120"/>
              </a:rPr>
              <a:t>Feature Selection</a:t>
            </a:r>
            <a:endParaRPr lang="en-US" sz="1600" dirty="0"/>
          </a:p>
        </p:txBody>
      </p:sp>
      <p:sp>
        <p:nvSpPr>
          <p:cNvPr id="21" name="Text 19"/>
          <p:cNvSpPr/>
          <p:nvPr/>
        </p:nvSpPr>
        <p:spPr>
          <a:xfrm>
            <a:off x="2835562" y="3412338"/>
            <a:ext cx="4229878" cy="177726"/>
          </a:xfrm>
          <a:prstGeom prst="rect">
            <a:avLst/>
          </a:prstGeom>
          <a:noFill/>
          <a:ln/>
        </p:spPr>
        <p:txBody>
          <a:bodyPr wrap="square" lIns="0" tIns="0" rIns="0" bIns="0" rtlCol="0" anchor="ctr"/>
          <a:lstStyle/>
          <a:p>
            <a:pPr>
              <a:lnSpc>
                <a:spcPct val="120000"/>
              </a:lnSpc>
            </a:pPr>
            <a:r>
              <a:rPr lang="en-US" sz="980" dirty="0">
                <a:solidFill>
                  <a:srgbClr val="62748E"/>
                </a:solidFill>
                <a:latin typeface="MiSans" pitchFamily="34" charset="0"/>
                <a:ea typeface="MiSans" pitchFamily="34" charset="-122"/>
                <a:cs typeface="MiSans" pitchFamily="34" charset="-120"/>
              </a:rPr>
              <a:t>Highlighted importance of feature selection in improving model performance</a:t>
            </a:r>
            <a:endParaRPr lang="en-US" sz="1600" dirty="0"/>
          </a:p>
        </p:txBody>
      </p:sp>
      <p:sp>
        <p:nvSpPr>
          <p:cNvPr id="22" name="Shape 20"/>
          <p:cNvSpPr/>
          <p:nvPr/>
        </p:nvSpPr>
        <p:spPr>
          <a:xfrm>
            <a:off x="373224" y="3945516"/>
            <a:ext cx="11463324" cy="1208536"/>
          </a:xfrm>
          <a:custGeom>
            <a:avLst/>
            <a:gdLst/>
            <a:ahLst/>
            <a:cxnLst/>
            <a:rect l="l" t="t" r="r" b="b"/>
            <a:pathLst>
              <a:path w="11463324" h="1208536">
                <a:moveTo>
                  <a:pt x="35545" y="0"/>
                </a:moveTo>
                <a:lnTo>
                  <a:pt x="11356682" y="0"/>
                </a:lnTo>
                <a:cubicBezTo>
                  <a:pt x="11415579" y="0"/>
                  <a:pt x="11463324" y="47745"/>
                  <a:pt x="11463324" y="106641"/>
                </a:cubicBezTo>
                <a:lnTo>
                  <a:pt x="11463324" y="1101895"/>
                </a:lnTo>
                <a:cubicBezTo>
                  <a:pt x="11463324" y="1160792"/>
                  <a:pt x="11415579" y="1208536"/>
                  <a:pt x="11356682" y="1208536"/>
                </a:cubicBezTo>
                <a:lnTo>
                  <a:pt x="35545" y="1208536"/>
                </a:lnTo>
                <a:cubicBezTo>
                  <a:pt x="15914" y="1208536"/>
                  <a:pt x="0" y="1192622"/>
                  <a:pt x="0" y="1172991"/>
                </a:cubicBezTo>
                <a:lnTo>
                  <a:pt x="0" y="35545"/>
                </a:lnTo>
                <a:cubicBezTo>
                  <a:pt x="0" y="15927"/>
                  <a:pt x="15927" y="0"/>
                  <a:pt x="35545" y="0"/>
                </a:cubicBezTo>
                <a:close/>
              </a:path>
            </a:pathLst>
          </a:custGeom>
          <a:gradFill rotWithShape="1" flip="none">
            <a:gsLst>
              <a:gs pos="0">
                <a:srgbClr val="FAF5FF"/>
              </a:gs>
              <a:gs pos="100000">
                <a:srgbClr val="FDF2F8"/>
              </a:gs>
            </a:gsLst>
            <a:lin ang="0" scaled="1"/>
          </a:gradFill>
          <a:ln/>
        </p:spPr>
      </p:sp>
      <p:sp>
        <p:nvSpPr>
          <p:cNvPr id="23" name="Shape 21"/>
          <p:cNvSpPr/>
          <p:nvPr/>
        </p:nvSpPr>
        <p:spPr>
          <a:xfrm>
            <a:off x="373224" y="3945516"/>
            <a:ext cx="35545" cy="1208536"/>
          </a:xfrm>
          <a:custGeom>
            <a:avLst/>
            <a:gdLst/>
            <a:ahLst/>
            <a:cxnLst/>
            <a:rect l="l" t="t" r="r" b="b"/>
            <a:pathLst>
              <a:path w="35545" h="1208536">
                <a:moveTo>
                  <a:pt x="35545" y="0"/>
                </a:moveTo>
                <a:lnTo>
                  <a:pt x="35545" y="0"/>
                </a:lnTo>
                <a:lnTo>
                  <a:pt x="35545" y="1208536"/>
                </a:lnTo>
                <a:lnTo>
                  <a:pt x="35545" y="1208536"/>
                </a:lnTo>
                <a:cubicBezTo>
                  <a:pt x="15914" y="1208536"/>
                  <a:pt x="0" y="1192622"/>
                  <a:pt x="0" y="1172991"/>
                </a:cubicBezTo>
                <a:lnTo>
                  <a:pt x="0" y="35545"/>
                </a:lnTo>
                <a:cubicBezTo>
                  <a:pt x="0" y="15927"/>
                  <a:pt x="15927" y="0"/>
                  <a:pt x="35545" y="0"/>
                </a:cubicBezTo>
                <a:close/>
              </a:path>
            </a:pathLst>
          </a:custGeom>
          <a:solidFill>
            <a:srgbClr val="9810FA"/>
          </a:solidFill>
          <a:ln/>
        </p:spPr>
      </p:sp>
      <p:sp>
        <p:nvSpPr>
          <p:cNvPr id="24" name="Shape 22"/>
          <p:cNvSpPr/>
          <p:nvPr/>
        </p:nvSpPr>
        <p:spPr>
          <a:xfrm>
            <a:off x="568723" y="4123242"/>
            <a:ext cx="355452" cy="355452"/>
          </a:xfrm>
          <a:custGeom>
            <a:avLst/>
            <a:gdLst/>
            <a:ahLst/>
            <a:cxnLst/>
            <a:rect l="l" t="t" r="r" b="b"/>
            <a:pathLst>
              <a:path w="355452" h="355452">
                <a:moveTo>
                  <a:pt x="71090" y="0"/>
                </a:moveTo>
                <a:lnTo>
                  <a:pt x="284362" y="0"/>
                </a:lnTo>
                <a:cubicBezTo>
                  <a:pt x="323624" y="0"/>
                  <a:pt x="355452" y="31828"/>
                  <a:pt x="355452" y="71090"/>
                </a:cubicBezTo>
                <a:lnTo>
                  <a:pt x="355452" y="284362"/>
                </a:lnTo>
                <a:cubicBezTo>
                  <a:pt x="355452" y="323624"/>
                  <a:pt x="323624" y="355452"/>
                  <a:pt x="284362" y="355452"/>
                </a:cubicBezTo>
                <a:lnTo>
                  <a:pt x="71090" y="355452"/>
                </a:lnTo>
                <a:cubicBezTo>
                  <a:pt x="31828" y="355452"/>
                  <a:pt x="0" y="323624"/>
                  <a:pt x="0" y="284362"/>
                </a:cubicBezTo>
                <a:lnTo>
                  <a:pt x="0" y="71090"/>
                </a:lnTo>
                <a:cubicBezTo>
                  <a:pt x="0" y="31855"/>
                  <a:pt x="31855" y="0"/>
                  <a:pt x="71090" y="0"/>
                </a:cubicBezTo>
                <a:close/>
              </a:path>
            </a:pathLst>
          </a:custGeom>
          <a:gradFill rotWithShape="1" flip="none">
            <a:gsLst>
              <a:gs pos="0">
                <a:srgbClr val="AD46FF"/>
              </a:gs>
              <a:gs pos="100000">
                <a:srgbClr val="E60076"/>
              </a:gs>
            </a:gsLst>
            <a:lin ang="2700000" scaled="1"/>
          </a:gradFill>
          <a:ln/>
        </p:spPr>
      </p:sp>
      <p:sp>
        <p:nvSpPr>
          <p:cNvPr id="25" name="Text 23"/>
          <p:cNvSpPr/>
          <p:nvPr/>
        </p:nvSpPr>
        <p:spPr>
          <a:xfrm>
            <a:off x="706877" y="4194332"/>
            <a:ext cx="151067" cy="213271"/>
          </a:xfrm>
          <a:prstGeom prst="rect">
            <a:avLst/>
          </a:prstGeom>
          <a:noFill/>
          <a:ln/>
        </p:spPr>
        <p:txBody>
          <a:bodyPr wrap="square" lIns="0" tIns="0" rIns="0" bIns="0" rtlCol="0" anchor="ctr"/>
          <a:lstStyle/>
          <a:p>
            <a:pPr>
              <a:lnSpc>
                <a:spcPct val="130000"/>
              </a:lnSpc>
            </a:pPr>
            <a:r>
              <a:rPr lang="en-US" sz="1120" b="1" dirty="0">
                <a:solidFill>
                  <a:srgbClr val="FFFFFF"/>
                </a:solidFill>
                <a:latin typeface="MiSans" pitchFamily="34" charset="0"/>
                <a:ea typeface="MiSans" pitchFamily="34" charset="-122"/>
                <a:cs typeface="MiSans" pitchFamily="34" charset="-120"/>
              </a:rPr>
              <a:t>3</a:t>
            </a:r>
            <a:endParaRPr lang="en-US" sz="1600" dirty="0"/>
          </a:p>
        </p:txBody>
      </p:sp>
      <p:sp>
        <p:nvSpPr>
          <p:cNvPr id="26" name="Text 24"/>
          <p:cNvSpPr/>
          <p:nvPr/>
        </p:nvSpPr>
        <p:spPr>
          <a:xfrm>
            <a:off x="1504978" y="4123242"/>
            <a:ext cx="10245901" cy="248816"/>
          </a:xfrm>
          <a:prstGeom prst="rect">
            <a:avLst/>
          </a:prstGeom>
          <a:noFill/>
          <a:ln/>
        </p:spPr>
        <p:txBody>
          <a:bodyPr wrap="square" lIns="0" tIns="0" rIns="0" bIns="0" rtlCol="0" anchor="ctr"/>
          <a:lstStyle/>
          <a:p>
            <a:pPr>
              <a:lnSpc>
                <a:spcPct val="120000"/>
              </a:lnSpc>
            </a:pPr>
            <a:r>
              <a:rPr lang="en-US" sz="1399" b="1" dirty="0">
                <a:solidFill>
                  <a:srgbClr val="1D293D"/>
                </a:solidFill>
                <a:latin typeface="Noto Sans SC" pitchFamily="34" charset="0"/>
                <a:ea typeface="Noto Sans SC" pitchFamily="34" charset="-122"/>
                <a:cs typeface="Noto Sans SC" pitchFamily="34" charset="-120"/>
              </a:rPr>
              <a:t>Kumar &amp; Sharma (2020)</a:t>
            </a:r>
            <a:endParaRPr lang="en-US" sz="1600" dirty="0"/>
          </a:p>
        </p:txBody>
      </p:sp>
      <p:sp>
        <p:nvSpPr>
          <p:cNvPr id="27" name="Text 25"/>
          <p:cNvSpPr/>
          <p:nvPr/>
        </p:nvSpPr>
        <p:spPr>
          <a:xfrm>
            <a:off x="1504978" y="4469808"/>
            <a:ext cx="3578262" cy="151067"/>
          </a:xfrm>
          <a:prstGeom prst="rect">
            <a:avLst/>
          </a:prstGeom>
          <a:noFill/>
          <a:ln/>
        </p:spPr>
        <p:txBody>
          <a:bodyPr wrap="square" lIns="0" tIns="0" rIns="0" bIns="0" rtlCol="0" anchor="ctr"/>
          <a:lstStyle/>
          <a:p>
            <a:pPr>
              <a:lnSpc>
                <a:spcPct val="130000"/>
              </a:lnSpc>
            </a:pPr>
            <a:r>
              <a:rPr lang="en-US" sz="1120" dirty="0">
                <a:solidFill>
                  <a:srgbClr val="45556C"/>
                </a:solidFill>
                <a:latin typeface="MiSans" pitchFamily="34" charset="0"/>
                <a:ea typeface="MiSans" pitchFamily="34" charset="-122"/>
                <a:cs typeface="MiSans" pitchFamily="34" charset="-120"/>
              </a:rPr>
              <a:t>"Employee attrition prediction using XGBoost algorithm"</a:t>
            </a:r>
            <a:endParaRPr lang="en-US" sz="1600" dirty="0"/>
          </a:p>
        </p:txBody>
      </p:sp>
      <p:sp>
        <p:nvSpPr>
          <p:cNvPr id="28" name="Shape 26"/>
          <p:cNvSpPr/>
          <p:nvPr/>
        </p:nvSpPr>
        <p:spPr>
          <a:xfrm>
            <a:off x="1504978" y="4727510"/>
            <a:ext cx="710904" cy="248816"/>
          </a:xfrm>
          <a:custGeom>
            <a:avLst/>
            <a:gdLst/>
            <a:ahLst/>
            <a:cxnLst/>
            <a:rect l="l" t="t" r="r" b="b"/>
            <a:pathLst>
              <a:path w="710904" h="248816">
                <a:moveTo>
                  <a:pt x="124408" y="0"/>
                </a:moveTo>
                <a:lnTo>
                  <a:pt x="586496" y="0"/>
                </a:lnTo>
                <a:cubicBezTo>
                  <a:pt x="655204" y="0"/>
                  <a:pt x="710904" y="55699"/>
                  <a:pt x="710904" y="124408"/>
                </a:cubicBezTo>
                <a:lnTo>
                  <a:pt x="710904" y="124408"/>
                </a:lnTo>
                <a:cubicBezTo>
                  <a:pt x="710904" y="193117"/>
                  <a:pt x="655204" y="248816"/>
                  <a:pt x="586496" y="248816"/>
                </a:cubicBezTo>
                <a:lnTo>
                  <a:pt x="124408" y="248816"/>
                </a:lnTo>
                <a:cubicBezTo>
                  <a:pt x="55745" y="248816"/>
                  <a:pt x="0" y="193071"/>
                  <a:pt x="0" y="124408"/>
                </a:cubicBezTo>
                <a:lnTo>
                  <a:pt x="0" y="124408"/>
                </a:lnTo>
                <a:cubicBezTo>
                  <a:pt x="0" y="55745"/>
                  <a:pt x="55745" y="0"/>
                  <a:pt x="124408" y="0"/>
                </a:cubicBezTo>
                <a:close/>
              </a:path>
            </a:pathLst>
          </a:custGeom>
          <a:solidFill>
            <a:srgbClr val="F3E8FF"/>
          </a:solidFill>
          <a:ln/>
        </p:spPr>
      </p:sp>
      <p:sp>
        <p:nvSpPr>
          <p:cNvPr id="29" name="Text 27"/>
          <p:cNvSpPr/>
          <p:nvPr/>
        </p:nvSpPr>
        <p:spPr>
          <a:xfrm>
            <a:off x="1504978" y="4727510"/>
            <a:ext cx="773108" cy="248816"/>
          </a:xfrm>
          <a:prstGeom prst="rect">
            <a:avLst/>
          </a:prstGeom>
          <a:noFill/>
          <a:ln/>
        </p:spPr>
        <p:txBody>
          <a:bodyPr wrap="square" lIns="106636" tIns="35545" rIns="106636" bIns="35545" rtlCol="0" anchor="ctr"/>
          <a:lstStyle/>
          <a:p>
            <a:pPr>
              <a:lnSpc>
                <a:spcPct val="120000"/>
              </a:lnSpc>
            </a:pPr>
            <a:r>
              <a:rPr lang="en-US" sz="980" dirty="0">
                <a:solidFill>
                  <a:srgbClr val="8200DB"/>
                </a:solidFill>
                <a:latin typeface="MiSans" pitchFamily="34" charset="0"/>
                <a:ea typeface="MiSans" pitchFamily="34" charset="-122"/>
                <a:cs typeface="MiSans" pitchFamily="34" charset="-120"/>
              </a:rPr>
              <a:t>XGBoost</a:t>
            </a:r>
            <a:endParaRPr lang="en-US" sz="1600" dirty="0"/>
          </a:p>
        </p:txBody>
      </p:sp>
      <p:sp>
        <p:nvSpPr>
          <p:cNvPr id="30" name="Text 28"/>
          <p:cNvSpPr/>
          <p:nvPr/>
        </p:nvSpPr>
        <p:spPr>
          <a:xfrm>
            <a:off x="2358340" y="4763055"/>
            <a:ext cx="4069924" cy="177726"/>
          </a:xfrm>
          <a:prstGeom prst="rect">
            <a:avLst/>
          </a:prstGeom>
          <a:noFill/>
          <a:ln/>
        </p:spPr>
        <p:txBody>
          <a:bodyPr wrap="square" lIns="0" tIns="0" rIns="0" bIns="0" rtlCol="0" anchor="ctr"/>
          <a:lstStyle/>
          <a:p>
            <a:pPr>
              <a:lnSpc>
                <a:spcPct val="120000"/>
              </a:lnSpc>
            </a:pPr>
            <a:r>
              <a:rPr lang="en-US" sz="980" dirty="0">
                <a:solidFill>
                  <a:srgbClr val="62748E"/>
                </a:solidFill>
                <a:latin typeface="MiSans" pitchFamily="34" charset="0"/>
                <a:ea typeface="MiSans" pitchFamily="34" charset="-122"/>
                <a:cs typeface="MiSans" pitchFamily="34" charset="-120"/>
              </a:rPr>
              <a:t>Achieved 88% accuracy; emphasized hyperparameter tuning importance</a:t>
            </a:r>
            <a:endParaRPr lang="en-US" sz="1600" dirty="0"/>
          </a:p>
        </p:txBody>
      </p:sp>
      <p:sp>
        <p:nvSpPr>
          <p:cNvPr id="31" name="Shape 29"/>
          <p:cNvSpPr/>
          <p:nvPr/>
        </p:nvSpPr>
        <p:spPr>
          <a:xfrm>
            <a:off x="373224" y="5296233"/>
            <a:ext cx="11463324" cy="1208536"/>
          </a:xfrm>
          <a:custGeom>
            <a:avLst/>
            <a:gdLst/>
            <a:ahLst/>
            <a:cxnLst/>
            <a:rect l="l" t="t" r="r" b="b"/>
            <a:pathLst>
              <a:path w="11463324" h="1208536">
                <a:moveTo>
                  <a:pt x="35545" y="0"/>
                </a:moveTo>
                <a:lnTo>
                  <a:pt x="11356682" y="0"/>
                </a:lnTo>
                <a:cubicBezTo>
                  <a:pt x="11415579" y="0"/>
                  <a:pt x="11463324" y="47745"/>
                  <a:pt x="11463324" y="106641"/>
                </a:cubicBezTo>
                <a:lnTo>
                  <a:pt x="11463324" y="1101895"/>
                </a:lnTo>
                <a:cubicBezTo>
                  <a:pt x="11463324" y="1160792"/>
                  <a:pt x="11415579" y="1208536"/>
                  <a:pt x="11356682" y="1208536"/>
                </a:cubicBezTo>
                <a:lnTo>
                  <a:pt x="35545" y="1208536"/>
                </a:lnTo>
                <a:cubicBezTo>
                  <a:pt x="15914" y="1208536"/>
                  <a:pt x="0" y="1192622"/>
                  <a:pt x="0" y="1172991"/>
                </a:cubicBezTo>
                <a:lnTo>
                  <a:pt x="0" y="35545"/>
                </a:lnTo>
                <a:cubicBezTo>
                  <a:pt x="0" y="15927"/>
                  <a:pt x="15927" y="0"/>
                  <a:pt x="35545" y="0"/>
                </a:cubicBezTo>
                <a:close/>
              </a:path>
            </a:pathLst>
          </a:custGeom>
          <a:gradFill rotWithShape="1" flip="none">
            <a:gsLst>
              <a:gs pos="0">
                <a:srgbClr val="FFFBEB"/>
              </a:gs>
              <a:gs pos="100000">
                <a:srgbClr val="FFF7ED"/>
              </a:gs>
            </a:gsLst>
            <a:lin ang="0" scaled="1"/>
          </a:gradFill>
          <a:ln/>
        </p:spPr>
      </p:sp>
      <p:sp>
        <p:nvSpPr>
          <p:cNvPr id="32" name="Shape 30"/>
          <p:cNvSpPr/>
          <p:nvPr/>
        </p:nvSpPr>
        <p:spPr>
          <a:xfrm>
            <a:off x="373224" y="5296233"/>
            <a:ext cx="35545" cy="1208536"/>
          </a:xfrm>
          <a:custGeom>
            <a:avLst/>
            <a:gdLst/>
            <a:ahLst/>
            <a:cxnLst/>
            <a:rect l="l" t="t" r="r" b="b"/>
            <a:pathLst>
              <a:path w="35545" h="1208536">
                <a:moveTo>
                  <a:pt x="35545" y="0"/>
                </a:moveTo>
                <a:lnTo>
                  <a:pt x="35545" y="0"/>
                </a:lnTo>
                <a:lnTo>
                  <a:pt x="35545" y="1208536"/>
                </a:lnTo>
                <a:lnTo>
                  <a:pt x="35545" y="1208536"/>
                </a:lnTo>
                <a:cubicBezTo>
                  <a:pt x="15914" y="1208536"/>
                  <a:pt x="0" y="1192622"/>
                  <a:pt x="0" y="1172991"/>
                </a:cubicBezTo>
                <a:lnTo>
                  <a:pt x="0" y="35545"/>
                </a:lnTo>
                <a:cubicBezTo>
                  <a:pt x="0" y="15927"/>
                  <a:pt x="15927" y="0"/>
                  <a:pt x="35545" y="0"/>
                </a:cubicBezTo>
                <a:close/>
              </a:path>
            </a:pathLst>
          </a:custGeom>
          <a:solidFill>
            <a:srgbClr val="E17100"/>
          </a:solidFill>
          <a:ln/>
        </p:spPr>
      </p:sp>
      <p:sp>
        <p:nvSpPr>
          <p:cNvPr id="33" name="Shape 31"/>
          <p:cNvSpPr/>
          <p:nvPr/>
        </p:nvSpPr>
        <p:spPr>
          <a:xfrm>
            <a:off x="568723" y="5473959"/>
            <a:ext cx="355452" cy="355452"/>
          </a:xfrm>
          <a:custGeom>
            <a:avLst/>
            <a:gdLst/>
            <a:ahLst/>
            <a:cxnLst/>
            <a:rect l="l" t="t" r="r" b="b"/>
            <a:pathLst>
              <a:path w="355452" h="355452">
                <a:moveTo>
                  <a:pt x="71090" y="0"/>
                </a:moveTo>
                <a:lnTo>
                  <a:pt x="284362" y="0"/>
                </a:lnTo>
                <a:cubicBezTo>
                  <a:pt x="323624" y="0"/>
                  <a:pt x="355452" y="31828"/>
                  <a:pt x="355452" y="71090"/>
                </a:cubicBezTo>
                <a:lnTo>
                  <a:pt x="355452" y="284362"/>
                </a:lnTo>
                <a:cubicBezTo>
                  <a:pt x="355452" y="323624"/>
                  <a:pt x="323624" y="355452"/>
                  <a:pt x="284362" y="355452"/>
                </a:cubicBezTo>
                <a:lnTo>
                  <a:pt x="71090" y="355452"/>
                </a:lnTo>
                <a:cubicBezTo>
                  <a:pt x="31828" y="355452"/>
                  <a:pt x="0" y="323624"/>
                  <a:pt x="0" y="284362"/>
                </a:cubicBezTo>
                <a:lnTo>
                  <a:pt x="0" y="71090"/>
                </a:lnTo>
                <a:cubicBezTo>
                  <a:pt x="0" y="31855"/>
                  <a:pt x="31855" y="0"/>
                  <a:pt x="71090" y="0"/>
                </a:cubicBezTo>
                <a:close/>
              </a:path>
            </a:pathLst>
          </a:custGeom>
          <a:gradFill rotWithShape="1" flip="none">
            <a:gsLst>
              <a:gs pos="0">
                <a:srgbClr val="FE9A00"/>
              </a:gs>
              <a:gs pos="100000">
                <a:srgbClr val="F54900"/>
              </a:gs>
            </a:gsLst>
            <a:lin ang="2700000" scaled="1"/>
          </a:gradFill>
          <a:ln/>
        </p:spPr>
      </p:sp>
      <p:sp>
        <p:nvSpPr>
          <p:cNvPr id="34" name="Text 32"/>
          <p:cNvSpPr/>
          <p:nvPr/>
        </p:nvSpPr>
        <p:spPr>
          <a:xfrm>
            <a:off x="706877" y="5545050"/>
            <a:ext cx="151067" cy="213271"/>
          </a:xfrm>
          <a:prstGeom prst="rect">
            <a:avLst/>
          </a:prstGeom>
          <a:noFill/>
          <a:ln/>
        </p:spPr>
        <p:txBody>
          <a:bodyPr wrap="square" lIns="0" tIns="0" rIns="0" bIns="0" rtlCol="0" anchor="ctr"/>
          <a:lstStyle/>
          <a:p>
            <a:pPr>
              <a:lnSpc>
                <a:spcPct val="130000"/>
              </a:lnSpc>
            </a:pPr>
            <a:r>
              <a:rPr lang="en-US" sz="1120" b="1" dirty="0">
                <a:solidFill>
                  <a:srgbClr val="FFFFFF"/>
                </a:solidFill>
                <a:latin typeface="MiSans" pitchFamily="34" charset="0"/>
                <a:ea typeface="MiSans" pitchFamily="34" charset="-122"/>
                <a:cs typeface="MiSans" pitchFamily="34" charset="-120"/>
              </a:rPr>
              <a:t>4</a:t>
            </a:r>
            <a:endParaRPr lang="en-US" sz="1600" dirty="0"/>
          </a:p>
        </p:txBody>
      </p:sp>
      <p:sp>
        <p:nvSpPr>
          <p:cNvPr id="35" name="Text 33"/>
          <p:cNvSpPr/>
          <p:nvPr/>
        </p:nvSpPr>
        <p:spPr>
          <a:xfrm>
            <a:off x="1504978" y="5473959"/>
            <a:ext cx="10245901" cy="248816"/>
          </a:xfrm>
          <a:prstGeom prst="rect">
            <a:avLst/>
          </a:prstGeom>
          <a:noFill/>
          <a:ln/>
        </p:spPr>
        <p:txBody>
          <a:bodyPr wrap="square" lIns="0" tIns="0" rIns="0" bIns="0" rtlCol="0" anchor="ctr"/>
          <a:lstStyle/>
          <a:p>
            <a:pPr>
              <a:lnSpc>
                <a:spcPct val="120000"/>
              </a:lnSpc>
            </a:pPr>
            <a:r>
              <a:rPr lang="en-US" sz="1399" b="1" dirty="0">
                <a:solidFill>
                  <a:srgbClr val="1D293D"/>
                </a:solidFill>
                <a:latin typeface="Noto Sans SC" pitchFamily="34" charset="0"/>
                <a:ea typeface="Noto Sans SC" pitchFamily="34" charset="-122"/>
                <a:cs typeface="Noto Sans SC" pitchFamily="34" charset="-120"/>
              </a:rPr>
              <a:t>Molnar (2022)</a:t>
            </a:r>
            <a:endParaRPr lang="en-US" sz="1600" dirty="0"/>
          </a:p>
        </p:txBody>
      </p:sp>
      <p:sp>
        <p:nvSpPr>
          <p:cNvPr id="36" name="Text 34"/>
          <p:cNvSpPr/>
          <p:nvPr/>
        </p:nvSpPr>
        <p:spPr>
          <a:xfrm>
            <a:off x="1504978" y="5820525"/>
            <a:ext cx="5380375" cy="151067"/>
          </a:xfrm>
          <a:prstGeom prst="rect">
            <a:avLst/>
          </a:prstGeom>
          <a:noFill/>
          <a:ln/>
        </p:spPr>
        <p:txBody>
          <a:bodyPr wrap="square" lIns="0" tIns="0" rIns="0" bIns="0" rtlCol="0" anchor="ctr"/>
          <a:lstStyle/>
          <a:p>
            <a:pPr>
              <a:lnSpc>
                <a:spcPct val="130000"/>
              </a:lnSpc>
            </a:pPr>
            <a:r>
              <a:rPr lang="en-US" sz="1120" dirty="0">
                <a:solidFill>
                  <a:srgbClr val="45556C"/>
                </a:solidFill>
                <a:latin typeface="MiSans" pitchFamily="34" charset="0"/>
                <a:ea typeface="MiSans" pitchFamily="34" charset="-122"/>
                <a:cs typeface="MiSans" pitchFamily="34" charset="-120"/>
              </a:rPr>
              <a:t>"Interpretable Machine Learning: A Guide for Making Black Box Models Explainable"</a:t>
            </a:r>
            <a:endParaRPr lang="en-US" sz="1600" dirty="0"/>
          </a:p>
        </p:txBody>
      </p:sp>
      <p:sp>
        <p:nvSpPr>
          <p:cNvPr id="37" name="Shape 35"/>
          <p:cNvSpPr/>
          <p:nvPr/>
        </p:nvSpPr>
        <p:spPr>
          <a:xfrm>
            <a:off x="1504978" y="6078227"/>
            <a:ext cx="1013038" cy="248816"/>
          </a:xfrm>
          <a:custGeom>
            <a:avLst/>
            <a:gdLst/>
            <a:ahLst/>
            <a:cxnLst/>
            <a:rect l="l" t="t" r="r" b="b"/>
            <a:pathLst>
              <a:path w="1013038" h="248816">
                <a:moveTo>
                  <a:pt x="124408" y="0"/>
                </a:moveTo>
                <a:lnTo>
                  <a:pt x="888630" y="0"/>
                </a:lnTo>
                <a:cubicBezTo>
                  <a:pt x="957338" y="0"/>
                  <a:pt x="1013038" y="55699"/>
                  <a:pt x="1013038" y="124408"/>
                </a:cubicBezTo>
                <a:lnTo>
                  <a:pt x="1013038" y="124408"/>
                </a:lnTo>
                <a:cubicBezTo>
                  <a:pt x="1013038" y="193117"/>
                  <a:pt x="957338" y="248816"/>
                  <a:pt x="888630" y="248816"/>
                </a:cubicBezTo>
                <a:lnTo>
                  <a:pt x="124408" y="248816"/>
                </a:lnTo>
                <a:cubicBezTo>
                  <a:pt x="55745" y="248816"/>
                  <a:pt x="0" y="193071"/>
                  <a:pt x="0" y="124408"/>
                </a:cubicBezTo>
                <a:lnTo>
                  <a:pt x="0" y="124408"/>
                </a:lnTo>
                <a:cubicBezTo>
                  <a:pt x="0" y="55745"/>
                  <a:pt x="55745" y="0"/>
                  <a:pt x="124408" y="0"/>
                </a:cubicBezTo>
                <a:close/>
              </a:path>
            </a:pathLst>
          </a:custGeom>
          <a:solidFill>
            <a:srgbClr val="FEF3C6"/>
          </a:solidFill>
          <a:ln/>
        </p:spPr>
      </p:sp>
      <p:sp>
        <p:nvSpPr>
          <p:cNvPr id="38" name="Text 36"/>
          <p:cNvSpPr/>
          <p:nvPr/>
        </p:nvSpPr>
        <p:spPr>
          <a:xfrm>
            <a:off x="1504978" y="6078227"/>
            <a:ext cx="1075242" cy="248816"/>
          </a:xfrm>
          <a:prstGeom prst="rect">
            <a:avLst/>
          </a:prstGeom>
          <a:noFill/>
          <a:ln/>
        </p:spPr>
        <p:txBody>
          <a:bodyPr wrap="square" lIns="106636" tIns="35545" rIns="106636" bIns="35545" rtlCol="0" anchor="ctr"/>
          <a:lstStyle/>
          <a:p>
            <a:pPr>
              <a:lnSpc>
                <a:spcPct val="120000"/>
              </a:lnSpc>
            </a:pPr>
            <a:r>
              <a:rPr lang="en-US" sz="980" dirty="0">
                <a:solidFill>
                  <a:srgbClr val="BB4D00"/>
                </a:solidFill>
                <a:latin typeface="MiSans" pitchFamily="34" charset="0"/>
                <a:ea typeface="MiSans" pitchFamily="34" charset="-122"/>
                <a:cs typeface="MiSans" pitchFamily="34" charset="-120"/>
              </a:rPr>
              <a:t>Explainable AI</a:t>
            </a:r>
            <a:endParaRPr lang="en-US" sz="1600" dirty="0"/>
          </a:p>
        </p:txBody>
      </p:sp>
      <p:sp>
        <p:nvSpPr>
          <p:cNvPr id="39" name="Text 37"/>
          <p:cNvSpPr/>
          <p:nvPr/>
        </p:nvSpPr>
        <p:spPr>
          <a:xfrm>
            <a:off x="2655892" y="6113773"/>
            <a:ext cx="3758904" cy="177726"/>
          </a:xfrm>
          <a:prstGeom prst="rect">
            <a:avLst/>
          </a:prstGeom>
          <a:noFill/>
          <a:ln/>
        </p:spPr>
        <p:txBody>
          <a:bodyPr wrap="square" lIns="0" tIns="0" rIns="0" bIns="0" rtlCol="0" anchor="ctr"/>
          <a:lstStyle/>
          <a:p>
            <a:pPr>
              <a:lnSpc>
                <a:spcPct val="120000"/>
              </a:lnSpc>
            </a:pPr>
            <a:r>
              <a:rPr lang="en-US" sz="980" dirty="0">
                <a:solidFill>
                  <a:srgbClr val="62748E"/>
                </a:solidFill>
                <a:latin typeface="MiSans" pitchFamily="34" charset="0"/>
                <a:ea typeface="MiSans" pitchFamily="34" charset="-122"/>
                <a:cs typeface="MiSans" pitchFamily="34" charset="-120"/>
              </a:rPr>
              <a:t>Comprehensive insights into SHAP values for model interpretability</a:t>
            </a:r>
            <a:endParaRPr lang="en-US" sz="1600" dirty="0"/>
          </a:p>
        </p:txBody>
      </p:sp>
    </p:spTree>
  </p:cSld>
  <p:clrMapOvr>
    <a:masterClrMapping/>
  </p:clrMapOvr>
  <p:transition>
    <p:fade/>
    <p:spd val="med"/>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17500" y="317500"/>
            <a:ext cx="11620500" cy="190500"/>
          </a:xfrm>
          <a:prstGeom prst="rect">
            <a:avLst/>
          </a:prstGeom>
          <a:noFill/>
          <a:ln/>
        </p:spPr>
        <p:txBody>
          <a:bodyPr wrap="square" lIns="0" tIns="0" rIns="0" bIns="0" rtlCol="0" anchor="ctr"/>
          <a:lstStyle/>
          <a:p>
            <a:pPr>
              <a:lnSpc>
                <a:spcPct val="130000"/>
              </a:lnSpc>
            </a:pPr>
            <a:r>
              <a:rPr lang="en-US" sz="1000" b="1" spc="50" kern="0" dirty="0">
                <a:solidFill>
                  <a:srgbClr val="E7000B"/>
                </a:solidFill>
                <a:latin typeface="MiSans" pitchFamily="34" charset="0"/>
                <a:ea typeface="MiSans" pitchFamily="34" charset="-122"/>
                <a:cs typeface="MiSans" pitchFamily="34" charset="-120"/>
              </a:rPr>
              <a:t>RESEARCH GAP</a:t>
            </a:r>
            <a:endParaRPr lang="en-US" sz="1600" dirty="0"/>
          </a:p>
        </p:txBody>
      </p:sp>
      <p:sp>
        <p:nvSpPr>
          <p:cNvPr id="3" name="Text 1"/>
          <p:cNvSpPr/>
          <p:nvPr/>
        </p:nvSpPr>
        <p:spPr>
          <a:xfrm>
            <a:off x="317500" y="571500"/>
            <a:ext cx="11747500" cy="381000"/>
          </a:xfrm>
          <a:prstGeom prst="rect">
            <a:avLst/>
          </a:prstGeom>
          <a:noFill/>
          <a:ln/>
        </p:spPr>
        <p:txBody>
          <a:bodyPr wrap="square" lIns="0" tIns="0" rIns="0" bIns="0" rtlCol="0" anchor="ctr"/>
          <a:lstStyle/>
          <a:p>
            <a:pPr>
              <a:lnSpc>
                <a:spcPct val="80000"/>
              </a:lnSpc>
            </a:pPr>
            <a:r>
              <a:rPr lang="en-US" sz="3000" b="1" dirty="0">
                <a:solidFill>
                  <a:srgbClr val="0F172B"/>
                </a:solidFill>
                <a:latin typeface="Noto Sans SC" pitchFamily="34" charset="0"/>
                <a:ea typeface="Noto Sans SC" pitchFamily="34" charset="-122"/>
                <a:cs typeface="Noto Sans SC" pitchFamily="34" charset="-120"/>
              </a:rPr>
              <a:t>Identified Gaps in Existing Research</a:t>
            </a:r>
            <a:endParaRPr lang="en-US" sz="1600" dirty="0"/>
          </a:p>
        </p:txBody>
      </p:sp>
      <p:sp>
        <p:nvSpPr>
          <p:cNvPr id="4" name="Shape 2"/>
          <p:cNvSpPr/>
          <p:nvPr/>
        </p:nvSpPr>
        <p:spPr>
          <a:xfrm>
            <a:off x="325438" y="1150938"/>
            <a:ext cx="5667375" cy="1960563"/>
          </a:xfrm>
          <a:custGeom>
            <a:avLst/>
            <a:gdLst/>
            <a:ahLst/>
            <a:cxnLst/>
            <a:rect l="l" t="t" r="r" b="b"/>
            <a:pathLst>
              <a:path w="5667375" h="1960563">
                <a:moveTo>
                  <a:pt x="127005" y="0"/>
                </a:moveTo>
                <a:lnTo>
                  <a:pt x="5540370" y="0"/>
                </a:lnTo>
                <a:cubicBezTo>
                  <a:pt x="5610513" y="0"/>
                  <a:pt x="5667375" y="56862"/>
                  <a:pt x="5667375" y="127005"/>
                </a:cubicBezTo>
                <a:lnTo>
                  <a:pt x="5667375" y="1833557"/>
                </a:lnTo>
                <a:cubicBezTo>
                  <a:pt x="5667375" y="1903700"/>
                  <a:pt x="5610513" y="1960562"/>
                  <a:pt x="5540370" y="1960563"/>
                </a:cubicBezTo>
                <a:lnTo>
                  <a:pt x="127005" y="1960563"/>
                </a:lnTo>
                <a:cubicBezTo>
                  <a:pt x="56862" y="1960563"/>
                  <a:pt x="0" y="1903700"/>
                  <a:pt x="0" y="1833557"/>
                </a:cubicBezTo>
                <a:lnTo>
                  <a:pt x="0" y="127005"/>
                </a:lnTo>
                <a:cubicBezTo>
                  <a:pt x="0" y="56862"/>
                  <a:pt x="56862" y="0"/>
                  <a:pt x="127005" y="0"/>
                </a:cubicBezTo>
                <a:close/>
              </a:path>
            </a:pathLst>
          </a:custGeom>
          <a:gradFill rotWithShape="1" flip="none">
            <a:gsLst>
              <a:gs pos="0">
                <a:srgbClr val="FEF2F2"/>
              </a:gs>
              <a:gs pos="100000">
                <a:srgbClr val="FFF1F2"/>
              </a:gs>
            </a:gsLst>
            <a:lin ang="2700000" scaled="1"/>
          </a:gradFill>
          <a:ln w="25400">
            <a:solidFill>
              <a:srgbClr val="FFC9C9"/>
            </a:solidFill>
            <a:prstDash val="solid"/>
          </a:ln>
        </p:spPr>
      </p:sp>
      <p:sp>
        <p:nvSpPr>
          <p:cNvPr id="5" name="Shape 3"/>
          <p:cNvSpPr/>
          <p:nvPr/>
        </p:nvSpPr>
        <p:spPr>
          <a:xfrm>
            <a:off x="523875" y="134937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FB2C36"/>
              </a:gs>
              <a:gs pos="100000">
                <a:srgbClr val="EC003F"/>
              </a:gs>
            </a:gsLst>
            <a:lin ang="2700000" scaled="1"/>
          </a:gradFill>
          <a:ln/>
        </p:spPr>
      </p:sp>
      <p:sp>
        <p:nvSpPr>
          <p:cNvPr id="6" name="Shape 4"/>
          <p:cNvSpPr/>
          <p:nvPr/>
        </p:nvSpPr>
        <p:spPr>
          <a:xfrm>
            <a:off x="638969" y="1476375"/>
            <a:ext cx="214313" cy="190500"/>
          </a:xfrm>
          <a:custGeom>
            <a:avLst/>
            <a:gdLst/>
            <a:ahLst/>
            <a:cxnLst/>
            <a:rect l="l" t="t" r="r" b="b"/>
            <a:pathLst>
              <a:path w="214313" h="190500">
                <a:moveTo>
                  <a:pt x="15255" y="-9265"/>
                </a:moveTo>
                <a:cubicBezTo>
                  <a:pt x="11757" y="-12762"/>
                  <a:pt x="6102" y="-12762"/>
                  <a:pt x="2642" y="-9265"/>
                </a:cubicBezTo>
                <a:cubicBezTo>
                  <a:pt x="-819" y="-5767"/>
                  <a:pt x="-856" y="-112"/>
                  <a:pt x="2604" y="3386"/>
                </a:cubicBezTo>
                <a:lnTo>
                  <a:pt x="199058" y="199839"/>
                </a:lnTo>
                <a:cubicBezTo>
                  <a:pt x="202555" y="203336"/>
                  <a:pt x="208211" y="203336"/>
                  <a:pt x="211671" y="199839"/>
                </a:cubicBezTo>
                <a:cubicBezTo>
                  <a:pt x="215131" y="196342"/>
                  <a:pt x="215168" y="190686"/>
                  <a:pt x="211671" y="187226"/>
                </a:cubicBezTo>
                <a:lnTo>
                  <a:pt x="175803" y="151358"/>
                </a:lnTo>
                <a:cubicBezTo>
                  <a:pt x="176808" y="150465"/>
                  <a:pt x="177812" y="149572"/>
                  <a:pt x="178780" y="148679"/>
                </a:cubicBezTo>
                <a:cubicBezTo>
                  <a:pt x="196193" y="132494"/>
                  <a:pt x="207838" y="113184"/>
                  <a:pt x="213382" y="99901"/>
                </a:cubicBezTo>
                <a:cubicBezTo>
                  <a:pt x="214610" y="96962"/>
                  <a:pt x="214610" y="93687"/>
                  <a:pt x="213382" y="90748"/>
                </a:cubicBezTo>
                <a:cubicBezTo>
                  <a:pt x="207838" y="77465"/>
                  <a:pt x="196193" y="58117"/>
                  <a:pt x="178780" y="41970"/>
                </a:cubicBezTo>
                <a:cubicBezTo>
                  <a:pt x="161255" y="25710"/>
                  <a:pt x="137182" y="11981"/>
                  <a:pt x="107119" y="11981"/>
                </a:cubicBezTo>
                <a:cubicBezTo>
                  <a:pt x="85985" y="11981"/>
                  <a:pt x="67828" y="18752"/>
                  <a:pt x="52797" y="28426"/>
                </a:cubicBezTo>
                <a:lnTo>
                  <a:pt x="15255" y="-9265"/>
                </a:lnTo>
                <a:close/>
                <a:moveTo>
                  <a:pt x="76088" y="51606"/>
                </a:moveTo>
                <a:cubicBezTo>
                  <a:pt x="84832" y="45355"/>
                  <a:pt x="95585" y="41672"/>
                  <a:pt x="107156" y="41672"/>
                </a:cubicBezTo>
                <a:cubicBezTo>
                  <a:pt x="136736" y="41672"/>
                  <a:pt x="160734" y="65670"/>
                  <a:pt x="160734" y="95250"/>
                </a:cubicBezTo>
                <a:cubicBezTo>
                  <a:pt x="160734" y="106821"/>
                  <a:pt x="157051" y="117537"/>
                  <a:pt x="150800" y="126318"/>
                </a:cubicBezTo>
                <a:lnTo>
                  <a:pt x="137889" y="113407"/>
                </a:lnTo>
                <a:cubicBezTo>
                  <a:pt x="142615" y="105445"/>
                  <a:pt x="144214" y="95659"/>
                  <a:pt x="141647" y="85985"/>
                </a:cubicBezTo>
                <a:cubicBezTo>
                  <a:pt x="136550" y="66935"/>
                  <a:pt x="116942" y="55625"/>
                  <a:pt x="97892" y="60722"/>
                </a:cubicBezTo>
                <a:cubicBezTo>
                  <a:pt x="94692" y="61578"/>
                  <a:pt x="91678" y="62843"/>
                  <a:pt x="88962" y="64443"/>
                </a:cubicBezTo>
                <a:lnTo>
                  <a:pt x="76051" y="51532"/>
                </a:lnTo>
                <a:close/>
                <a:moveTo>
                  <a:pt x="121034" y="147005"/>
                </a:moveTo>
                <a:cubicBezTo>
                  <a:pt x="116607" y="148196"/>
                  <a:pt x="111956" y="148828"/>
                  <a:pt x="107156" y="148828"/>
                </a:cubicBezTo>
                <a:cubicBezTo>
                  <a:pt x="77577" y="148828"/>
                  <a:pt x="53578" y="124830"/>
                  <a:pt x="53578" y="95250"/>
                </a:cubicBezTo>
                <a:cubicBezTo>
                  <a:pt x="53578" y="90450"/>
                  <a:pt x="54211" y="85799"/>
                  <a:pt x="55401" y="81372"/>
                </a:cubicBezTo>
                <a:lnTo>
                  <a:pt x="25822" y="51792"/>
                </a:lnTo>
                <a:cubicBezTo>
                  <a:pt x="13692" y="65484"/>
                  <a:pt x="5358" y="79995"/>
                  <a:pt x="930" y="90674"/>
                </a:cubicBezTo>
                <a:cubicBezTo>
                  <a:pt x="-298" y="93613"/>
                  <a:pt x="-298" y="96887"/>
                  <a:pt x="930" y="99826"/>
                </a:cubicBezTo>
                <a:cubicBezTo>
                  <a:pt x="6474" y="113109"/>
                  <a:pt x="18120" y="132457"/>
                  <a:pt x="35533" y="148605"/>
                </a:cubicBezTo>
                <a:cubicBezTo>
                  <a:pt x="53057" y="164864"/>
                  <a:pt x="77130" y="178594"/>
                  <a:pt x="107193" y="178594"/>
                </a:cubicBezTo>
                <a:cubicBezTo>
                  <a:pt x="121072" y="178594"/>
                  <a:pt x="133685" y="175654"/>
                  <a:pt x="144959" y="170929"/>
                </a:cubicBezTo>
                <a:lnTo>
                  <a:pt x="121072" y="147042"/>
                </a:lnTo>
                <a:close/>
              </a:path>
            </a:pathLst>
          </a:custGeom>
          <a:solidFill>
            <a:srgbClr val="FFFFFF"/>
          </a:solidFill>
          <a:ln/>
        </p:spPr>
      </p:sp>
      <p:sp>
        <p:nvSpPr>
          <p:cNvPr id="7" name="Text 5"/>
          <p:cNvSpPr/>
          <p:nvPr/>
        </p:nvSpPr>
        <p:spPr>
          <a:xfrm>
            <a:off x="1095375" y="1444625"/>
            <a:ext cx="2055813"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Limited Explainability</a:t>
            </a:r>
            <a:endParaRPr lang="en-US" sz="1600" dirty="0"/>
          </a:p>
        </p:txBody>
      </p:sp>
      <p:sp>
        <p:nvSpPr>
          <p:cNvPr id="8" name="Text 6"/>
          <p:cNvSpPr/>
          <p:nvPr/>
        </p:nvSpPr>
        <p:spPr>
          <a:xfrm>
            <a:off x="523875" y="1920875"/>
            <a:ext cx="5341938" cy="468313"/>
          </a:xfrm>
          <a:prstGeom prst="rect">
            <a:avLst/>
          </a:prstGeom>
          <a:noFill/>
          <a:ln/>
        </p:spPr>
        <p:txBody>
          <a:bodyPr wrap="square" lIns="0" tIns="0" rIns="0" bIns="0" rtlCol="0" anchor="ctr"/>
          <a:lstStyle/>
          <a:p>
            <a:pPr>
              <a:lnSpc>
                <a:spcPct val="140000"/>
              </a:lnSpc>
            </a:pPr>
            <a:r>
              <a:rPr lang="en-US" sz="1125" dirty="0">
                <a:solidFill>
                  <a:srgbClr val="45556C"/>
                </a:solidFill>
                <a:latin typeface="MiSans" pitchFamily="34" charset="0"/>
                <a:ea typeface="MiSans" pitchFamily="34" charset="-122"/>
                <a:cs typeface="MiSans" pitchFamily="34" charset="-120"/>
              </a:rPr>
              <a:t>Many existing studies focus solely on prediction accuracy without providing interpretable insights that HR managers can use for decision-making.</a:t>
            </a:r>
            <a:endParaRPr lang="en-US" sz="1600" dirty="0"/>
          </a:p>
        </p:txBody>
      </p:sp>
      <p:sp>
        <p:nvSpPr>
          <p:cNvPr id="9" name="Shape 7"/>
          <p:cNvSpPr/>
          <p:nvPr/>
        </p:nvSpPr>
        <p:spPr>
          <a:xfrm>
            <a:off x="527844" y="2516188"/>
            <a:ext cx="5262563" cy="388938"/>
          </a:xfrm>
          <a:custGeom>
            <a:avLst/>
            <a:gdLst/>
            <a:ahLst/>
            <a:cxnLst/>
            <a:rect l="l" t="t" r="r" b="b"/>
            <a:pathLst>
              <a:path w="5262563" h="388938">
                <a:moveTo>
                  <a:pt x="63502" y="0"/>
                </a:moveTo>
                <a:lnTo>
                  <a:pt x="5199061" y="0"/>
                </a:lnTo>
                <a:cubicBezTo>
                  <a:pt x="5234132" y="0"/>
                  <a:pt x="5262563" y="28431"/>
                  <a:pt x="5262563" y="63502"/>
                </a:cubicBezTo>
                <a:lnTo>
                  <a:pt x="5262563" y="325436"/>
                </a:lnTo>
                <a:cubicBezTo>
                  <a:pt x="5262563" y="360507"/>
                  <a:pt x="5234132" y="388938"/>
                  <a:pt x="5199061" y="388938"/>
                </a:cubicBezTo>
                <a:lnTo>
                  <a:pt x="63502" y="388938"/>
                </a:lnTo>
                <a:cubicBezTo>
                  <a:pt x="28431" y="388938"/>
                  <a:pt x="0" y="360507"/>
                  <a:pt x="0" y="325436"/>
                </a:cubicBezTo>
                <a:lnTo>
                  <a:pt x="0" y="63502"/>
                </a:lnTo>
                <a:cubicBezTo>
                  <a:pt x="0" y="28454"/>
                  <a:pt x="28454" y="0"/>
                  <a:pt x="63502" y="0"/>
                </a:cubicBezTo>
                <a:close/>
              </a:path>
            </a:pathLst>
          </a:custGeom>
          <a:solidFill>
            <a:srgbClr val="FFFFFF"/>
          </a:solidFill>
          <a:ln w="12700">
            <a:solidFill>
              <a:srgbClr val="FFC9C9"/>
            </a:solidFill>
            <a:prstDash val="solid"/>
          </a:ln>
        </p:spPr>
      </p:sp>
      <p:sp>
        <p:nvSpPr>
          <p:cNvPr id="10" name="Text 8"/>
          <p:cNvSpPr/>
          <p:nvPr/>
        </p:nvSpPr>
        <p:spPr>
          <a:xfrm>
            <a:off x="627063" y="2615406"/>
            <a:ext cx="5127625" cy="190500"/>
          </a:xfrm>
          <a:prstGeom prst="rect">
            <a:avLst/>
          </a:prstGeom>
          <a:noFill/>
          <a:ln/>
        </p:spPr>
        <p:txBody>
          <a:bodyPr wrap="square" lIns="0" tIns="0" rIns="0" bIns="0" rtlCol="0" anchor="ctr"/>
          <a:lstStyle/>
          <a:p>
            <a:pPr>
              <a:lnSpc>
                <a:spcPct val="130000"/>
              </a:lnSpc>
            </a:pPr>
            <a:r>
              <a:rPr lang="en-US" sz="1000" b="1" dirty="0">
                <a:solidFill>
                  <a:srgbClr val="E7000B"/>
                </a:solidFill>
                <a:latin typeface="MiSans" pitchFamily="34" charset="0"/>
                <a:ea typeface="MiSans" pitchFamily="34" charset="-122"/>
                <a:cs typeface="MiSans" pitchFamily="34" charset="-120"/>
              </a:rPr>
              <a:t>Our Solution:</a:t>
            </a:r>
            <a:pPr>
              <a:lnSpc>
                <a:spcPct val="130000"/>
              </a:lnSpc>
            </a:pPr>
            <a:r>
              <a:rPr lang="en-US" sz="1000" dirty="0">
                <a:solidFill>
                  <a:srgbClr val="314158"/>
                </a:solidFill>
                <a:latin typeface="MiSans" pitchFamily="34" charset="0"/>
                <a:ea typeface="MiSans" pitchFamily="34" charset="-122"/>
                <a:cs typeface="MiSans" pitchFamily="34" charset="-120"/>
              </a:rPr>
              <a:t> SHAP-based explainability with feature importance rankings</a:t>
            </a:r>
            <a:endParaRPr lang="en-US" sz="1600" dirty="0"/>
          </a:p>
        </p:txBody>
      </p:sp>
      <p:sp>
        <p:nvSpPr>
          <p:cNvPr id="11" name="Shape 9"/>
          <p:cNvSpPr/>
          <p:nvPr/>
        </p:nvSpPr>
        <p:spPr>
          <a:xfrm>
            <a:off x="325438" y="3250406"/>
            <a:ext cx="5667375" cy="1960563"/>
          </a:xfrm>
          <a:custGeom>
            <a:avLst/>
            <a:gdLst/>
            <a:ahLst/>
            <a:cxnLst/>
            <a:rect l="l" t="t" r="r" b="b"/>
            <a:pathLst>
              <a:path w="5667375" h="1960563">
                <a:moveTo>
                  <a:pt x="127005" y="0"/>
                </a:moveTo>
                <a:lnTo>
                  <a:pt x="5540370" y="0"/>
                </a:lnTo>
                <a:cubicBezTo>
                  <a:pt x="5610513" y="0"/>
                  <a:pt x="5667375" y="56862"/>
                  <a:pt x="5667375" y="127005"/>
                </a:cubicBezTo>
                <a:lnTo>
                  <a:pt x="5667375" y="1833557"/>
                </a:lnTo>
                <a:cubicBezTo>
                  <a:pt x="5667375" y="1903700"/>
                  <a:pt x="5610513" y="1960562"/>
                  <a:pt x="5540370" y="1960563"/>
                </a:cubicBezTo>
                <a:lnTo>
                  <a:pt x="127005" y="1960563"/>
                </a:lnTo>
                <a:cubicBezTo>
                  <a:pt x="56862" y="1960563"/>
                  <a:pt x="0" y="1903700"/>
                  <a:pt x="0" y="1833557"/>
                </a:cubicBezTo>
                <a:lnTo>
                  <a:pt x="0" y="127005"/>
                </a:lnTo>
                <a:cubicBezTo>
                  <a:pt x="0" y="56862"/>
                  <a:pt x="56862" y="0"/>
                  <a:pt x="127005" y="0"/>
                </a:cubicBezTo>
                <a:close/>
              </a:path>
            </a:pathLst>
          </a:custGeom>
          <a:gradFill rotWithShape="1" flip="none">
            <a:gsLst>
              <a:gs pos="0">
                <a:srgbClr val="FFF7ED"/>
              </a:gs>
              <a:gs pos="100000">
                <a:srgbClr val="FFFBEB"/>
              </a:gs>
            </a:gsLst>
            <a:lin ang="2700000" scaled="1"/>
          </a:gradFill>
          <a:ln w="25400">
            <a:solidFill>
              <a:srgbClr val="FFD6A7"/>
            </a:solidFill>
            <a:prstDash val="solid"/>
          </a:ln>
        </p:spPr>
      </p:sp>
      <p:sp>
        <p:nvSpPr>
          <p:cNvPr id="12" name="Shape 10"/>
          <p:cNvSpPr/>
          <p:nvPr/>
        </p:nvSpPr>
        <p:spPr>
          <a:xfrm>
            <a:off x="523875" y="3448844"/>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FF6900"/>
              </a:gs>
              <a:gs pos="100000">
                <a:srgbClr val="E17100"/>
              </a:gs>
            </a:gsLst>
            <a:lin ang="2700000" scaled="1"/>
          </a:gradFill>
          <a:ln/>
        </p:spPr>
      </p:sp>
      <p:sp>
        <p:nvSpPr>
          <p:cNvPr id="13" name="Shape 11"/>
          <p:cNvSpPr/>
          <p:nvPr/>
        </p:nvSpPr>
        <p:spPr>
          <a:xfrm>
            <a:off x="662781" y="3575844"/>
            <a:ext cx="166688" cy="190500"/>
          </a:xfrm>
          <a:custGeom>
            <a:avLst/>
            <a:gdLst/>
            <a:ahLst/>
            <a:cxnLst/>
            <a:rect l="l" t="t" r="r" b="b"/>
            <a:pathLst>
              <a:path w="166688" h="190500">
                <a:moveTo>
                  <a:pt x="166688" y="76572"/>
                </a:moveTo>
                <a:cubicBezTo>
                  <a:pt x="161181" y="80218"/>
                  <a:pt x="154856" y="83158"/>
                  <a:pt x="148270" y="85502"/>
                </a:cubicBezTo>
                <a:cubicBezTo>
                  <a:pt x="130783" y="91753"/>
                  <a:pt x="107826" y="95250"/>
                  <a:pt x="83344" y="95250"/>
                </a:cubicBezTo>
                <a:cubicBezTo>
                  <a:pt x="58862" y="95250"/>
                  <a:pt x="35868" y="91715"/>
                  <a:pt x="18417" y="85502"/>
                </a:cubicBezTo>
                <a:cubicBezTo>
                  <a:pt x="11869" y="83158"/>
                  <a:pt x="5507" y="80218"/>
                  <a:pt x="0" y="76572"/>
                </a:cubicBezTo>
                <a:lnTo>
                  <a:pt x="0" y="107156"/>
                </a:lnTo>
                <a:cubicBezTo>
                  <a:pt x="0" y="123602"/>
                  <a:pt x="37319" y="136922"/>
                  <a:pt x="83344" y="136922"/>
                </a:cubicBezTo>
                <a:cubicBezTo>
                  <a:pt x="129369" y="136922"/>
                  <a:pt x="166688" y="123602"/>
                  <a:pt x="166688" y="107156"/>
                </a:cubicBezTo>
                <a:lnTo>
                  <a:pt x="166688" y="76572"/>
                </a:lnTo>
                <a:close/>
                <a:moveTo>
                  <a:pt x="166688" y="47625"/>
                </a:moveTo>
                <a:lnTo>
                  <a:pt x="166688" y="29766"/>
                </a:lnTo>
                <a:cubicBezTo>
                  <a:pt x="166688" y="13320"/>
                  <a:pt x="129369" y="0"/>
                  <a:pt x="83344" y="0"/>
                </a:cubicBezTo>
                <a:cubicBezTo>
                  <a:pt x="37319" y="0"/>
                  <a:pt x="0" y="13320"/>
                  <a:pt x="0" y="29766"/>
                </a:cubicBezTo>
                <a:lnTo>
                  <a:pt x="0" y="47625"/>
                </a:lnTo>
                <a:cubicBezTo>
                  <a:pt x="0" y="64071"/>
                  <a:pt x="37319" y="77391"/>
                  <a:pt x="83344" y="77391"/>
                </a:cubicBezTo>
                <a:cubicBezTo>
                  <a:pt x="129369" y="77391"/>
                  <a:pt x="166688" y="64071"/>
                  <a:pt x="166688" y="47625"/>
                </a:cubicBezTo>
                <a:close/>
                <a:moveTo>
                  <a:pt x="148270" y="145033"/>
                </a:moveTo>
                <a:cubicBezTo>
                  <a:pt x="130820" y="151247"/>
                  <a:pt x="107863" y="154781"/>
                  <a:pt x="83344" y="154781"/>
                </a:cubicBezTo>
                <a:cubicBezTo>
                  <a:pt x="58824" y="154781"/>
                  <a:pt x="35868" y="151247"/>
                  <a:pt x="18417" y="145033"/>
                </a:cubicBezTo>
                <a:cubicBezTo>
                  <a:pt x="11869" y="142689"/>
                  <a:pt x="5507" y="139750"/>
                  <a:pt x="0" y="136103"/>
                </a:cubicBezTo>
                <a:lnTo>
                  <a:pt x="0" y="160734"/>
                </a:lnTo>
                <a:cubicBezTo>
                  <a:pt x="0" y="177180"/>
                  <a:pt x="37319" y="190500"/>
                  <a:pt x="83344" y="190500"/>
                </a:cubicBezTo>
                <a:cubicBezTo>
                  <a:pt x="129369" y="190500"/>
                  <a:pt x="166688" y="177180"/>
                  <a:pt x="166688" y="160734"/>
                </a:cubicBezTo>
                <a:lnTo>
                  <a:pt x="166688" y="136103"/>
                </a:lnTo>
                <a:cubicBezTo>
                  <a:pt x="161181" y="139750"/>
                  <a:pt x="154856" y="142689"/>
                  <a:pt x="148270" y="145033"/>
                </a:cubicBezTo>
                <a:close/>
              </a:path>
            </a:pathLst>
          </a:custGeom>
          <a:solidFill>
            <a:srgbClr val="FFFFFF"/>
          </a:solidFill>
          <a:ln/>
        </p:spPr>
      </p:sp>
      <p:sp>
        <p:nvSpPr>
          <p:cNvPr id="14" name="Text 12"/>
          <p:cNvSpPr/>
          <p:nvPr/>
        </p:nvSpPr>
        <p:spPr>
          <a:xfrm>
            <a:off x="1095375" y="3544094"/>
            <a:ext cx="1643063"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Dataset Diversity</a:t>
            </a:r>
            <a:endParaRPr lang="en-US" sz="1600" dirty="0"/>
          </a:p>
        </p:txBody>
      </p:sp>
      <p:sp>
        <p:nvSpPr>
          <p:cNvPr id="15" name="Text 13"/>
          <p:cNvSpPr/>
          <p:nvPr/>
        </p:nvSpPr>
        <p:spPr>
          <a:xfrm>
            <a:off x="523875" y="4020344"/>
            <a:ext cx="5341938" cy="468313"/>
          </a:xfrm>
          <a:prstGeom prst="rect">
            <a:avLst/>
          </a:prstGeom>
          <a:noFill/>
          <a:ln/>
        </p:spPr>
        <p:txBody>
          <a:bodyPr wrap="square" lIns="0" tIns="0" rIns="0" bIns="0" rtlCol="0" anchor="ctr"/>
          <a:lstStyle/>
          <a:p>
            <a:pPr>
              <a:lnSpc>
                <a:spcPct val="140000"/>
              </a:lnSpc>
            </a:pPr>
            <a:r>
              <a:rPr lang="en-US" sz="1125" dirty="0">
                <a:solidFill>
                  <a:srgbClr val="45556C"/>
                </a:solidFill>
                <a:latin typeface="MiSans" pitchFamily="34" charset="0"/>
                <a:ea typeface="MiSans" pitchFamily="34" charset="-122"/>
                <a:cs typeface="MiSans" pitchFamily="34" charset="-120"/>
              </a:rPr>
              <a:t>Most studies use limited datasets that may not represent diverse organizational contexts and industries.</a:t>
            </a:r>
            <a:endParaRPr lang="en-US" sz="1600" dirty="0"/>
          </a:p>
        </p:txBody>
      </p:sp>
      <p:sp>
        <p:nvSpPr>
          <p:cNvPr id="16" name="Shape 14"/>
          <p:cNvSpPr/>
          <p:nvPr/>
        </p:nvSpPr>
        <p:spPr>
          <a:xfrm>
            <a:off x="527844" y="4615656"/>
            <a:ext cx="5262563" cy="388938"/>
          </a:xfrm>
          <a:custGeom>
            <a:avLst/>
            <a:gdLst/>
            <a:ahLst/>
            <a:cxnLst/>
            <a:rect l="l" t="t" r="r" b="b"/>
            <a:pathLst>
              <a:path w="5262563" h="388938">
                <a:moveTo>
                  <a:pt x="63502" y="0"/>
                </a:moveTo>
                <a:lnTo>
                  <a:pt x="5199061" y="0"/>
                </a:lnTo>
                <a:cubicBezTo>
                  <a:pt x="5234132" y="0"/>
                  <a:pt x="5262563" y="28431"/>
                  <a:pt x="5262563" y="63502"/>
                </a:cubicBezTo>
                <a:lnTo>
                  <a:pt x="5262563" y="325436"/>
                </a:lnTo>
                <a:cubicBezTo>
                  <a:pt x="5262563" y="360507"/>
                  <a:pt x="5234132" y="388938"/>
                  <a:pt x="5199061" y="388938"/>
                </a:cubicBezTo>
                <a:lnTo>
                  <a:pt x="63502" y="388938"/>
                </a:lnTo>
                <a:cubicBezTo>
                  <a:pt x="28431" y="388938"/>
                  <a:pt x="0" y="360507"/>
                  <a:pt x="0" y="325436"/>
                </a:cubicBezTo>
                <a:lnTo>
                  <a:pt x="0" y="63502"/>
                </a:lnTo>
                <a:cubicBezTo>
                  <a:pt x="0" y="28454"/>
                  <a:pt x="28454" y="0"/>
                  <a:pt x="63502" y="0"/>
                </a:cubicBezTo>
                <a:close/>
              </a:path>
            </a:pathLst>
          </a:custGeom>
          <a:solidFill>
            <a:srgbClr val="FFFFFF"/>
          </a:solidFill>
          <a:ln w="12700">
            <a:solidFill>
              <a:srgbClr val="FFD6A7"/>
            </a:solidFill>
            <a:prstDash val="solid"/>
          </a:ln>
        </p:spPr>
      </p:sp>
      <p:sp>
        <p:nvSpPr>
          <p:cNvPr id="17" name="Text 15"/>
          <p:cNvSpPr/>
          <p:nvPr/>
        </p:nvSpPr>
        <p:spPr>
          <a:xfrm>
            <a:off x="627063" y="4714875"/>
            <a:ext cx="5127625" cy="190500"/>
          </a:xfrm>
          <a:prstGeom prst="rect">
            <a:avLst/>
          </a:prstGeom>
          <a:noFill/>
          <a:ln/>
        </p:spPr>
        <p:txBody>
          <a:bodyPr wrap="square" lIns="0" tIns="0" rIns="0" bIns="0" rtlCol="0" anchor="ctr"/>
          <a:lstStyle/>
          <a:p>
            <a:pPr>
              <a:lnSpc>
                <a:spcPct val="130000"/>
              </a:lnSpc>
            </a:pPr>
            <a:r>
              <a:rPr lang="en-US" sz="1000" b="1" dirty="0">
                <a:solidFill>
                  <a:srgbClr val="F54900"/>
                </a:solidFill>
                <a:latin typeface="MiSans" pitchFamily="34" charset="0"/>
                <a:ea typeface="MiSans" pitchFamily="34" charset="-122"/>
                <a:cs typeface="MiSans" pitchFamily="34" charset="-120"/>
              </a:rPr>
              <a:t>Our Solution:</a:t>
            </a:r>
            <a:pPr>
              <a:lnSpc>
                <a:spcPct val="130000"/>
              </a:lnSpc>
            </a:pPr>
            <a:r>
              <a:rPr lang="en-US" sz="1000" dirty="0">
                <a:solidFill>
                  <a:srgbClr val="314158"/>
                </a:solidFill>
                <a:latin typeface="MiSans" pitchFamily="34" charset="0"/>
                <a:ea typeface="MiSans" pitchFamily="34" charset="-122"/>
                <a:cs typeface="MiSans" pitchFamily="34" charset="-120"/>
              </a:rPr>
              <a:t> Comprehensive analysis with detailed feature engineering</a:t>
            </a:r>
            <a:endParaRPr lang="en-US" sz="1600" dirty="0"/>
          </a:p>
        </p:txBody>
      </p:sp>
      <p:sp>
        <p:nvSpPr>
          <p:cNvPr id="18" name="Shape 16"/>
          <p:cNvSpPr/>
          <p:nvPr/>
        </p:nvSpPr>
        <p:spPr>
          <a:xfrm>
            <a:off x="6199188" y="1150938"/>
            <a:ext cx="5667375" cy="1960563"/>
          </a:xfrm>
          <a:custGeom>
            <a:avLst/>
            <a:gdLst/>
            <a:ahLst/>
            <a:cxnLst/>
            <a:rect l="l" t="t" r="r" b="b"/>
            <a:pathLst>
              <a:path w="5667375" h="1960563">
                <a:moveTo>
                  <a:pt x="127005" y="0"/>
                </a:moveTo>
                <a:lnTo>
                  <a:pt x="5540370" y="0"/>
                </a:lnTo>
                <a:cubicBezTo>
                  <a:pt x="5610513" y="0"/>
                  <a:pt x="5667375" y="56862"/>
                  <a:pt x="5667375" y="127005"/>
                </a:cubicBezTo>
                <a:lnTo>
                  <a:pt x="5667375" y="1833557"/>
                </a:lnTo>
                <a:cubicBezTo>
                  <a:pt x="5667375" y="1903700"/>
                  <a:pt x="5610513" y="1960562"/>
                  <a:pt x="5540370" y="1960563"/>
                </a:cubicBezTo>
                <a:lnTo>
                  <a:pt x="127005" y="1960563"/>
                </a:lnTo>
                <a:cubicBezTo>
                  <a:pt x="56862" y="1960563"/>
                  <a:pt x="0" y="1903700"/>
                  <a:pt x="0" y="1833557"/>
                </a:cubicBezTo>
                <a:lnTo>
                  <a:pt x="0" y="127005"/>
                </a:lnTo>
                <a:cubicBezTo>
                  <a:pt x="0" y="56862"/>
                  <a:pt x="56862" y="0"/>
                  <a:pt x="127005" y="0"/>
                </a:cubicBezTo>
                <a:close/>
              </a:path>
            </a:pathLst>
          </a:custGeom>
          <a:gradFill rotWithShape="1" flip="none">
            <a:gsLst>
              <a:gs pos="0">
                <a:srgbClr val="FAF5FF"/>
              </a:gs>
              <a:gs pos="100000">
                <a:srgbClr val="FDF2F8"/>
              </a:gs>
            </a:gsLst>
            <a:lin ang="2700000" scaled="1"/>
          </a:gradFill>
          <a:ln w="25400">
            <a:solidFill>
              <a:srgbClr val="E9D4FF"/>
            </a:solidFill>
            <a:prstDash val="solid"/>
          </a:ln>
        </p:spPr>
      </p:sp>
      <p:sp>
        <p:nvSpPr>
          <p:cNvPr id="19" name="Shape 17"/>
          <p:cNvSpPr/>
          <p:nvPr/>
        </p:nvSpPr>
        <p:spPr>
          <a:xfrm>
            <a:off x="6397625" y="1349375"/>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AD46FF"/>
              </a:gs>
              <a:gs pos="100000">
                <a:srgbClr val="E60076"/>
              </a:gs>
            </a:gsLst>
            <a:lin ang="2700000" scaled="1"/>
          </a:gradFill>
          <a:ln/>
        </p:spPr>
      </p:sp>
      <p:sp>
        <p:nvSpPr>
          <p:cNvPr id="20" name="Shape 18"/>
          <p:cNvSpPr/>
          <p:nvPr/>
        </p:nvSpPr>
        <p:spPr>
          <a:xfrm>
            <a:off x="6524625" y="1476375"/>
            <a:ext cx="190500" cy="190500"/>
          </a:xfrm>
          <a:custGeom>
            <a:avLst/>
            <a:gdLst/>
            <a:ahLst/>
            <a:cxnLst/>
            <a:rect l="l" t="t" r="r" b="b"/>
            <a:pathLst>
              <a:path w="190500" h="190500">
                <a:moveTo>
                  <a:pt x="23812" y="11906"/>
                </a:moveTo>
                <a:cubicBezTo>
                  <a:pt x="10678" y="11906"/>
                  <a:pt x="0" y="22585"/>
                  <a:pt x="0" y="35719"/>
                </a:cubicBezTo>
                <a:lnTo>
                  <a:pt x="0" y="130969"/>
                </a:lnTo>
                <a:cubicBezTo>
                  <a:pt x="0" y="144103"/>
                  <a:pt x="10678" y="154781"/>
                  <a:pt x="23812" y="154781"/>
                </a:cubicBezTo>
                <a:lnTo>
                  <a:pt x="77391" y="154781"/>
                </a:lnTo>
                <a:lnTo>
                  <a:pt x="71438" y="172641"/>
                </a:lnTo>
                <a:lnTo>
                  <a:pt x="44648" y="172641"/>
                </a:lnTo>
                <a:cubicBezTo>
                  <a:pt x="39700" y="172641"/>
                  <a:pt x="35719" y="176622"/>
                  <a:pt x="35719" y="181570"/>
                </a:cubicBezTo>
                <a:cubicBezTo>
                  <a:pt x="35719" y="186519"/>
                  <a:pt x="39700" y="190500"/>
                  <a:pt x="44648" y="190500"/>
                </a:cubicBezTo>
                <a:lnTo>
                  <a:pt x="145852" y="190500"/>
                </a:lnTo>
                <a:cubicBezTo>
                  <a:pt x="150800" y="190500"/>
                  <a:pt x="154781" y="186519"/>
                  <a:pt x="154781" y="181570"/>
                </a:cubicBezTo>
                <a:cubicBezTo>
                  <a:pt x="154781" y="176622"/>
                  <a:pt x="150800" y="172641"/>
                  <a:pt x="145852" y="172641"/>
                </a:cubicBezTo>
                <a:lnTo>
                  <a:pt x="119063" y="172641"/>
                </a:lnTo>
                <a:lnTo>
                  <a:pt x="113109" y="154781"/>
                </a:lnTo>
                <a:lnTo>
                  <a:pt x="166688" y="154781"/>
                </a:lnTo>
                <a:cubicBezTo>
                  <a:pt x="179822" y="154781"/>
                  <a:pt x="190500" y="144103"/>
                  <a:pt x="190500" y="130969"/>
                </a:cubicBezTo>
                <a:lnTo>
                  <a:pt x="190500" y="35719"/>
                </a:lnTo>
                <a:cubicBezTo>
                  <a:pt x="190500" y="22585"/>
                  <a:pt x="179822" y="11906"/>
                  <a:pt x="166688" y="11906"/>
                </a:cubicBezTo>
                <a:lnTo>
                  <a:pt x="23812" y="11906"/>
                </a:lnTo>
                <a:close/>
                <a:moveTo>
                  <a:pt x="35719" y="35719"/>
                </a:moveTo>
                <a:lnTo>
                  <a:pt x="154781" y="35719"/>
                </a:lnTo>
                <a:cubicBezTo>
                  <a:pt x="161367" y="35719"/>
                  <a:pt x="166688" y="41039"/>
                  <a:pt x="166688" y="47625"/>
                </a:cubicBezTo>
                <a:lnTo>
                  <a:pt x="166688" y="107156"/>
                </a:lnTo>
                <a:cubicBezTo>
                  <a:pt x="166688" y="113742"/>
                  <a:pt x="161367" y="119063"/>
                  <a:pt x="154781" y="119063"/>
                </a:cubicBezTo>
                <a:lnTo>
                  <a:pt x="35719" y="119063"/>
                </a:lnTo>
                <a:cubicBezTo>
                  <a:pt x="29133" y="119063"/>
                  <a:pt x="23812" y="113742"/>
                  <a:pt x="23812" y="107156"/>
                </a:cubicBezTo>
                <a:lnTo>
                  <a:pt x="23812" y="47625"/>
                </a:lnTo>
                <a:cubicBezTo>
                  <a:pt x="23812" y="41039"/>
                  <a:pt x="29133" y="35719"/>
                  <a:pt x="35719" y="35719"/>
                </a:cubicBezTo>
                <a:close/>
              </a:path>
            </a:pathLst>
          </a:custGeom>
          <a:solidFill>
            <a:srgbClr val="FFFFFF"/>
          </a:solidFill>
          <a:ln/>
        </p:spPr>
      </p:sp>
      <p:sp>
        <p:nvSpPr>
          <p:cNvPr id="21" name="Text 19"/>
          <p:cNvSpPr/>
          <p:nvPr/>
        </p:nvSpPr>
        <p:spPr>
          <a:xfrm>
            <a:off x="6969125" y="1444625"/>
            <a:ext cx="2127250"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Dashboard Integration</a:t>
            </a:r>
            <a:endParaRPr lang="en-US" sz="1600" dirty="0"/>
          </a:p>
        </p:txBody>
      </p:sp>
      <p:sp>
        <p:nvSpPr>
          <p:cNvPr id="22" name="Text 20"/>
          <p:cNvSpPr/>
          <p:nvPr/>
        </p:nvSpPr>
        <p:spPr>
          <a:xfrm>
            <a:off x="6397625" y="1920875"/>
            <a:ext cx="5341938" cy="468313"/>
          </a:xfrm>
          <a:prstGeom prst="rect">
            <a:avLst/>
          </a:prstGeom>
          <a:noFill/>
          <a:ln/>
        </p:spPr>
        <p:txBody>
          <a:bodyPr wrap="square" lIns="0" tIns="0" rIns="0" bIns="0" rtlCol="0" anchor="ctr"/>
          <a:lstStyle/>
          <a:p>
            <a:pPr>
              <a:lnSpc>
                <a:spcPct val="140000"/>
              </a:lnSpc>
            </a:pPr>
            <a:r>
              <a:rPr lang="en-US" sz="1125" dirty="0">
                <a:solidFill>
                  <a:srgbClr val="45556C"/>
                </a:solidFill>
                <a:latin typeface="MiSans" pitchFamily="34" charset="0"/>
                <a:ea typeface="MiSans" pitchFamily="34" charset="-122"/>
                <a:cs typeface="MiSans" pitchFamily="34" charset="-120"/>
              </a:rPr>
              <a:t>Few studies integrate predictive models with user-friendly dashboards for practical deployment in HR departments.</a:t>
            </a:r>
            <a:endParaRPr lang="en-US" sz="1600" dirty="0"/>
          </a:p>
        </p:txBody>
      </p:sp>
      <p:sp>
        <p:nvSpPr>
          <p:cNvPr id="23" name="Shape 21"/>
          <p:cNvSpPr/>
          <p:nvPr/>
        </p:nvSpPr>
        <p:spPr>
          <a:xfrm>
            <a:off x="6401594" y="2516188"/>
            <a:ext cx="5262563" cy="388938"/>
          </a:xfrm>
          <a:custGeom>
            <a:avLst/>
            <a:gdLst/>
            <a:ahLst/>
            <a:cxnLst/>
            <a:rect l="l" t="t" r="r" b="b"/>
            <a:pathLst>
              <a:path w="5262563" h="388938">
                <a:moveTo>
                  <a:pt x="63502" y="0"/>
                </a:moveTo>
                <a:lnTo>
                  <a:pt x="5199061" y="0"/>
                </a:lnTo>
                <a:cubicBezTo>
                  <a:pt x="5234132" y="0"/>
                  <a:pt x="5262563" y="28431"/>
                  <a:pt x="5262563" y="63502"/>
                </a:cubicBezTo>
                <a:lnTo>
                  <a:pt x="5262563" y="325436"/>
                </a:lnTo>
                <a:cubicBezTo>
                  <a:pt x="5262563" y="360507"/>
                  <a:pt x="5234132" y="388938"/>
                  <a:pt x="5199061" y="388938"/>
                </a:cubicBezTo>
                <a:lnTo>
                  <a:pt x="63502" y="388938"/>
                </a:lnTo>
                <a:cubicBezTo>
                  <a:pt x="28431" y="388938"/>
                  <a:pt x="0" y="360507"/>
                  <a:pt x="0" y="325436"/>
                </a:cubicBezTo>
                <a:lnTo>
                  <a:pt x="0" y="63502"/>
                </a:lnTo>
                <a:cubicBezTo>
                  <a:pt x="0" y="28454"/>
                  <a:pt x="28454" y="0"/>
                  <a:pt x="63502" y="0"/>
                </a:cubicBezTo>
                <a:close/>
              </a:path>
            </a:pathLst>
          </a:custGeom>
          <a:solidFill>
            <a:srgbClr val="FFFFFF"/>
          </a:solidFill>
          <a:ln w="12700">
            <a:solidFill>
              <a:srgbClr val="E9D4FF"/>
            </a:solidFill>
            <a:prstDash val="solid"/>
          </a:ln>
        </p:spPr>
      </p:sp>
      <p:sp>
        <p:nvSpPr>
          <p:cNvPr id="24" name="Text 22"/>
          <p:cNvSpPr/>
          <p:nvPr/>
        </p:nvSpPr>
        <p:spPr>
          <a:xfrm>
            <a:off x="6500813" y="2615406"/>
            <a:ext cx="5127625" cy="190500"/>
          </a:xfrm>
          <a:prstGeom prst="rect">
            <a:avLst/>
          </a:prstGeom>
          <a:noFill/>
          <a:ln/>
        </p:spPr>
        <p:txBody>
          <a:bodyPr wrap="square" lIns="0" tIns="0" rIns="0" bIns="0" rtlCol="0" anchor="ctr"/>
          <a:lstStyle/>
          <a:p>
            <a:pPr>
              <a:lnSpc>
                <a:spcPct val="130000"/>
              </a:lnSpc>
            </a:pPr>
            <a:r>
              <a:rPr lang="en-US" sz="1000" b="1" dirty="0">
                <a:solidFill>
                  <a:srgbClr val="9810FA"/>
                </a:solidFill>
                <a:latin typeface="MiSans" pitchFamily="34" charset="0"/>
                <a:ea typeface="MiSans" pitchFamily="34" charset="-122"/>
                <a:cs typeface="MiSans" pitchFamily="34" charset="-120"/>
              </a:rPr>
              <a:t>Our Solution:</a:t>
            </a:r>
            <a:pPr>
              <a:lnSpc>
                <a:spcPct val="130000"/>
              </a:lnSpc>
            </a:pPr>
            <a:r>
              <a:rPr lang="en-US" sz="1000" dirty="0">
                <a:solidFill>
                  <a:srgbClr val="314158"/>
                </a:solidFill>
                <a:latin typeface="MiSans" pitchFamily="34" charset="0"/>
                <a:ea typeface="MiSans" pitchFamily="34" charset="-122"/>
                <a:cs typeface="MiSans" pitchFamily="34" charset="-120"/>
              </a:rPr>
              <a:t> Interactive Streamlit dashboard with real-time predictions</a:t>
            </a:r>
            <a:endParaRPr lang="en-US" sz="1600" dirty="0"/>
          </a:p>
        </p:txBody>
      </p:sp>
      <p:sp>
        <p:nvSpPr>
          <p:cNvPr id="25" name="Shape 23"/>
          <p:cNvSpPr/>
          <p:nvPr/>
        </p:nvSpPr>
        <p:spPr>
          <a:xfrm>
            <a:off x="6199188" y="3250406"/>
            <a:ext cx="5667375" cy="1960563"/>
          </a:xfrm>
          <a:custGeom>
            <a:avLst/>
            <a:gdLst/>
            <a:ahLst/>
            <a:cxnLst/>
            <a:rect l="l" t="t" r="r" b="b"/>
            <a:pathLst>
              <a:path w="5667375" h="1960563">
                <a:moveTo>
                  <a:pt x="127005" y="0"/>
                </a:moveTo>
                <a:lnTo>
                  <a:pt x="5540370" y="0"/>
                </a:lnTo>
                <a:cubicBezTo>
                  <a:pt x="5610513" y="0"/>
                  <a:pt x="5667375" y="56862"/>
                  <a:pt x="5667375" y="127005"/>
                </a:cubicBezTo>
                <a:lnTo>
                  <a:pt x="5667375" y="1833557"/>
                </a:lnTo>
                <a:cubicBezTo>
                  <a:pt x="5667375" y="1903700"/>
                  <a:pt x="5610513" y="1960562"/>
                  <a:pt x="5540370" y="1960563"/>
                </a:cubicBezTo>
                <a:lnTo>
                  <a:pt x="127005" y="1960563"/>
                </a:lnTo>
                <a:cubicBezTo>
                  <a:pt x="56862" y="1960563"/>
                  <a:pt x="0" y="1903700"/>
                  <a:pt x="0" y="1833557"/>
                </a:cubicBezTo>
                <a:lnTo>
                  <a:pt x="0" y="127005"/>
                </a:lnTo>
                <a:cubicBezTo>
                  <a:pt x="0" y="56862"/>
                  <a:pt x="56862" y="0"/>
                  <a:pt x="127005" y="0"/>
                </a:cubicBezTo>
                <a:close/>
              </a:path>
            </a:pathLst>
          </a:custGeom>
          <a:gradFill rotWithShape="1" flip="none">
            <a:gsLst>
              <a:gs pos="0">
                <a:srgbClr val="EFF6FF"/>
              </a:gs>
              <a:gs pos="100000">
                <a:srgbClr val="EEF2FF"/>
              </a:gs>
            </a:gsLst>
            <a:lin ang="2700000" scaled="1"/>
          </a:gradFill>
          <a:ln w="25400">
            <a:solidFill>
              <a:srgbClr val="BEDBFF"/>
            </a:solidFill>
            <a:prstDash val="solid"/>
          </a:ln>
        </p:spPr>
      </p:sp>
      <p:sp>
        <p:nvSpPr>
          <p:cNvPr id="26" name="Shape 24"/>
          <p:cNvSpPr/>
          <p:nvPr/>
        </p:nvSpPr>
        <p:spPr>
          <a:xfrm>
            <a:off x="6397625" y="3448844"/>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3B82F6"/>
              </a:gs>
              <a:gs pos="100000">
                <a:srgbClr val="1E40AF"/>
              </a:gs>
            </a:gsLst>
            <a:lin ang="2700000" scaled="1"/>
          </a:gradFill>
          <a:ln/>
        </p:spPr>
      </p:sp>
      <p:sp>
        <p:nvSpPr>
          <p:cNvPr id="27" name="Shape 25"/>
          <p:cNvSpPr/>
          <p:nvPr/>
        </p:nvSpPr>
        <p:spPr>
          <a:xfrm>
            <a:off x="6500813" y="3575844"/>
            <a:ext cx="238125" cy="190500"/>
          </a:xfrm>
          <a:custGeom>
            <a:avLst/>
            <a:gdLst/>
            <a:ahLst/>
            <a:cxnLst/>
            <a:rect l="l" t="t" r="r" b="b"/>
            <a:pathLst>
              <a:path w="238125" h="190500">
                <a:moveTo>
                  <a:pt x="142875" y="11906"/>
                </a:moveTo>
                <a:lnTo>
                  <a:pt x="190500" y="11906"/>
                </a:lnTo>
                <a:cubicBezTo>
                  <a:pt x="197086" y="11906"/>
                  <a:pt x="202406" y="17227"/>
                  <a:pt x="202406" y="23812"/>
                </a:cubicBezTo>
                <a:cubicBezTo>
                  <a:pt x="202406" y="30398"/>
                  <a:pt x="197086" y="35719"/>
                  <a:pt x="190500" y="35719"/>
                </a:cubicBezTo>
                <a:lnTo>
                  <a:pt x="148233" y="35719"/>
                </a:lnTo>
                <a:cubicBezTo>
                  <a:pt x="146298" y="45318"/>
                  <a:pt x="139712" y="53243"/>
                  <a:pt x="130969" y="57038"/>
                </a:cubicBezTo>
                <a:lnTo>
                  <a:pt x="130969" y="166688"/>
                </a:lnTo>
                <a:lnTo>
                  <a:pt x="190500" y="166688"/>
                </a:lnTo>
                <a:cubicBezTo>
                  <a:pt x="197086" y="166688"/>
                  <a:pt x="202406" y="172008"/>
                  <a:pt x="202406" y="178594"/>
                </a:cubicBezTo>
                <a:cubicBezTo>
                  <a:pt x="202406" y="185179"/>
                  <a:pt x="197086" y="190500"/>
                  <a:pt x="190500" y="190500"/>
                </a:cubicBezTo>
                <a:lnTo>
                  <a:pt x="47625" y="190500"/>
                </a:lnTo>
                <a:cubicBezTo>
                  <a:pt x="41039" y="190500"/>
                  <a:pt x="35719" y="185179"/>
                  <a:pt x="35719" y="178594"/>
                </a:cubicBezTo>
                <a:cubicBezTo>
                  <a:pt x="35719" y="172008"/>
                  <a:pt x="41039" y="166688"/>
                  <a:pt x="47625" y="166688"/>
                </a:cubicBezTo>
                <a:lnTo>
                  <a:pt x="107156" y="166688"/>
                </a:lnTo>
                <a:lnTo>
                  <a:pt x="107156" y="57038"/>
                </a:lnTo>
                <a:cubicBezTo>
                  <a:pt x="98413" y="53206"/>
                  <a:pt x="91827" y="45281"/>
                  <a:pt x="89892" y="35719"/>
                </a:cubicBezTo>
                <a:lnTo>
                  <a:pt x="47625" y="35719"/>
                </a:lnTo>
                <a:cubicBezTo>
                  <a:pt x="41039" y="35719"/>
                  <a:pt x="35719" y="30398"/>
                  <a:pt x="35719" y="23812"/>
                </a:cubicBezTo>
                <a:cubicBezTo>
                  <a:pt x="35719" y="17227"/>
                  <a:pt x="41039" y="11906"/>
                  <a:pt x="47625" y="11906"/>
                </a:cubicBezTo>
                <a:lnTo>
                  <a:pt x="95250" y="11906"/>
                </a:lnTo>
                <a:cubicBezTo>
                  <a:pt x="100682" y="4688"/>
                  <a:pt x="109314" y="0"/>
                  <a:pt x="119063" y="0"/>
                </a:cubicBezTo>
                <a:cubicBezTo>
                  <a:pt x="128811" y="0"/>
                  <a:pt x="137443" y="4688"/>
                  <a:pt x="142875" y="11906"/>
                </a:cubicBezTo>
                <a:close/>
                <a:moveTo>
                  <a:pt x="163562" y="119063"/>
                </a:moveTo>
                <a:lnTo>
                  <a:pt x="217438" y="119063"/>
                </a:lnTo>
                <a:lnTo>
                  <a:pt x="190500" y="72851"/>
                </a:lnTo>
                <a:lnTo>
                  <a:pt x="163562" y="119063"/>
                </a:lnTo>
                <a:close/>
                <a:moveTo>
                  <a:pt x="190500" y="154781"/>
                </a:moveTo>
                <a:cubicBezTo>
                  <a:pt x="167097" y="154781"/>
                  <a:pt x="147638" y="142131"/>
                  <a:pt x="143619" y="125425"/>
                </a:cubicBezTo>
                <a:cubicBezTo>
                  <a:pt x="142652" y="121332"/>
                  <a:pt x="143991" y="117128"/>
                  <a:pt x="146112" y="113481"/>
                </a:cubicBezTo>
                <a:lnTo>
                  <a:pt x="181533" y="52760"/>
                </a:lnTo>
                <a:cubicBezTo>
                  <a:pt x="183393" y="49560"/>
                  <a:pt x="186817" y="47625"/>
                  <a:pt x="190500" y="47625"/>
                </a:cubicBezTo>
                <a:cubicBezTo>
                  <a:pt x="194183" y="47625"/>
                  <a:pt x="197607" y="49597"/>
                  <a:pt x="199467" y="52760"/>
                </a:cubicBezTo>
                <a:lnTo>
                  <a:pt x="234888" y="113481"/>
                </a:lnTo>
                <a:cubicBezTo>
                  <a:pt x="237009" y="117128"/>
                  <a:pt x="238348" y="121332"/>
                  <a:pt x="237381" y="125425"/>
                </a:cubicBezTo>
                <a:cubicBezTo>
                  <a:pt x="233363" y="142094"/>
                  <a:pt x="213903" y="154781"/>
                  <a:pt x="190500" y="154781"/>
                </a:cubicBezTo>
                <a:close/>
                <a:moveTo>
                  <a:pt x="47179" y="72851"/>
                </a:moveTo>
                <a:lnTo>
                  <a:pt x="20241" y="119063"/>
                </a:lnTo>
                <a:lnTo>
                  <a:pt x="74154" y="119063"/>
                </a:lnTo>
                <a:lnTo>
                  <a:pt x="47179" y="72851"/>
                </a:lnTo>
                <a:close/>
                <a:moveTo>
                  <a:pt x="335" y="125425"/>
                </a:moveTo>
                <a:cubicBezTo>
                  <a:pt x="-633" y="121332"/>
                  <a:pt x="707" y="117128"/>
                  <a:pt x="2828" y="113481"/>
                </a:cubicBezTo>
                <a:lnTo>
                  <a:pt x="38249" y="52760"/>
                </a:lnTo>
                <a:cubicBezTo>
                  <a:pt x="40109" y="49560"/>
                  <a:pt x="43532" y="47625"/>
                  <a:pt x="47216" y="47625"/>
                </a:cubicBezTo>
                <a:cubicBezTo>
                  <a:pt x="50899" y="47625"/>
                  <a:pt x="54322" y="49597"/>
                  <a:pt x="56183" y="52760"/>
                </a:cubicBezTo>
                <a:lnTo>
                  <a:pt x="91604" y="113481"/>
                </a:lnTo>
                <a:cubicBezTo>
                  <a:pt x="93725" y="117128"/>
                  <a:pt x="95064" y="121332"/>
                  <a:pt x="94097" y="125425"/>
                </a:cubicBezTo>
                <a:cubicBezTo>
                  <a:pt x="90078" y="142094"/>
                  <a:pt x="70619" y="154781"/>
                  <a:pt x="47216" y="154781"/>
                </a:cubicBezTo>
                <a:cubicBezTo>
                  <a:pt x="23812" y="154781"/>
                  <a:pt x="4353" y="142131"/>
                  <a:pt x="335" y="125425"/>
                </a:cubicBezTo>
                <a:close/>
              </a:path>
            </a:pathLst>
          </a:custGeom>
          <a:solidFill>
            <a:srgbClr val="FFFFFF"/>
          </a:solidFill>
          <a:ln/>
        </p:spPr>
      </p:sp>
      <p:sp>
        <p:nvSpPr>
          <p:cNvPr id="28" name="Text 26"/>
          <p:cNvSpPr/>
          <p:nvPr/>
        </p:nvSpPr>
        <p:spPr>
          <a:xfrm>
            <a:off x="6969125" y="3544094"/>
            <a:ext cx="2690813"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Comprehensive Comparison</a:t>
            </a:r>
            <a:endParaRPr lang="en-US" sz="1600" dirty="0"/>
          </a:p>
        </p:txBody>
      </p:sp>
      <p:sp>
        <p:nvSpPr>
          <p:cNvPr id="29" name="Text 27"/>
          <p:cNvSpPr/>
          <p:nvPr/>
        </p:nvSpPr>
        <p:spPr>
          <a:xfrm>
            <a:off x="6397625" y="4020344"/>
            <a:ext cx="5341938" cy="468313"/>
          </a:xfrm>
          <a:prstGeom prst="rect">
            <a:avLst/>
          </a:prstGeom>
          <a:noFill/>
          <a:ln/>
        </p:spPr>
        <p:txBody>
          <a:bodyPr wrap="square" lIns="0" tIns="0" rIns="0" bIns="0" rtlCol="0" anchor="ctr"/>
          <a:lstStyle/>
          <a:p>
            <a:pPr>
              <a:lnSpc>
                <a:spcPct val="140000"/>
              </a:lnSpc>
            </a:pPr>
            <a:r>
              <a:rPr lang="en-US" sz="1125" dirty="0">
                <a:solidFill>
                  <a:srgbClr val="45556C"/>
                </a:solidFill>
                <a:latin typeface="MiSans" pitchFamily="34" charset="0"/>
                <a:ea typeface="MiSans" pitchFamily="34" charset="-122"/>
                <a:cs typeface="MiSans" pitchFamily="34" charset="-120"/>
              </a:rPr>
              <a:t>Limited comparative analysis of multiple algorithms with consistent evaluation metrics and validation strategies.</a:t>
            </a:r>
            <a:endParaRPr lang="en-US" sz="1600" dirty="0"/>
          </a:p>
        </p:txBody>
      </p:sp>
      <p:sp>
        <p:nvSpPr>
          <p:cNvPr id="30" name="Shape 28"/>
          <p:cNvSpPr/>
          <p:nvPr/>
        </p:nvSpPr>
        <p:spPr>
          <a:xfrm>
            <a:off x="6401594" y="4615656"/>
            <a:ext cx="5262563" cy="388938"/>
          </a:xfrm>
          <a:custGeom>
            <a:avLst/>
            <a:gdLst/>
            <a:ahLst/>
            <a:cxnLst/>
            <a:rect l="l" t="t" r="r" b="b"/>
            <a:pathLst>
              <a:path w="5262563" h="388938">
                <a:moveTo>
                  <a:pt x="63502" y="0"/>
                </a:moveTo>
                <a:lnTo>
                  <a:pt x="5199061" y="0"/>
                </a:lnTo>
                <a:cubicBezTo>
                  <a:pt x="5234132" y="0"/>
                  <a:pt x="5262563" y="28431"/>
                  <a:pt x="5262563" y="63502"/>
                </a:cubicBezTo>
                <a:lnTo>
                  <a:pt x="5262563" y="325436"/>
                </a:lnTo>
                <a:cubicBezTo>
                  <a:pt x="5262563" y="360507"/>
                  <a:pt x="5234132" y="388938"/>
                  <a:pt x="5199061" y="388938"/>
                </a:cubicBezTo>
                <a:lnTo>
                  <a:pt x="63502" y="388938"/>
                </a:lnTo>
                <a:cubicBezTo>
                  <a:pt x="28431" y="388938"/>
                  <a:pt x="0" y="360507"/>
                  <a:pt x="0" y="325436"/>
                </a:cubicBezTo>
                <a:lnTo>
                  <a:pt x="0" y="63502"/>
                </a:lnTo>
                <a:cubicBezTo>
                  <a:pt x="0" y="28454"/>
                  <a:pt x="28454" y="0"/>
                  <a:pt x="63502" y="0"/>
                </a:cubicBezTo>
                <a:close/>
              </a:path>
            </a:pathLst>
          </a:custGeom>
          <a:solidFill>
            <a:srgbClr val="FFFFFF"/>
          </a:solidFill>
          <a:ln w="12700">
            <a:solidFill>
              <a:srgbClr val="BEDBFF"/>
            </a:solidFill>
            <a:prstDash val="solid"/>
          </a:ln>
        </p:spPr>
      </p:sp>
      <p:sp>
        <p:nvSpPr>
          <p:cNvPr id="31" name="Text 29"/>
          <p:cNvSpPr/>
          <p:nvPr/>
        </p:nvSpPr>
        <p:spPr>
          <a:xfrm>
            <a:off x="6500813" y="4714875"/>
            <a:ext cx="5127625" cy="190500"/>
          </a:xfrm>
          <a:prstGeom prst="rect">
            <a:avLst/>
          </a:prstGeom>
          <a:noFill/>
          <a:ln/>
        </p:spPr>
        <p:txBody>
          <a:bodyPr wrap="square" lIns="0" tIns="0" rIns="0" bIns="0" rtlCol="0" anchor="ctr"/>
          <a:lstStyle/>
          <a:p>
            <a:pPr>
              <a:lnSpc>
                <a:spcPct val="130000"/>
              </a:lnSpc>
            </a:pPr>
            <a:r>
              <a:rPr lang="en-US" sz="1000" b="1" dirty="0">
                <a:solidFill>
                  <a:srgbClr val="155DFC"/>
                </a:solidFill>
                <a:latin typeface="MiSans" pitchFamily="34" charset="0"/>
                <a:ea typeface="MiSans" pitchFamily="34" charset="-122"/>
                <a:cs typeface="MiSans" pitchFamily="34" charset="-120"/>
              </a:rPr>
              <a:t>Our Solution:</a:t>
            </a:r>
            <a:pPr>
              <a:lnSpc>
                <a:spcPct val="130000"/>
              </a:lnSpc>
            </a:pPr>
            <a:r>
              <a:rPr lang="en-US" sz="1000" dirty="0">
                <a:solidFill>
                  <a:srgbClr val="314158"/>
                </a:solidFill>
                <a:latin typeface="MiSans" pitchFamily="34" charset="0"/>
                <a:ea typeface="MiSans" pitchFamily="34" charset="-122"/>
                <a:cs typeface="MiSans" pitchFamily="34" charset="-120"/>
              </a:rPr>
              <a:t> Systematic comparison of 5 algorithms with cross-validation</a:t>
            </a:r>
            <a:endParaRPr lang="en-US" sz="1600" dirty="0"/>
          </a:p>
        </p:txBody>
      </p:sp>
      <p:sp>
        <p:nvSpPr>
          <p:cNvPr id="32" name="Shape 30"/>
          <p:cNvSpPr/>
          <p:nvPr/>
        </p:nvSpPr>
        <p:spPr>
          <a:xfrm>
            <a:off x="325438" y="5349875"/>
            <a:ext cx="11541125" cy="873125"/>
          </a:xfrm>
          <a:custGeom>
            <a:avLst/>
            <a:gdLst/>
            <a:ahLst/>
            <a:cxnLst/>
            <a:rect l="l" t="t" r="r" b="b"/>
            <a:pathLst>
              <a:path w="11541125" h="873125">
                <a:moveTo>
                  <a:pt x="126996" y="0"/>
                </a:moveTo>
                <a:lnTo>
                  <a:pt x="11414129" y="0"/>
                </a:lnTo>
                <a:cubicBezTo>
                  <a:pt x="11484267" y="0"/>
                  <a:pt x="11541125" y="56858"/>
                  <a:pt x="11541125" y="126996"/>
                </a:cubicBezTo>
                <a:lnTo>
                  <a:pt x="11541125" y="746129"/>
                </a:lnTo>
                <a:cubicBezTo>
                  <a:pt x="11541125" y="816267"/>
                  <a:pt x="11484267" y="873125"/>
                  <a:pt x="11414129" y="873125"/>
                </a:cubicBezTo>
                <a:lnTo>
                  <a:pt x="126996" y="873125"/>
                </a:lnTo>
                <a:cubicBezTo>
                  <a:pt x="56905" y="873125"/>
                  <a:pt x="0" y="816220"/>
                  <a:pt x="0" y="746129"/>
                </a:cubicBezTo>
                <a:lnTo>
                  <a:pt x="0" y="126996"/>
                </a:lnTo>
                <a:cubicBezTo>
                  <a:pt x="0" y="56905"/>
                  <a:pt x="56905" y="0"/>
                  <a:pt x="126996" y="0"/>
                </a:cubicBezTo>
                <a:close/>
              </a:path>
            </a:pathLst>
          </a:custGeom>
          <a:gradFill rotWithShape="1" flip="none">
            <a:gsLst>
              <a:gs pos="0">
                <a:srgbClr val="ECFDF5"/>
              </a:gs>
              <a:gs pos="100000">
                <a:srgbClr val="F0FDFA"/>
              </a:gs>
            </a:gsLst>
            <a:lin ang="0" scaled="1"/>
          </a:gradFill>
          <a:ln w="25400">
            <a:solidFill>
              <a:srgbClr val="5EE9B5"/>
            </a:solidFill>
            <a:prstDash val="solid"/>
          </a:ln>
        </p:spPr>
      </p:sp>
      <p:sp>
        <p:nvSpPr>
          <p:cNvPr id="33" name="Shape 31"/>
          <p:cNvSpPr/>
          <p:nvPr/>
        </p:nvSpPr>
        <p:spPr>
          <a:xfrm>
            <a:off x="492125" y="5564188"/>
            <a:ext cx="444500" cy="444500"/>
          </a:xfrm>
          <a:custGeom>
            <a:avLst/>
            <a:gdLst/>
            <a:ahLst/>
            <a:cxnLst/>
            <a:rect l="l" t="t" r="r" b="b"/>
            <a:pathLst>
              <a:path w="444500" h="444500">
                <a:moveTo>
                  <a:pt x="95252" y="0"/>
                </a:moveTo>
                <a:lnTo>
                  <a:pt x="349248" y="0"/>
                </a:lnTo>
                <a:cubicBezTo>
                  <a:pt x="401819" y="0"/>
                  <a:pt x="444500" y="42681"/>
                  <a:pt x="444500" y="95252"/>
                </a:cubicBezTo>
                <a:lnTo>
                  <a:pt x="444500" y="349248"/>
                </a:lnTo>
                <a:cubicBezTo>
                  <a:pt x="444500" y="401854"/>
                  <a:pt x="401854" y="444500"/>
                  <a:pt x="349248" y="444500"/>
                </a:cubicBezTo>
                <a:lnTo>
                  <a:pt x="95252" y="444500"/>
                </a:lnTo>
                <a:cubicBezTo>
                  <a:pt x="42681" y="444500"/>
                  <a:pt x="0" y="401819"/>
                  <a:pt x="0" y="349248"/>
                </a:cubicBezTo>
                <a:lnTo>
                  <a:pt x="0" y="95252"/>
                </a:lnTo>
                <a:cubicBezTo>
                  <a:pt x="0" y="42646"/>
                  <a:pt x="42646" y="0"/>
                  <a:pt x="95252" y="0"/>
                </a:cubicBezTo>
                <a:close/>
              </a:path>
            </a:pathLst>
          </a:custGeom>
          <a:gradFill rotWithShape="1" flip="none">
            <a:gsLst>
              <a:gs pos="0">
                <a:srgbClr val="00BC7D"/>
              </a:gs>
              <a:gs pos="100000">
                <a:srgbClr val="009689"/>
              </a:gs>
            </a:gsLst>
            <a:lin ang="2700000" scaled="1"/>
          </a:gradFill>
          <a:ln/>
        </p:spPr>
      </p:sp>
      <p:sp>
        <p:nvSpPr>
          <p:cNvPr id="34" name="Shape 32"/>
          <p:cNvSpPr/>
          <p:nvPr/>
        </p:nvSpPr>
        <p:spPr>
          <a:xfrm>
            <a:off x="642938" y="5691188"/>
            <a:ext cx="142875" cy="190500"/>
          </a:xfrm>
          <a:custGeom>
            <a:avLst/>
            <a:gdLst/>
            <a:ahLst/>
            <a:cxnLst/>
            <a:rect l="l" t="t" r="r" b="b"/>
            <a:pathLst>
              <a:path w="142875" h="190500">
                <a:moveTo>
                  <a:pt x="108979" y="142875"/>
                </a:moveTo>
                <a:cubicBezTo>
                  <a:pt x="111696" y="134578"/>
                  <a:pt x="117128" y="127062"/>
                  <a:pt x="123267" y="120588"/>
                </a:cubicBezTo>
                <a:cubicBezTo>
                  <a:pt x="135434" y="107789"/>
                  <a:pt x="142875" y="90488"/>
                  <a:pt x="142875" y="71438"/>
                </a:cubicBezTo>
                <a:cubicBezTo>
                  <a:pt x="142875" y="31998"/>
                  <a:pt x="110877" y="0"/>
                  <a:pt x="71437" y="0"/>
                </a:cubicBezTo>
                <a:cubicBezTo>
                  <a:pt x="31998" y="0"/>
                  <a:pt x="0" y="31998"/>
                  <a:pt x="0" y="71438"/>
                </a:cubicBezTo>
                <a:cubicBezTo>
                  <a:pt x="0" y="90488"/>
                  <a:pt x="7441" y="107789"/>
                  <a:pt x="19608" y="120588"/>
                </a:cubicBezTo>
                <a:cubicBezTo>
                  <a:pt x="25747" y="127062"/>
                  <a:pt x="31217" y="134578"/>
                  <a:pt x="33896" y="142875"/>
                </a:cubicBezTo>
                <a:lnTo>
                  <a:pt x="108942" y="142875"/>
                </a:lnTo>
                <a:close/>
                <a:moveTo>
                  <a:pt x="107156" y="160734"/>
                </a:moveTo>
                <a:lnTo>
                  <a:pt x="35719" y="160734"/>
                </a:lnTo>
                <a:lnTo>
                  <a:pt x="35719" y="166688"/>
                </a:lnTo>
                <a:cubicBezTo>
                  <a:pt x="35719" y="183133"/>
                  <a:pt x="49039" y="196453"/>
                  <a:pt x="65484" y="196453"/>
                </a:cubicBezTo>
                <a:lnTo>
                  <a:pt x="77391" y="196453"/>
                </a:lnTo>
                <a:cubicBezTo>
                  <a:pt x="93836" y="196453"/>
                  <a:pt x="107156" y="183133"/>
                  <a:pt x="107156" y="166688"/>
                </a:cubicBezTo>
                <a:lnTo>
                  <a:pt x="107156" y="160734"/>
                </a:lnTo>
                <a:close/>
                <a:moveTo>
                  <a:pt x="68461" y="41672"/>
                </a:moveTo>
                <a:cubicBezTo>
                  <a:pt x="53653" y="41672"/>
                  <a:pt x="41672" y="53653"/>
                  <a:pt x="41672" y="68461"/>
                </a:cubicBezTo>
                <a:cubicBezTo>
                  <a:pt x="41672" y="73409"/>
                  <a:pt x="37691" y="77391"/>
                  <a:pt x="32742" y="77391"/>
                </a:cubicBezTo>
                <a:cubicBezTo>
                  <a:pt x="27794" y="77391"/>
                  <a:pt x="23812" y="73409"/>
                  <a:pt x="23812" y="68461"/>
                </a:cubicBezTo>
                <a:cubicBezTo>
                  <a:pt x="23812" y="43793"/>
                  <a:pt x="43793" y="23812"/>
                  <a:pt x="68461" y="23812"/>
                </a:cubicBezTo>
                <a:cubicBezTo>
                  <a:pt x="73409" y="23812"/>
                  <a:pt x="77391" y="27794"/>
                  <a:pt x="77391" y="32742"/>
                </a:cubicBezTo>
                <a:cubicBezTo>
                  <a:pt x="77391" y="37691"/>
                  <a:pt x="73409" y="41672"/>
                  <a:pt x="68461" y="41672"/>
                </a:cubicBezTo>
                <a:close/>
              </a:path>
            </a:pathLst>
          </a:custGeom>
          <a:solidFill>
            <a:srgbClr val="FFFFFF"/>
          </a:solidFill>
          <a:ln/>
        </p:spPr>
      </p:sp>
      <p:sp>
        <p:nvSpPr>
          <p:cNvPr id="35" name="Text 33"/>
          <p:cNvSpPr/>
          <p:nvPr/>
        </p:nvSpPr>
        <p:spPr>
          <a:xfrm>
            <a:off x="1063625" y="5516563"/>
            <a:ext cx="9453563" cy="254000"/>
          </a:xfrm>
          <a:prstGeom prst="rect">
            <a:avLst/>
          </a:prstGeom>
          <a:noFill/>
          <a:ln/>
        </p:spPr>
        <p:txBody>
          <a:bodyPr wrap="square" lIns="0" tIns="0" rIns="0" bIns="0" rtlCol="0" anchor="ctr"/>
          <a:lstStyle/>
          <a:p>
            <a:pPr>
              <a:lnSpc>
                <a:spcPct val="110000"/>
              </a:lnSpc>
            </a:pPr>
            <a:r>
              <a:rPr lang="en-US" sz="1500" b="1" dirty="0">
                <a:solidFill>
                  <a:srgbClr val="1D293D"/>
                </a:solidFill>
                <a:latin typeface="Noto Sans SC" pitchFamily="34" charset="0"/>
                <a:ea typeface="Noto Sans SC" pitchFamily="34" charset="-122"/>
                <a:cs typeface="Noto Sans SC" pitchFamily="34" charset="-120"/>
              </a:rPr>
              <a:t>Our Contribution</a:t>
            </a:r>
            <a:endParaRPr lang="en-US" sz="1600" dirty="0"/>
          </a:p>
        </p:txBody>
      </p:sp>
      <p:sp>
        <p:nvSpPr>
          <p:cNvPr id="36" name="Text 34"/>
          <p:cNvSpPr/>
          <p:nvPr/>
        </p:nvSpPr>
        <p:spPr>
          <a:xfrm>
            <a:off x="1063625" y="5834063"/>
            <a:ext cx="9429750" cy="222250"/>
          </a:xfrm>
          <a:prstGeom prst="rect">
            <a:avLst/>
          </a:prstGeom>
          <a:noFill/>
          <a:ln/>
        </p:spPr>
        <p:txBody>
          <a:bodyPr wrap="square" lIns="0" tIns="0" rIns="0" bIns="0" rtlCol="0" anchor="ctr"/>
          <a:lstStyle/>
          <a:p>
            <a:pPr>
              <a:lnSpc>
                <a:spcPct val="130000"/>
              </a:lnSpc>
            </a:pPr>
            <a:r>
              <a:rPr lang="en-US" sz="1125" dirty="0">
                <a:solidFill>
                  <a:srgbClr val="45556C"/>
                </a:solidFill>
                <a:latin typeface="MiSans" pitchFamily="34" charset="0"/>
                <a:ea typeface="MiSans" pitchFamily="34" charset="-122"/>
                <a:cs typeface="MiSans" pitchFamily="34" charset="-120"/>
              </a:rPr>
              <a:t>This project addresses all identified gaps by providing an </a:t>
            </a:r>
            <a:pPr>
              <a:lnSpc>
                <a:spcPct val="130000"/>
              </a:lnSpc>
            </a:pPr>
            <a:r>
              <a:rPr lang="en-US" sz="1125" b="1" dirty="0">
                <a:solidFill>
                  <a:srgbClr val="007A55"/>
                </a:solidFill>
                <a:latin typeface="MiSans" pitchFamily="34" charset="0"/>
                <a:ea typeface="MiSans" pitchFamily="34" charset="-122"/>
                <a:cs typeface="MiSans" pitchFamily="34" charset="-120"/>
              </a:rPr>
              <a:t>explainable, accurate, and practical</a:t>
            </a:r>
            <a:pPr>
              <a:lnSpc>
                <a:spcPct val="130000"/>
              </a:lnSpc>
            </a:pPr>
            <a:r>
              <a:rPr lang="en-US" sz="1125" dirty="0">
                <a:solidFill>
                  <a:srgbClr val="45556C"/>
                </a:solidFill>
                <a:latin typeface="MiSans" pitchFamily="34" charset="0"/>
                <a:ea typeface="MiSans" pitchFamily="34" charset="-122"/>
                <a:cs typeface="MiSans" pitchFamily="34" charset="-120"/>
              </a:rPr>
              <a:t> ML system with interactive visualization capabilities.</a:t>
            </a:r>
            <a:endParaRPr lang="en-US" sz="1600" dirty="0"/>
          </a:p>
        </p:txBody>
      </p:sp>
    </p:spTree>
  </p:cSld>
  <p:clrMapOvr>
    <a:masterClrMapping/>
  </p:clrMapOvr>
  <p:transition>
    <p:fade/>
    <p:spd val="med"/>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32887" y="332887"/>
            <a:ext cx="11592803" cy="199732"/>
          </a:xfrm>
          <a:prstGeom prst="rect">
            <a:avLst/>
          </a:prstGeom>
          <a:noFill/>
          <a:ln/>
        </p:spPr>
        <p:txBody>
          <a:bodyPr wrap="square" lIns="0" tIns="0" rIns="0" bIns="0" rtlCol="0" anchor="ctr"/>
          <a:lstStyle/>
          <a:p>
            <a:pPr>
              <a:lnSpc>
                <a:spcPct val="130000"/>
              </a:lnSpc>
            </a:pPr>
            <a:r>
              <a:rPr lang="en-US" sz="1048" b="1" spc="52" kern="0" dirty="0">
                <a:solidFill>
                  <a:srgbClr val="155DFC"/>
                </a:solidFill>
                <a:latin typeface="MiSans" pitchFamily="34" charset="0"/>
                <a:ea typeface="MiSans" pitchFamily="34" charset="-122"/>
                <a:cs typeface="MiSans" pitchFamily="34" charset="-120"/>
              </a:rPr>
              <a:t>PROPOSED SYSTEM</a:t>
            </a:r>
            <a:endParaRPr lang="en-US" sz="1600" dirty="0"/>
          </a:p>
        </p:txBody>
      </p:sp>
      <p:sp>
        <p:nvSpPr>
          <p:cNvPr id="3" name="Text 1"/>
          <p:cNvSpPr/>
          <p:nvPr/>
        </p:nvSpPr>
        <p:spPr>
          <a:xfrm>
            <a:off x="332887" y="599197"/>
            <a:ext cx="11725958" cy="399465"/>
          </a:xfrm>
          <a:prstGeom prst="rect">
            <a:avLst/>
          </a:prstGeom>
          <a:noFill/>
          <a:ln/>
        </p:spPr>
        <p:txBody>
          <a:bodyPr wrap="square" lIns="0" tIns="0" rIns="0" bIns="0" rtlCol="0" anchor="ctr"/>
          <a:lstStyle/>
          <a:p>
            <a:pPr>
              <a:lnSpc>
                <a:spcPct val="80000"/>
              </a:lnSpc>
            </a:pPr>
            <a:r>
              <a:rPr lang="en-US" sz="3145" b="1" dirty="0">
                <a:solidFill>
                  <a:srgbClr val="0F172B"/>
                </a:solidFill>
                <a:latin typeface="Noto Sans SC" pitchFamily="34" charset="0"/>
                <a:ea typeface="Noto Sans SC" pitchFamily="34" charset="-122"/>
                <a:cs typeface="Noto Sans SC" pitchFamily="34" charset="-120"/>
              </a:rPr>
              <a:t>Research Methodology</a:t>
            </a:r>
            <a:endParaRPr lang="en-US" sz="1600" dirty="0"/>
          </a:p>
        </p:txBody>
      </p:sp>
      <p:sp>
        <p:nvSpPr>
          <p:cNvPr id="4" name="Shape 2"/>
          <p:cNvSpPr/>
          <p:nvPr/>
        </p:nvSpPr>
        <p:spPr>
          <a:xfrm>
            <a:off x="332887" y="1215039"/>
            <a:ext cx="3728339" cy="3978004"/>
          </a:xfrm>
          <a:custGeom>
            <a:avLst/>
            <a:gdLst/>
            <a:ahLst/>
            <a:cxnLst/>
            <a:rect l="l" t="t" r="r" b="b"/>
            <a:pathLst>
              <a:path w="3728339" h="3978004">
                <a:moveTo>
                  <a:pt x="33289" y="0"/>
                </a:moveTo>
                <a:lnTo>
                  <a:pt x="3695050" y="0"/>
                </a:lnTo>
                <a:cubicBezTo>
                  <a:pt x="3713435" y="0"/>
                  <a:pt x="3728339" y="14904"/>
                  <a:pt x="3728339" y="33289"/>
                </a:cubicBezTo>
                <a:lnTo>
                  <a:pt x="3728339" y="3878122"/>
                </a:lnTo>
                <a:cubicBezTo>
                  <a:pt x="3728339" y="3933285"/>
                  <a:pt x="3683620" y="3978004"/>
                  <a:pt x="3628456" y="3978004"/>
                </a:cubicBezTo>
                <a:lnTo>
                  <a:pt x="99882" y="3978004"/>
                </a:lnTo>
                <a:cubicBezTo>
                  <a:pt x="44719" y="3978004"/>
                  <a:pt x="0" y="3933285"/>
                  <a:pt x="0" y="3878122"/>
                </a:cubicBezTo>
                <a:lnTo>
                  <a:pt x="0" y="33289"/>
                </a:lnTo>
                <a:cubicBezTo>
                  <a:pt x="0" y="14916"/>
                  <a:pt x="14916" y="0"/>
                  <a:pt x="33289" y="0"/>
                </a:cubicBezTo>
                <a:close/>
              </a:path>
            </a:pathLst>
          </a:custGeom>
          <a:gradFill rotWithShape="1" flip="none">
            <a:gsLst>
              <a:gs pos="0">
                <a:srgbClr val="EFF6FF"/>
              </a:gs>
              <a:gs pos="100000">
                <a:srgbClr val="EEF2FF"/>
              </a:gs>
            </a:gsLst>
            <a:lin ang="2700000" scaled="1"/>
          </a:gradFill>
          <a:ln/>
        </p:spPr>
      </p:sp>
      <p:sp>
        <p:nvSpPr>
          <p:cNvPr id="5" name="Shape 3"/>
          <p:cNvSpPr/>
          <p:nvPr/>
        </p:nvSpPr>
        <p:spPr>
          <a:xfrm>
            <a:off x="332887" y="1215039"/>
            <a:ext cx="3728339" cy="33289"/>
          </a:xfrm>
          <a:custGeom>
            <a:avLst/>
            <a:gdLst/>
            <a:ahLst/>
            <a:cxnLst/>
            <a:rect l="l" t="t" r="r" b="b"/>
            <a:pathLst>
              <a:path w="3728339" h="33289">
                <a:moveTo>
                  <a:pt x="33289" y="0"/>
                </a:moveTo>
                <a:lnTo>
                  <a:pt x="3695050" y="0"/>
                </a:lnTo>
                <a:cubicBezTo>
                  <a:pt x="3713435" y="0"/>
                  <a:pt x="3728339" y="14904"/>
                  <a:pt x="3728339" y="33289"/>
                </a:cubicBezTo>
                <a:lnTo>
                  <a:pt x="3728339" y="33289"/>
                </a:lnTo>
                <a:lnTo>
                  <a:pt x="0" y="33289"/>
                </a:lnTo>
                <a:lnTo>
                  <a:pt x="0" y="33289"/>
                </a:lnTo>
                <a:cubicBezTo>
                  <a:pt x="0" y="14904"/>
                  <a:pt x="14904" y="0"/>
                  <a:pt x="33289" y="0"/>
                </a:cubicBezTo>
                <a:close/>
              </a:path>
            </a:pathLst>
          </a:custGeom>
          <a:solidFill>
            <a:srgbClr val="155DFC"/>
          </a:solidFill>
          <a:ln/>
        </p:spPr>
      </p:sp>
      <p:sp>
        <p:nvSpPr>
          <p:cNvPr id="6" name="Shape 4"/>
          <p:cNvSpPr/>
          <p:nvPr/>
        </p:nvSpPr>
        <p:spPr>
          <a:xfrm>
            <a:off x="499331" y="1398127"/>
            <a:ext cx="466042" cy="466042"/>
          </a:xfrm>
          <a:custGeom>
            <a:avLst/>
            <a:gdLst/>
            <a:ahLst/>
            <a:cxnLst/>
            <a:rect l="l" t="t" r="r" b="b"/>
            <a:pathLst>
              <a:path w="466042" h="466042">
                <a:moveTo>
                  <a:pt x="99868" y="0"/>
                </a:moveTo>
                <a:lnTo>
                  <a:pt x="366174" y="0"/>
                </a:lnTo>
                <a:cubicBezTo>
                  <a:pt x="421293" y="0"/>
                  <a:pt x="466042" y="44749"/>
                  <a:pt x="466042" y="99868"/>
                </a:cubicBezTo>
                <a:lnTo>
                  <a:pt x="466042" y="366174"/>
                </a:lnTo>
                <a:cubicBezTo>
                  <a:pt x="466042" y="421330"/>
                  <a:pt x="421330" y="466042"/>
                  <a:pt x="366174" y="466042"/>
                </a:cubicBezTo>
                <a:lnTo>
                  <a:pt x="99868" y="466042"/>
                </a:lnTo>
                <a:cubicBezTo>
                  <a:pt x="44749" y="466042"/>
                  <a:pt x="0" y="421293"/>
                  <a:pt x="0" y="366174"/>
                </a:cubicBezTo>
                <a:lnTo>
                  <a:pt x="0" y="99868"/>
                </a:lnTo>
                <a:cubicBezTo>
                  <a:pt x="0" y="44749"/>
                  <a:pt x="44749" y="0"/>
                  <a:pt x="99868" y="0"/>
                </a:cubicBezTo>
                <a:close/>
              </a:path>
            </a:pathLst>
          </a:custGeom>
          <a:gradFill rotWithShape="1" flip="none">
            <a:gsLst>
              <a:gs pos="0">
                <a:srgbClr val="3B82F6"/>
              </a:gs>
              <a:gs pos="100000">
                <a:srgbClr val="1E40AF"/>
              </a:gs>
            </a:gsLst>
            <a:lin ang="2700000" scaled="1"/>
          </a:gradFill>
          <a:ln/>
        </p:spPr>
      </p:sp>
      <p:sp>
        <p:nvSpPr>
          <p:cNvPr id="7" name="Shape 5"/>
          <p:cNvSpPr/>
          <p:nvPr/>
        </p:nvSpPr>
        <p:spPr>
          <a:xfrm>
            <a:off x="632486" y="1531282"/>
            <a:ext cx="199732" cy="199732"/>
          </a:xfrm>
          <a:custGeom>
            <a:avLst/>
            <a:gdLst/>
            <a:ahLst/>
            <a:cxnLst/>
            <a:rect l="l" t="t" r="r" b="b"/>
            <a:pathLst>
              <a:path w="199732" h="199732">
                <a:moveTo>
                  <a:pt x="74900" y="24967"/>
                </a:moveTo>
                <a:cubicBezTo>
                  <a:pt x="74900" y="18062"/>
                  <a:pt x="80478" y="12483"/>
                  <a:pt x="87383" y="12483"/>
                </a:cubicBezTo>
                <a:lnTo>
                  <a:pt x="112349" y="12483"/>
                </a:lnTo>
                <a:cubicBezTo>
                  <a:pt x="119254" y="12483"/>
                  <a:pt x="124833" y="18062"/>
                  <a:pt x="124833" y="24967"/>
                </a:cubicBezTo>
                <a:lnTo>
                  <a:pt x="124833" y="49933"/>
                </a:lnTo>
                <a:cubicBezTo>
                  <a:pt x="124833" y="56838"/>
                  <a:pt x="119254" y="62416"/>
                  <a:pt x="112349" y="62416"/>
                </a:cubicBezTo>
                <a:lnTo>
                  <a:pt x="109229" y="62416"/>
                </a:lnTo>
                <a:lnTo>
                  <a:pt x="109229" y="87383"/>
                </a:lnTo>
                <a:lnTo>
                  <a:pt x="156041" y="87383"/>
                </a:lnTo>
                <a:cubicBezTo>
                  <a:pt x="171567" y="87383"/>
                  <a:pt x="184128" y="99944"/>
                  <a:pt x="184128" y="115470"/>
                </a:cubicBezTo>
                <a:lnTo>
                  <a:pt x="184128" y="137316"/>
                </a:lnTo>
                <a:lnTo>
                  <a:pt x="187249" y="137316"/>
                </a:lnTo>
                <a:cubicBezTo>
                  <a:pt x="194154" y="137316"/>
                  <a:pt x="199732" y="142895"/>
                  <a:pt x="199732" y="149799"/>
                </a:cubicBezTo>
                <a:lnTo>
                  <a:pt x="199732" y="174766"/>
                </a:lnTo>
                <a:cubicBezTo>
                  <a:pt x="199732" y="181671"/>
                  <a:pt x="194154" y="187249"/>
                  <a:pt x="187249" y="187249"/>
                </a:cubicBezTo>
                <a:lnTo>
                  <a:pt x="162283" y="187249"/>
                </a:lnTo>
                <a:cubicBezTo>
                  <a:pt x="155378" y="187249"/>
                  <a:pt x="149799" y="181671"/>
                  <a:pt x="149799" y="174766"/>
                </a:cubicBezTo>
                <a:lnTo>
                  <a:pt x="149799" y="149799"/>
                </a:lnTo>
                <a:cubicBezTo>
                  <a:pt x="149799" y="142895"/>
                  <a:pt x="155378" y="137316"/>
                  <a:pt x="162283" y="137316"/>
                </a:cubicBezTo>
                <a:lnTo>
                  <a:pt x="165403" y="137316"/>
                </a:lnTo>
                <a:lnTo>
                  <a:pt x="165403" y="115470"/>
                </a:lnTo>
                <a:cubicBezTo>
                  <a:pt x="165403" y="110282"/>
                  <a:pt x="161229" y="106108"/>
                  <a:pt x="156041" y="106108"/>
                </a:cubicBezTo>
                <a:lnTo>
                  <a:pt x="109229" y="106108"/>
                </a:lnTo>
                <a:lnTo>
                  <a:pt x="109229" y="137316"/>
                </a:lnTo>
                <a:lnTo>
                  <a:pt x="112349" y="137316"/>
                </a:lnTo>
                <a:cubicBezTo>
                  <a:pt x="119254" y="137316"/>
                  <a:pt x="124833" y="142895"/>
                  <a:pt x="124833" y="149799"/>
                </a:cubicBezTo>
                <a:lnTo>
                  <a:pt x="124833" y="174766"/>
                </a:lnTo>
                <a:cubicBezTo>
                  <a:pt x="124833" y="181671"/>
                  <a:pt x="119254" y="187249"/>
                  <a:pt x="112349" y="187249"/>
                </a:cubicBezTo>
                <a:lnTo>
                  <a:pt x="87383" y="187249"/>
                </a:lnTo>
                <a:cubicBezTo>
                  <a:pt x="80478" y="187249"/>
                  <a:pt x="74900" y="181671"/>
                  <a:pt x="74900" y="174766"/>
                </a:cubicBezTo>
                <a:lnTo>
                  <a:pt x="74900" y="149799"/>
                </a:lnTo>
                <a:cubicBezTo>
                  <a:pt x="74900" y="142895"/>
                  <a:pt x="80478" y="137316"/>
                  <a:pt x="87383" y="137316"/>
                </a:cubicBezTo>
                <a:lnTo>
                  <a:pt x="90504" y="137316"/>
                </a:lnTo>
                <a:lnTo>
                  <a:pt x="90504" y="106108"/>
                </a:lnTo>
                <a:lnTo>
                  <a:pt x="43691" y="106108"/>
                </a:lnTo>
                <a:cubicBezTo>
                  <a:pt x="38503" y="106108"/>
                  <a:pt x="34329" y="110282"/>
                  <a:pt x="34329" y="115470"/>
                </a:cubicBezTo>
                <a:lnTo>
                  <a:pt x="34329" y="137316"/>
                </a:lnTo>
                <a:lnTo>
                  <a:pt x="37450" y="137316"/>
                </a:lnTo>
                <a:cubicBezTo>
                  <a:pt x="44355" y="137316"/>
                  <a:pt x="49933" y="142895"/>
                  <a:pt x="49933" y="149799"/>
                </a:cubicBezTo>
                <a:lnTo>
                  <a:pt x="49933" y="174766"/>
                </a:lnTo>
                <a:cubicBezTo>
                  <a:pt x="49933" y="181671"/>
                  <a:pt x="44355" y="187249"/>
                  <a:pt x="37450" y="187249"/>
                </a:cubicBezTo>
                <a:lnTo>
                  <a:pt x="12483" y="187249"/>
                </a:lnTo>
                <a:cubicBezTo>
                  <a:pt x="5578" y="187249"/>
                  <a:pt x="0" y="181671"/>
                  <a:pt x="0" y="174766"/>
                </a:cubicBezTo>
                <a:lnTo>
                  <a:pt x="0" y="149799"/>
                </a:lnTo>
                <a:cubicBezTo>
                  <a:pt x="0" y="142895"/>
                  <a:pt x="5578" y="137316"/>
                  <a:pt x="12483" y="137316"/>
                </a:cubicBezTo>
                <a:lnTo>
                  <a:pt x="15604" y="137316"/>
                </a:lnTo>
                <a:lnTo>
                  <a:pt x="15604" y="115470"/>
                </a:lnTo>
                <a:cubicBezTo>
                  <a:pt x="15604" y="99944"/>
                  <a:pt x="28165" y="87383"/>
                  <a:pt x="43691" y="87383"/>
                </a:cubicBezTo>
                <a:lnTo>
                  <a:pt x="90504" y="87383"/>
                </a:lnTo>
                <a:lnTo>
                  <a:pt x="90504" y="62416"/>
                </a:lnTo>
                <a:lnTo>
                  <a:pt x="87383" y="62416"/>
                </a:lnTo>
                <a:cubicBezTo>
                  <a:pt x="80478" y="62416"/>
                  <a:pt x="74900" y="56838"/>
                  <a:pt x="74900" y="49933"/>
                </a:cubicBezTo>
                <a:lnTo>
                  <a:pt x="74900" y="24967"/>
                </a:lnTo>
                <a:close/>
              </a:path>
            </a:pathLst>
          </a:custGeom>
          <a:solidFill>
            <a:srgbClr val="FFFFFF"/>
          </a:solidFill>
          <a:ln/>
        </p:spPr>
      </p:sp>
      <p:sp>
        <p:nvSpPr>
          <p:cNvPr id="8" name="Text 6"/>
          <p:cNvSpPr/>
          <p:nvPr/>
        </p:nvSpPr>
        <p:spPr>
          <a:xfrm>
            <a:off x="499331" y="1997324"/>
            <a:ext cx="3478673" cy="233021"/>
          </a:xfrm>
          <a:prstGeom prst="rect">
            <a:avLst/>
          </a:prstGeom>
          <a:noFill/>
          <a:ln/>
        </p:spPr>
        <p:txBody>
          <a:bodyPr wrap="square" lIns="0" tIns="0" rIns="0" bIns="0" rtlCol="0" anchor="ctr"/>
          <a:lstStyle/>
          <a:p>
            <a:pPr>
              <a:lnSpc>
                <a:spcPct val="120000"/>
              </a:lnSpc>
            </a:pPr>
            <a:r>
              <a:rPr lang="en-US" sz="1311" b="1" dirty="0">
                <a:solidFill>
                  <a:srgbClr val="1D293D"/>
                </a:solidFill>
                <a:latin typeface="Noto Sans SC" pitchFamily="34" charset="0"/>
                <a:ea typeface="Noto Sans SC" pitchFamily="34" charset="-122"/>
                <a:cs typeface="Noto Sans SC" pitchFamily="34" charset="-120"/>
              </a:rPr>
              <a:t>Overall Workflow</a:t>
            </a:r>
            <a:endParaRPr lang="en-US" sz="1600" dirty="0"/>
          </a:p>
        </p:txBody>
      </p:sp>
      <p:sp>
        <p:nvSpPr>
          <p:cNvPr id="9" name="Shape 7"/>
          <p:cNvSpPr/>
          <p:nvPr/>
        </p:nvSpPr>
        <p:spPr>
          <a:xfrm>
            <a:off x="499331" y="2330212"/>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10" name="Text 8"/>
          <p:cNvSpPr/>
          <p:nvPr/>
        </p:nvSpPr>
        <p:spPr>
          <a:xfrm>
            <a:off x="470203" y="2330212"/>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1</a:t>
            </a:r>
            <a:endParaRPr lang="en-US" sz="1600" dirty="0"/>
          </a:p>
        </p:txBody>
      </p:sp>
      <p:sp>
        <p:nvSpPr>
          <p:cNvPr id="11" name="Text 9"/>
          <p:cNvSpPr/>
          <p:nvPr/>
        </p:nvSpPr>
        <p:spPr>
          <a:xfrm>
            <a:off x="765641" y="2330212"/>
            <a:ext cx="1606182"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Data Collection &amp; Loading</a:t>
            </a:r>
            <a:endParaRPr lang="en-US" sz="1600" dirty="0"/>
          </a:p>
        </p:txBody>
      </p:sp>
      <p:sp>
        <p:nvSpPr>
          <p:cNvPr id="12" name="Shape 10"/>
          <p:cNvSpPr/>
          <p:nvPr/>
        </p:nvSpPr>
        <p:spPr>
          <a:xfrm>
            <a:off x="499331" y="2596522"/>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13" name="Text 11"/>
          <p:cNvSpPr/>
          <p:nvPr/>
        </p:nvSpPr>
        <p:spPr>
          <a:xfrm>
            <a:off x="470203" y="2596522"/>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2</a:t>
            </a:r>
            <a:endParaRPr lang="en-US" sz="1600" dirty="0"/>
          </a:p>
        </p:txBody>
      </p:sp>
      <p:sp>
        <p:nvSpPr>
          <p:cNvPr id="14" name="Text 12"/>
          <p:cNvSpPr/>
          <p:nvPr/>
        </p:nvSpPr>
        <p:spPr>
          <a:xfrm>
            <a:off x="765641" y="2596522"/>
            <a:ext cx="1240005"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Data Preprocessing</a:t>
            </a:r>
            <a:endParaRPr lang="en-US" sz="1600" dirty="0"/>
          </a:p>
        </p:txBody>
      </p:sp>
      <p:sp>
        <p:nvSpPr>
          <p:cNvPr id="15" name="Shape 13"/>
          <p:cNvSpPr/>
          <p:nvPr/>
        </p:nvSpPr>
        <p:spPr>
          <a:xfrm>
            <a:off x="499331" y="2862831"/>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16" name="Text 14"/>
          <p:cNvSpPr/>
          <p:nvPr/>
        </p:nvSpPr>
        <p:spPr>
          <a:xfrm>
            <a:off x="470203" y="2862831"/>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3</a:t>
            </a:r>
            <a:endParaRPr lang="en-US" sz="1600" dirty="0"/>
          </a:p>
        </p:txBody>
      </p:sp>
      <p:sp>
        <p:nvSpPr>
          <p:cNvPr id="17" name="Text 15"/>
          <p:cNvSpPr/>
          <p:nvPr/>
        </p:nvSpPr>
        <p:spPr>
          <a:xfrm>
            <a:off x="765641" y="2862831"/>
            <a:ext cx="1273294"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Feature Engineering</a:t>
            </a:r>
            <a:endParaRPr lang="en-US" sz="1600" dirty="0"/>
          </a:p>
        </p:txBody>
      </p:sp>
      <p:sp>
        <p:nvSpPr>
          <p:cNvPr id="18" name="Shape 16"/>
          <p:cNvSpPr/>
          <p:nvPr/>
        </p:nvSpPr>
        <p:spPr>
          <a:xfrm>
            <a:off x="499331" y="3129141"/>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19" name="Text 17"/>
          <p:cNvSpPr/>
          <p:nvPr/>
        </p:nvSpPr>
        <p:spPr>
          <a:xfrm>
            <a:off x="470203" y="3129141"/>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4</a:t>
            </a:r>
            <a:endParaRPr lang="en-US" sz="1600" dirty="0"/>
          </a:p>
        </p:txBody>
      </p:sp>
      <p:sp>
        <p:nvSpPr>
          <p:cNvPr id="20" name="Text 18"/>
          <p:cNvSpPr/>
          <p:nvPr/>
        </p:nvSpPr>
        <p:spPr>
          <a:xfrm>
            <a:off x="765641" y="3129141"/>
            <a:ext cx="948729"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Model Training</a:t>
            </a:r>
            <a:endParaRPr lang="en-US" sz="1600" dirty="0"/>
          </a:p>
        </p:txBody>
      </p:sp>
      <p:sp>
        <p:nvSpPr>
          <p:cNvPr id="21" name="Shape 19"/>
          <p:cNvSpPr/>
          <p:nvPr/>
        </p:nvSpPr>
        <p:spPr>
          <a:xfrm>
            <a:off x="499331" y="3395451"/>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22" name="Text 20"/>
          <p:cNvSpPr/>
          <p:nvPr/>
        </p:nvSpPr>
        <p:spPr>
          <a:xfrm>
            <a:off x="470203" y="3395451"/>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5</a:t>
            </a:r>
            <a:endParaRPr lang="en-US" sz="1600" dirty="0"/>
          </a:p>
        </p:txBody>
      </p:sp>
      <p:sp>
        <p:nvSpPr>
          <p:cNvPr id="23" name="Text 21"/>
          <p:cNvSpPr/>
          <p:nvPr/>
        </p:nvSpPr>
        <p:spPr>
          <a:xfrm>
            <a:off x="765641" y="3395451"/>
            <a:ext cx="1090206"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Model Evaluation</a:t>
            </a:r>
            <a:endParaRPr lang="en-US" sz="1600" dirty="0"/>
          </a:p>
        </p:txBody>
      </p:sp>
      <p:sp>
        <p:nvSpPr>
          <p:cNvPr id="24" name="Shape 22"/>
          <p:cNvSpPr/>
          <p:nvPr/>
        </p:nvSpPr>
        <p:spPr>
          <a:xfrm>
            <a:off x="499331" y="3661761"/>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25" name="Text 23"/>
          <p:cNvSpPr/>
          <p:nvPr/>
        </p:nvSpPr>
        <p:spPr>
          <a:xfrm>
            <a:off x="470203" y="3661761"/>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6</a:t>
            </a:r>
            <a:endParaRPr lang="en-US" sz="1600" dirty="0"/>
          </a:p>
        </p:txBody>
      </p:sp>
      <p:sp>
        <p:nvSpPr>
          <p:cNvPr id="26" name="Text 24"/>
          <p:cNvSpPr/>
          <p:nvPr/>
        </p:nvSpPr>
        <p:spPr>
          <a:xfrm>
            <a:off x="765641" y="3661761"/>
            <a:ext cx="1373160"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Explainability Analysis</a:t>
            </a:r>
            <a:endParaRPr lang="en-US" sz="1600" dirty="0"/>
          </a:p>
        </p:txBody>
      </p:sp>
      <p:sp>
        <p:nvSpPr>
          <p:cNvPr id="27" name="Shape 25"/>
          <p:cNvSpPr/>
          <p:nvPr/>
        </p:nvSpPr>
        <p:spPr>
          <a:xfrm>
            <a:off x="499331" y="3928071"/>
            <a:ext cx="199732" cy="199732"/>
          </a:xfrm>
          <a:custGeom>
            <a:avLst/>
            <a:gdLst/>
            <a:ahLst/>
            <a:cxnLst/>
            <a:rect l="l" t="t" r="r" b="b"/>
            <a:pathLst>
              <a:path w="199732" h="199732">
                <a:moveTo>
                  <a:pt x="33289" y="0"/>
                </a:moveTo>
                <a:lnTo>
                  <a:pt x="166443" y="0"/>
                </a:lnTo>
                <a:cubicBezTo>
                  <a:pt x="184816" y="0"/>
                  <a:pt x="199732" y="14916"/>
                  <a:pt x="199732" y="33289"/>
                </a:cubicBezTo>
                <a:lnTo>
                  <a:pt x="199732" y="166443"/>
                </a:lnTo>
                <a:cubicBezTo>
                  <a:pt x="199732" y="184816"/>
                  <a:pt x="184816" y="199732"/>
                  <a:pt x="166443" y="199732"/>
                </a:cubicBezTo>
                <a:lnTo>
                  <a:pt x="33289" y="199732"/>
                </a:lnTo>
                <a:cubicBezTo>
                  <a:pt x="14916" y="199732"/>
                  <a:pt x="0" y="184816"/>
                  <a:pt x="0" y="166443"/>
                </a:cubicBezTo>
                <a:lnTo>
                  <a:pt x="0" y="33289"/>
                </a:lnTo>
                <a:cubicBezTo>
                  <a:pt x="0" y="14916"/>
                  <a:pt x="14916" y="0"/>
                  <a:pt x="33289" y="0"/>
                </a:cubicBezTo>
                <a:close/>
              </a:path>
            </a:pathLst>
          </a:custGeom>
          <a:solidFill>
            <a:srgbClr val="BEDBFF"/>
          </a:solidFill>
          <a:ln/>
        </p:spPr>
      </p:sp>
      <p:sp>
        <p:nvSpPr>
          <p:cNvPr id="28" name="Text 26"/>
          <p:cNvSpPr/>
          <p:nvPr/>
        </p:nvSpPr>
        <p:spPr>
          <a:xfrm>
            <a:off x="470203" y="3928071"/>
            <a:ext cx="257988" cy="199732"/>
          </a:xfrm>
          <a:prstGeom prst="rect">
            <a:avLst/>
          </a:prstGeom>
          <a:noFill/>
          <a:ln/>
        </p:spPr>
        <p:txBody>
          <a:bodyPr wrap="square" lIns="0" tIns="0" rIns="0" bIns="0" rtlCol="0" anchor="ctr"/>
          <a:lstStyle/>
          <a:p>
            <a:pPr algn="ctr">
              <a:lnSpc>
                <a:spcPct val="120000"/>
              </a:lnSpc>
            </a:pPr>
            <a:r>
              <a:rPr lang="en-US" sz="917" b="1" dirty="0">
                <a:solidFill>
                  <a:srgbClr val="1447E6"/>
                </a:solidFill>
                <a:latin typeface="MiSans" pitchFamily="34" charset="0"/>
                <a:ea typeface="MiSans" pitchFamily="34" charset="-122"/>
                <a:cs typeface="MiSans" pitchFamily="34" charset="-120"/>
              </a:rPr>
              <a:t>7</a:t>
            </a:r>
            <a:endParaRPr lang="en-US" sz="1600" dirty="0"/>
          </a:p>
        </p:txBody>
      </p:sp>
      <p:sp>
        <p:nvSpPr>
          <p:cNvPr id="29" name="Text 27"/>
          <p:cNvSpPr/>
          <p:nvPr/>
        </p:nvSpPr>
        <p:spPr>
          <a:xfrm>
            <a:off x="765641" y="3928071"/>
            <a:ext cx="1539604" cy="199732"/>
          </a:xfrm>
          <a:prstGeom prst="rect">
            <a:avLst/>
          </a:prstGeom>
          <a:noFill/>
          <a:ln/>
        </p:spPr>
        <p:txBody>
          <a:bodyPr wrap="square" lIns="0" tIns="0" rIns="0" bIns="0" rtlCol="0" anchor="ctr"/>
          <a:lstStyle/>
          <a:p>
            <a:pPr>
              <a:lnSpc>
                <a:spcPct val="130000"/>
              </a:lnSpc>
            </a:pPr>
            <a:r>
              <a:rPr lang="en-US" sz="1048" dirty="0">
                <a:solidFill>
                  <a:srgbClr val="314158"/>
                </a:solidFill>
                <a:latin typeface="MiSans" pitchFamily="34" charset="0"/>
                <a:ea typeface="MiSans" pitchFamily="34" charset="-122"/>
                <a:cs typeface="MiSans" pitchFamily="34" charset="-120"/>
              </a:rPr>
              <a:t>Dashboard Development</a:t>
            </a:r>
            <a:endParaRPr lang="en-US" sz="1600" dirty="0"/>
          </a:p>
        </p:txBody>
      </p:sp>
      <p:sp>
        <p:nvSpPr>
          <p:cNvPr id="30" name="Shape 28"/>
          <p:cNvSpPr/>
          <p:nvPr/>
        </p:nvSpPr>
        <p:spPr>
          <a:xfrm>
            <a:off x="4230010" y="1215039"/>
            <a:ext cx="3728339" cy="3978004"/>
          </a:xfrm>
          <a:custGeom>
            <a:avLst/>
            <a:gdLst/>
            <a:ahLst/>
            <a:cxnLst/>
            <a:rect l="l" t="t" r="r" b="b"/>
            <a:pathLst>
              <a:path w="3728339" h="3978004">
                <a:moveTo>
                  <a:pt x="33289" y="0"/>
                </a:moveTo>
                <a:lnTo>
                  <a:pt x="3695050" y="0"/>
                </a:lnTo>
                <a:cubicBezTo>
                  <a:pt x="3713435" y="0"/>
                  <a:pt x="3728339" y="14904"/>
                  <a:pt x="3728339" y="33289"/>
                </a:cubicBezTo>
                <a:lnTo>
                  <a:pt x="3728339" y="3878122"/>
                </a:lnTo>
                <a:cubicBezTo>
                  <a:pt x="3728339" y="3933285"/>
                  <a:pt x="3683620" y="3978004"/>
                  <a:pt x="3628456" y="3978004"/>
                </a:cubicBezTo>
                <a:lnTo>
                  <a:pt x="99882" y="3978004"/>
                </a:lnTo>
                <a:cubicBezTo>
                  <a:pt x="44719" y="3978004"/>
                  <a:pt x="0" y="3933285"/>
                  <a:pt x="0" y="3878122"/>
                </a:cubicBezTo>
                <a:lnTo>
                  <a:pt x="0" y="33289"/>
                </a:lnTo>
                <a:cubicBezTo>
                  <a:pt x="0" y="14916"/>
                  <a:pt x="14916" y="0"/>
                  <a:pt x="33289" y="0"/>
                </a:cubicBezTo>
                <a:close/>
              </a:path>
            </a:pathLst>
          </a:custGeom>
          <a:gradFill rotWithShape="1" flip="none">
            <a:gsLst>
              <a:gs pos="0">
                <a:srgbClr val="ECFDF5"/>
              </a:gs>
              <a:gs pos="100000">
                <a:srgbClr val="F0FDFA"/>
              </a:gs>
            </a:gsLst>
            <a:lin ang="2700000" scaled="1"/>
          </a:gradFill>
          <a:ln/>
        </p:spPr>
      </p:sp>
      <p:sp>
        <p:nvSpPr>
          <p:cNvPr id="31" name="Shape 29"/>
          <p:cNvSpPr/>
          <p:nvPr/>
        </p:nvSpPr>
        <p:spPr>
          <a:xfrm>
            <a:off x="4230010" y="1215039"/>
            <a:ext cx="3728339" cy="33289"/>
          </a:xfrm>
          <a:custGeom>
            <a:avLst/>
            <a:gdLst/>
            <a:ahLst/>
            <a:cxnLst/>
            <a:rect l="l" t="t" r="r" b="b"/>
            <a:pathLst>
              <a:path w="3728339" h="33289">
                <a:moveTo>
                  <a:pt x="33289" y="0"/>
                </a:moveTo>
                <a:lnTo>
                  <a:pt x="3695050" y="0"/>
                </a:lnTo>
                <a:cubicBezTo>
                  <a:pt x="3713435" y="0"/>
                  <a:pt x="3728339" y="14904"/>
                  <a:pt x="3728339" y="33289"/>
                </a:cubicBezTo>
                <a:lnTo>
                  <a:pt x="3728339" y="33289"/>
                </a:lnTo>
                <a:lnTo>
                  <a:pt x="0" y="33289"/>
                </a:lnTo>
                <a:lnTo>
                  <a:pt x="0" y="33289"/>
                </a:lnTo>
                <a:cubicBezTo>
                  <a:pt x="0" y="14904"/>
                  <a:pt x="14904" y="0"/>
                  <a:pt x="33289" y="0"/>
                </a:cubicBezTo>
                <a:close/>
              </a:path>
            </a:pathLst>
          </a:custGeom>
          <a:solidFill>
            <a:srgbClr val="009966"/>
          </a:solidFill>
          <a:ln/>
        </p:spPr>
      </p:sp>
      <p:sp>
        <p:nvSpPr>
          <p:cNvPr id="32" name="Shape 30"/>
          <p:cNvSpPr/>
          <p:nvPr/>
        </p:nvSpPr>
        <p:spPr>
          <a:xfrm>
            <a:off x="4396454" y="1398127"/>
            <a:ext cx="466042" cy="466042"/>
          </a:xfrm>
          <a:custGeom>
            <a:avLst/>
            <a:gdLst/>
            <a:ahLst/>
            <a:cxnLst/>
            <a:rect l="l" t="t" r="r" b="b"/>
            <a:pathLst>
              <a:path w="466042" h="466042">
                <a:moveTo>
                  <a:pt x="99868" y="0"/>
                </a:moveTo>
                <a:lnTo>
                  <a:pt x="366174" y="0"/>
                </a:lnTo>
                <a:cubicBezTo>
                  <a:pt x="421293" y="0"/>
                  <a:pt x="466042" y="44749"/>
                  <a:pt x="466042" y="99868"/>
                </a:cubicBezTo>
                <a:lnTo>
                  <a:pt x="466042" y="366174"/>
                </a:lnTo>
                <a:cubicBezTo>
                  <a:pt x="466042" y="421330"/>
                  <a:pt x="421330" y="466042"/>
                  <a:pt x="366174" y="466042"/>
                </a:cubicBezTo>
                <a:lnTo>
                  <a:pt x="99868" y="466042"/>
                </a:lnTo>
                <a:cubicBezTo>
                  <a:pt x="44749" y="466042"/>
                  <a:pt x="0" y="421293"/>
                  <a:pt x="0" y="366174"/>
                </a:cubicBezTo>
                <a:lnTo>
                  <a:pt x="0" y="99868"/>
                </a:lnTo>
                <a:cubicBezTo>
                  <a:pt x="0" y="44749"/>
                  <a:pt x="44749" y="0"/>
                  <a:pt x="99868" y="0"/>
                </a:cubicBezTo>
                <a:close/>
              </a:path>
            </a:pathLst>
          </a:custGeom>
          <a:gradFill rotWithShape="1" flip="none">
            <a:gsLst>
              <a:gs pos="0">
                <a:srgbClr val="00BC7D"/>
              </a:gs>
              <a:gs pos="100000">
                <a:srgbClr val="009689"/>
              </a:gs>
            </a:gsLst>
            <a:lin ang="2700000" scaled="1"/>
          </a:gradFill>
          <a:ln/>
        </p:spPr>
      </p:sp>
      <p:sp>
        <p:nvSpPr>
          <p:cNvPr id="33" name="Shape 31"/>
          <p:cNvSpPr/>
          <p:nvPr/>
        </p:nvSpPr>
        <p:spPr>
          <a:xfrm>
            <a:off x="4554575" y="1531282"/>
            <a:ext cx="149799" cy="199732"/>
          </a:xfrm>
          <a:custGeom>
            <a:avLst/>
            <a:gdLst/>
            <a:ahLst/>
            <a:cxnLst/>
            <a:rect l="l" t="t" r="r" b="b"/>
            <a:pathLst>
              <a:path w="149799" h="199732">
                <a:moveTo>
                  <a:pt x="97487" y="26059"/>
                </a:moveTo>
                <a:cubicBezTo>
                  <a:pt x="101544" y="20480"/>
                  <a:pt x="100295" y="12678"/>
                  <a:pt x="94717" y="8621"/>
                </a:cubicBezTo>
                <a:cubicBezTo>
                  <a:pt x="89138" y="4564"/>
                  <a:pt x="81336" y="5813"/>
                  <a:pt x="77279" y="11391"/>
                </a:cubicBezTo>
                <a:lnTo>
                  <a:pt x="35928" y="68229"/>
                </a:lnTo>
                <a:lnTo>
                  <a:pt x="21300" y="53600"/>
                </a:lnTo>
                <a:cubicBezTo>
                  <a:pt x="16423" y="48724"/>
                  <a:pt x="8504" y="48724"/>
                  <a:pt x="3628" y="53600"/>
                </a:cubicBezTo>
                <a:cubicBezTo>
                  <a:pt x="-1248" y="58476"/>
                  <a:pt x="-1248" y="66395"/>
                  <a:pt x="3628" y="71272"/>
                </a:cubicBezTo>
                <a:lnTo>
                  <a:pt x="28595" y="96238"/>
                </a:lnTo>
                <a:cubicBezTo>
                  <a:pt x="31169" y="98813"/>
                  <a:pt x="34758" y="100139"/>
                  <a:pt x="38386" y="99866"/>
                </a:cubicBezTo>
                <a:cubicBezTo>
                  <a:pt x="42014" y="99593"/>
                  <a:pt x="45369" y="97721"/>
                  <a:pt x="47514" y="94756"/>
                </a:cubicBezTo>
                <a:lnTo>
                  <a:pt x="97448" y="26098"/>
                </a:lnTo>
                <a:close/>
                <a:moveTo>
                  <a:pt x="147420" y="79113"/>
                </a:moveTo>
                <a:cubicBezTo>
                  <a:pt x="151477" y="73534"/>
                  <a:pt x="150228" y="65732"/>
                  <a:pt x="144650" y="61675"/>
                </a:cubicBezTo>
                <a:cubicBezTo>
                  <a:pt x="139072" y="57618"/>
                  <a:pt x="131269" y="58866"/>
                  <a:pt x="127212" y="64445"/>
                </a:cubicBezTo>
                <a:lnTo>
                  <a:pt x="60895" y="155612"/>
                </a:lnTo>
                <a:lnTo>
                  <a:pt x="33783" y="128500"/>
                </a:lnTo>
                <a:cubicBezTo>
                  <a:pt x="28907" y="123623"/>
                  <a:pt x="20988" y="123623"/>
                  <a:pt x="16111" y="128500"/>
                </a:cubicBezTo>
                <a:cubicBezTo>
                  <a:pt x="11235" y="133376"/>
                  <a:pt x="11235" y="141295"/>
                  <a:pt x="16111" y="146171"/>
                </a:cubicBezTo>
                <a:lnTo>
                  <a:pt x="53561" y="183621"/>
                </a:lnTo>
                <a:cubicBezTo>
                  <a:pt x="56136" y="186196"/>
                  <a:pt x="59725" y="187522"/>
                  <a:pt x="63353" y="187249"/>
                </a:cubicBezTo>
                <a:cubicBezTo>
                  <a:pt x="66981" y="186976"/>
                  <a:pt x="70335" y="185104"/>
                  <a:pt x="72481" y="182139"/>
                </a:cubicBezTo>
                <a:lnTo>
                  <a:pt x="147381" y="79152"/>
                </a:lnTo>
                <a:close/>
              </a:path>
            </a:pathLst>
          </a:custGeom>
          <a:solidFill>
            <a:srgbClr val="FFFFFF"/>
          </a:solidFill>
          <a:ln/>
        </p:spPr>
      </p:sp>
      <p:sp>
        <p:nvSpPr>
          <p:cNvPr id="34" name="Text 32"/>
          <p:cNvSpPr/>
          <p:nvPr/>
        </p:nvSpPr>
        <p:spPr>
          <a:xfrm>
            <a:off x="4396454" y="1997324"/>
            <a:ext cx="3478673" cy="233021"/>
          </a:xfrm>
          <a:prstGeom prst="rect">
            <a:avLst/>
          </a:prstGeom>
          <a:noFill/>
          <a:ln/>
        </p:spPr>
        <p:txBody>
          <a:bodyPr wrap="square" lIns="0" tIns="0" rIns="0" bIns="0" rtlCol="0" anchor="ctr"/>
          <a:lstStyle/>
          <a:p>
            <a:pPr>
              <a:lnSpc>
                <a:spcPct val="120000"/>
              </a:lnSpc>
            </a:pPr>
            <a:r>
              <a:rPr lang="en-US" sz="1311" b="1" dirty="0">
                <a:solidFill>
                  <a:srgbClr val="1D293D"/>
                </a:solidFill>
                <a:latin typeface="Noto Sans SC" pitchFamily="34" charset="0"/>
                <a:ea typeface="Noto Sans SC" pitchFamily="34" charset="-122"/>
                <a:cs typeface="Noto Sans SC" pitchFamily="34" charset="-120"/>
              </a:rPr>
              <a:t>Justification of Approach</a:t>
            </a:r>
            <a:endParaRPr lang="en-US" sz="1600" dirty="0"/>
          </a:p>
        </p:txBody>
      </p:sp>
      <p:sp>
        <p:nvSpPr>
          <p:cNvPr id="35" name="Shape 33"/>
          <p:cNvSpPr/>
          <p:nvPr/>
        </p:nvSpPr>
        <p:spPr>
          <a:xfrm>
            <a:off x="4396454" y="2330212"/>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36" name="Shape 34"/>
          <p:cNvSpPr/>
          <p:nvPr/>
        </p:nvSpPr>
        <p:spPr>
          <a:xfrm>
            <a:off x="4521287" y="2463367"/>
            <a:ext cx="66577" cy="133155"/>
          </a:xfrm>
          <a:custGeom>
            <a:avLst/>
            <a:gdLst/>
            <a:ahLst/>
            <a:cxnLst/>
            <a:rect l="l" t="t" r="r" b="b"/>
            <a:pathLst>
              <a:path w="66577" h="133155">
                <a:moveTo>
                  <a:pt x="64263" y="60700"/>
                </a:moveTo>
                <a:cubicBezTo>
                  <a:pt x="67514" y="63951"/>
                  <a:pt x="67514" y="69230"/>
                  <a:pt x="64263" y="72481"/>
                </a:cubicBezTo>
                <a:lnTo>
                  <a:pt x="22652" y="114092"/>
                </a:lnTo>
                <a:cubicBezTo>
                  <a:pt x="19401" y="117343"/>
                  <a:pt x="14122" y="117343"/>
                  <a:pt x="10871" y="114092"/>
                </a:cubicBezTo>
                <a:cubicBezTo>
                  <a:pt x="7620" y="110841"/>
                  <a:pt x="7620" y="105562"/>
                  <a:pt x="10871" y="102311"/>
                </a:cubicBezTo>
                <a:lnTo>
                  <a:pt x="46604" y="66577"/>
                </a:lnTo>
                <a:lnTo>
                  <a:pt x="10897" y="30844"/>
                </a:lnTo>
                <a:cubicBezTo>
                  <a:pt x="7646" y="27593"/>
                  <a:pt x="7646" y="22314"/>
                  <a:pt x="10897" y="19063"/>
                </a:cubicBezTo>
                <a:cubicBezTo>
                  <a:pt x="14148" y="15812"/>
                  <a:pt x="19427" y="15812"/>
                  <a:pt x="22678" y="19063"/>
                </a:cubicBezTo>
                <a:lnTo>
                  <a:pt x="64289" y="60674"/>
                </a:lnTo>
                <a:close/>
              </a:path>
            </a:pathLst>
          </a:custGeom>
          <a:solidFill>
            <a:srgbClr val="00BC7D"/>
          </a:solidFill>
          <a:ln/>
        </p:spPr>
      </p:sp>
      <p:sp>
        <p:nvSpPr>
          <p:cNvPr id="37" name="Text 35"/>
          <p:cNvSpPr/>
          <p:nvPr/>
        </p:nvSpPr>
        <p:spPr>
          <a:xfrm>
            <a:off x="4678238" y="2430078"/>
            <a:ext cx="3079208"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Ensemble Methods:</a:t>
            </a:r>
            <a:pPr>
              <a:lnSpc>
                <a:spcPct val="130000"/>
              </a:lnSpc>
            </a:pPr>
            <a:r>
              <a:rPr lang="en-US" sz="1048" dirty="0">
                <a:solidFill>
                  <a:srgbClr val="314158"/>
                </a:solidFill>
                <a:latin typeface="MiSans" pitchFamily="34" charset="0"/>
                <a:ea typeface="MiSans" pitchFamily="34" charset="-122"/>
                <a:cs typeface="MiSans" pitchFamily="34" charset="-120"/>
              </a:rPr>
              <a:t> Proven superior performance for classification tasks</a:t>
            </a:r>
            <a:endParaRPr lang="en-US" sz="1600" dirty="0"/>
          </a:p>
        </p:txBody>
      </p:sp>
      <p:sp>
        <p:nvSpPr>
          <p:cNvPr id="38" name="Shape 36"/>
          <p:cNvSpPr/>
          <p:nvPr/>
        </p:nvSpPr>
        <p:spPr>
          <a:xfrm>
            <a:off x="4396454" y="3029275"/>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39" name="Shape 37"/>
          <p:cNvSpPr/>
          <p:nvPr/>
        </p:nvSpPr>
        <p:spPr>
          <a:xfrm>
            <a:off x="4537931" y="3162430"/>
            <a:ext cx="66577" cy="133155"/>
          </a:xfrm>
          <a:custGeom>
            <a:avLst/>
            <a:gdLst/>
            <a:ahLst/>
            <a:cxnLst/>
            <a:rect l="l" t="t" r="r" b="b"/>
            <a:pathLst>
              <a:path w="66577" h="133155">
                <a:moveTo>
                  <a:pt x="64263" y="60700"/>
                </a:moveTo>
                <a:cubicBezTo>
                  <a:pt x="67514" y="63951"/>
                  <a:pt x="67514" y="69230"/>
                  <a:pt x="64263" y="72481"/>
                </a:cubicBezTo>
                <a:lnTo>
                  <a:pt x="22652" y="114092"/>
                </a:lnTo>
                <a:cubicBezTo>
                  <a:pt x="19401" y="117343"/>
                  <a:pt x="14122" y="117343"/>
                  <a:pt x="10871" y="114092"/>
                </a:cubicBezTo>
                <a:cubicBezTo>
                  <a:pt x="7620" y="110841"/>
                  <a:pt x="7620" y="105562"/>
                  <a:pt x="10871" y="102311"/>
                </a:cubicBezTo>
                <a:lnTo>
                  <a:pt x="46604" y="66577"/>
                </a:lnTo>
                <a:lnTo>
                  <a:pt x="10897" y="30844"/>
                </a:lnTo>
                <a:cubicBezTo>
                  <a:pt x="7646" y="27593"/>
                  <a:pt x="7646" y="22314"/>
                  <a:pt x="10897" y="19063"/>
                </a:cubicBezTo>
                <a:cubicBezTo>
                  <a:pt x="14148" y="15812"/>
                  <a:pt x="19427" y="15812"/>
                  <a:pt x="22678" y="19063"/>
                </a:cubicBezTo>
                <a:lnTo>
                  <a:pt x="64289" y="60674"/>
                </a:lnTo>
                <a:close/>
              </a:path>
            </a:pathLst>
          </a:custGeom>
          <a:solidFill>
            <a:srgbClr val="00BC7D"/>
          </a:solidFill>
          <a:ln/>
        </p:spPr>
      </p:sp>
      <p:sp>
        <p:nvSpPr>
          <p:cNvPr id="40" name="Text 38"/>
          <p:cNvSpPr/>
          <p:nvPr/>
        </p:nvSpPr>
        <p:spPr>
          <a:xfrm>
            <a:off x="4711657" y="3129141"/>
            <a:ext cx="3045919"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SHAP Values:</a:t>
            </a:r>
            <a:pPr>
              <a:lnSpc>
                <a:spcPct val="130000"/>
              </a:lnSpc>
            </a:pPr>
            <a:r>
              <a:rPr lang="en-US" sz="1048" dirty="0">
                <a:solidFill>
                  <a:srgbClr val="314158"/>
                </a:solidFill>
                <a:latin typeface="MiSans" pitchFamily="34" charset="0"/>
                <a:ea typeface="MiSans" pitchFamily="34" charset="-122"/>
                <a:cs typeface="MiSans" pitchFamily="34" charset="-120"/>
              </a:rPr>
              <a:t> Industry standard for model explainability</a:t>
            </a:r>
            <a:endParaRPr lang="en-US" sz="1600" dirty="0"/>
          </a:p>
        </p:txBody>
      </p:sp>
      <p:sp>
        <p:nvSpPr>
          <p:cNvPr id="41" name="Shape 39"/>
          <p:cNvSpPr/>
          <p:nvPr/>
        </p:nvSpPr>
        <p:spPr>
          <a:xfrm>
            <a:off x="4396454" y="3728339"/>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42" name="Shape 40"/>
          <p:cNvSpPr/>
          <p:nvPr/>
        </p:nvSpPr>
        <p:spPr>
          <a:xfrm>
            <a:off x="4525448" y="3861494"/>
            <a:ext cx="66577" cy="133155"/>
          </a:xfrm>
          <a:custGeom>
            <a:avLst/>
            <a:gdLst/>
            <a:ahLst/>
            <a:cxnLst/>
            <a:rect l="l" t="t" r="r" b="b"/>
            <a:pathLst>
              <a:path w="66577" h="133155">
                <a:moveTo>
                  <a:pt x="64263" y="60700"/>
                </a:moveTo>
                <a:cubicBezTo>
                  <a:pt x="67514" y="63951"/>
                  <a:pt x="67514" y="69230"/>
                  <a:pt x="64263" y="72481"/>
                </a:cubicBezTo>
                <a:lnTo>
                  <a:pt x="22652" y="114092"/>
                </a:lnTo>
                <a:cubicBezTo>
                  <a:pt x="19401" y="117343"/>
                  <a:pt x="14122" y="117343"/>
                  <a:pt x="10871" y="114092"/>
                </a:cubicBezTo>
                <a:cubicBezTo>
                  <a:pt x="7620" y="110841"/>
                  <a:pt x="7620" y="105562"/>
                  <a:pt x="10871" y="102311"/>
                </a:cubicBezTo>
                <a:lnTo>
                  <a:pt x="46604" y="66577"/>
                </a:lnTo>
                <a:lnTo>
                  <a:pt x="10897" y="30844"/>
                </a:lnTo>
                <a:cubicBezTo>
                  <a:pt x="7646" y="27593"/>
                  <a:pt x="7646" y="22314"/>
                  <a:pt x="10897" y="19063"/>
                </a:cubicBezTo>
                <a:cubicBezTo>
                  <a:pt x="14148" y="15812"/>
                  <a:pt x="19427" y="15812"/>
                  <a:pt x="22678" y="19063"/>
                </a:cubicBezTo>
                <a:lnTo>
                  <a:pt x="64289" y="60674"/>
                </a:lnTo>
                <a:close/>
              </a:path>
            </a:pathLst>
          </a:custGeom>
          <a:solidFill>
            <a:srgbClr val="00BC7D"/>
          </a:solidFill>
          <a:ln/>
        </p:spPr>
      </p:sp>
      <p:sp>
        <p:nvSpPr>
          <p:cNvPr id="43" name="Text 41"/>
          <p:cNvSpPr/>
          <p:nvPr/>
        </p:nvSpPr>
        <p:spPr>
          <a:xfrm>
            <a:off x="4691241" y="3828205"/>
            <a:ext cx="3070886"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Cross-Validation:</a:t>
            </a:r>
            <a:pPr>
              <a:lnSpc>
                <a:spcPct val="130000"/>
              </a:lnSpc>
            </a:pPr>
            <a:r>
              <a:rPr lang="en-US" sz="1048" dirty="0">
                <a:solidFill>
                  <a:srgbClr val="314158"/>
                </a:solidFill>
                <a:latin typeface="MiSans" pitchFamily="34" charset="0"/>
                <a:ea typeface="MiSans" pitchFamily="34" charset="-122"/>
                <a:cs typeface="MiSans" pitchFamily="34" charset="-120"/>
              </a:rPr>
              <a:t> Ensures model robustness and generalizability</a:t>
            </a:r>
            <a:endParaRPr lang="en-US" sz="1600" dirty="0"/>
          </a:p>
        </p:txBody>
      </p:sp>
      <p:sp>
        <p:nvSpPr>
          <p:cNvPr id="44" name="Shape 42"/>
          <p:cNvSpPr/>
          <p:nvPr/>
        </p:nvSpPr>
        <p:spPr>
          <a:xfrm>
            <a:off x="4396454" y="4427402"/>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45" name="Shape 43"/>
          <p:cNvSpPr/>
          <p:nvPr/>
        </p:nvSpPr>
        <p:spPr>
          <a:xfrm>
            <a:off x="4537931" y="4560557"/>
            <a:ext cx="66577" cy="133155"/>
          </a:xfrm>
          <a:custGeom>
            <a:avLst/>
            <a:gdLst/>
            <a:ahLst/>
            <a:cxnLst/>
            <a:rect l="l" t="t" r="r" b="b"/>
            <a:pathLst>
              <a:path w="66577" h="133155">
                <a:moveTo>
                  <a:pt x="64263" y="60700"/>
                </a:moveTo>
                <a:cubicBezTo>
                  <a:pt x="67514" y="63951"/>
                  <a:pt x="67514" y="69230"/>
                  <a:pt x="64263" y="72481"/>
                </a:cubicBezTo>
                <a:lnTo>
                  <a:pt x="22652" y="114092"/>
                </a:lnTo>
                <a:cubicBezTo>
                  <a:pt x="19401" y="117343"/>
                  <a:pt x="14122" y="117343"/>
                  <a:pt x="10871" y="114092"/>
                </a:cubicBezTo>
                <a:cubicBezTo>
                  <a:pt x="7620" y="110841"/>
                  <a:pt x="7620" y="105562"/>
                  <a:pt x="10871" y="102311"/>
                </a:cubicBezTo>
                <a:lnTo>
                  <a:pt x="46604" y="66577"/>
                </a:lnTo>
                <a:lnTo>
                  <a:pt x="10897" y="30844"/>
                </a:lnTo>
                <a:cubicBezTo>
                  <a:pt x="7646" y="27593"/>
                  <a:pt x="7646" y="22314"/>
                  <a:pt x="10897" y="19063"/>
                </a:cubicBezTo>
                <a:cubicBezTo>
                  <a:pt x="14148" y="15812"/>
                  <a:pt x="19427" y="15812"/>
                  <a:pt x="22678" y="19063"/>
                </a:cubicBezTo>
                <a:lnTo>
                  <a:pt x="64289" y="60674"/>
                </a:lnTo>
                <a:close/>
              </a:path>
            </a:pathLst>
          </a:custGeom>
          <a:solidFill>
            <a:srgbClr val="00BC7D"/>
          </a:solidFill>
          <a:ln/>
        </p:spPr>
      </p:sp>
      <p:sp>
        <p:nvSpPr>
          <p:cNvPr id="46" name="Text 44"/>
          <p:cNvSpPr/>
          <p:nvPr/>
        </p:nvSpPr>
        <p:spPr>
          <a:xfrm>
            <a:off x="4709186" y="4527268"/>
            <a:ext cx="3054242"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Stratified Sampling:</a:t>
            </a:r>
            <a:pPr>
              <a:lnSpc>
                <a:spcPct val="130000"/>
              </a:lnSpc>
            </a:pPr>
            <a:r>
              <a:rPr lang="en-US" sz="1048" dirty="0">
                <a:solidFill>
                  <a:srgbClr val="314158"/>
                </a:solidFill>
                <a:latin typeface="MiSans" pitchFamily="34" charset="0"/>
                <a:ea typeface="MiSans" pitchFamily="34" charset="-122"/>
                <a:cs typeface="MiSans" pitchFamily="34" charset="-120"/>
              </a:rPr>
              <a:t> Handles class imbalance effectively</a:t>
            </a:r>
            <a:endParaRPr lang="en-US" sz="1600" dirty="0"/>
          </a:p>
        </p:txBody>
      </p:sp>
      <p:sp>
        <p:nvSpPr>
          <p:cNvPr id="47" name="Shape 45"/>
          <p:cNvSpPr/>
          <p:nvPr/>
        </p:nvSpPr>
        <p:spPr>
          <a:xfrm>
            <a:off x="8127263" y="1215039"/>
            <a:ext cx="3728339" cy="3978004"/>
          </a:xfrm>
          <a:custGeom>
            <a:avLst/>
            <a:gdLst/>
            <a:ahLst/>
            <a:cxnLst/>
            <a:rect l="l" t="t" r="r" b="b"/>
            <a:pathLst>
              <a:path w="3728339" h="3978004">
                <a:moveTo>
                  <a:pt x="33289" y="0"/>
                </a:moveTo>
                <a:lnTo>
                  <a:pt x="3695050" y="0"/>
                </a:lnTo>
                <a:cubicBezTo>
                  <a:pt x="3713435" y="0"/>
                  <a:pt x="3728339" y="14904"/>
                  <a:pt x="3728339" y="33289"/>
                </a:cubicBezTo>
                <a:lnTo>
                  <a:pt x="3728339" y="3878122"/>
                </a:lnTo>
                <a:cubicBezTo>
                  <a:pt x="3728339" y="3933285"/>
                  <a:pt x="3683620" y="3978004"/>
                  <a:pt x="3628456" y="3978004"/>
                </a:cubicBezTo>
                <a:lnTo>
                  <a:pt x="99882" y="3978004"/>
                </a:lnTo>
                <a:cubicBezTo>
                  <a:pt x="44719" y="3978004"/>
                  <a:pt x="0" y="3933285"/>
                  <a:pt x="0" y="3878122"/>
                </a:cubicBezTo>
                <a:lnTo>
                  <a:pt x="0" y="33289"/>
                </a:lnTo>
                <a:cubicBezTo>
                  <a:pt x="0" y="14916"/>
                  <a:pt x="14916" y="0"/>
                  <a:pt x="33289" y="0"/>
                </a:cubicBezTo>
                <a:close/>
              </a:path>
            </a:pathLst>
          </a:custGeom>
          <a:gradFill rotWithShape="1" flip="none">
            <a:gsLst>
              <a:gs pos="0">
                <a:srgbClr val="FAF5FF"/>
              </a:gs>
              <a:gs pos="100000">
                <a:srgbClr val="FDF2F8"/>
              </a:gs>
            </a:gsLst>
            <a:lin ang="2700000" scaled="1"/>
          </a:gradFill>
          <a:ln/>
        </p:spPr>
      </p:sp>
      <p:sp>
        <p:nvSpPr>
          <p:cNvPr id="48" name="Shape 46"/>
          <p:cNvSpPr/>
          <p:nvPr/>
        </p:nvSpPr>
        <p:spPr>
          <a:xfrm>
            <a:off x="8127263" y="1215039"/>
            <a:ext cx="3728339" cy="33289"/>
          </a:xfrm>
          <a:custGeom>
            <a:avLst/>
            <a:gdLst/>
            <a:ahLst/>
            <a:cxnLst/>
            <a:rect l="l" t="t" r="r" b="b"/>
            <a:pathLst>
              <a:path w="3728339" h="33289">
                <a:moveTo>
                  <a:pt x="33289" y="0"/>
                </a:moveTo>
                <a:lnTo>
                  <a:pt x="3695050" y="0"/>
                </a:lnTo>
                <a:cubicBezTo>
                  <a:pt x="3713435" y="0"/>
                  <a:pt x="3728339" y="14904"/>
                  <a:pt x="3728339" y="33289"/>
                </a:cubicBezTo>
                <a:lnTo>
                  <a:pt x="3728339" y="33289"/>
                </a:lnTo>
                <a:lnTo>
                  <a:pt x="0" y="33289"/>
                </a:lnTo>
                <a:lnTo>
                  <a:pt x="0" y="33289"/>
                </a:lnTo>
                <a:cubicBezTo>
                  <a:pt x="0" y="14904"/>
                  <a:pt x="14904" y="0"/>
                  <a:pt x="33289" y="0"/>
                </a:cubicBezTo>
                <a:close/>
              </a:path>
            </a:pathLst>
          </a:custGeom>
          <a:solidFill>
            <a:srgbClr val="9810FA"/>
          </a:solidFill>
          <a:ln/>
        </p:spPr>
      </p:sp>
      <p:sp>
        <p:nvSpPr>
          <p:cNvPr id="49" name="Shape 47"/>
          <p:cNvSpPr/>
          <p:nvPr/>
        </p:nvSpPr>
        <p:spPr>
          <a:xfrm>
            <a:off x="8293707" y="1398127"/>
            <a:ext cx="466042" cy="466042"/>
          </a:xfrm>
          <a:custGeom>
            <a:avLst/>
            <a:gdLst/>
            <a:ahLst/>
            <a:cxnLst/>
            <a:rect l="l" t="t" r="r" b="b"/>
            <a:pathLst>
              <a:path w="466042" h="466042">
                <a:moveTo>
                  <a:pt x="99868" y="0"/>
                </a:moveTo>
                <a:lnTo>
                  <a:pt x="366174" y="0"/>
                </a:lnTo>
                <a:cubicBezTo>
                  <a:pt x="421293" y="0"/>
                  <a:pt x="466042" y="44749"/>
                  <a:pt x="466042" y="99868"/>
                </a:cubicBezTo>
                <a:lnTo>
                  <a:pt x="466042" y="366174"/>
                </a:lnTo>
                <a:cubicBezTo>
                  <a:pt x="466042" y="421330"/>
                  <a:pt x="421330" y="466042"/>
                  <a:pt x="366174" y="466042"/>
                </a:cubicBezTo>
                <a:lnTo>
                  <a:pt x="99868" y="466042"/>
                </a:lnTo>
                <a:cubicBezTo>
                  <a:pt x="44749" y="466042"/>
                  <a:pt x="0" y="421293"/>
                  <a:pt x="0" y="366174"/>
                </a:cubicBezTo>
                <a:lnTo>
                  <a:pt x="0" y="99868"/>
                </a:lnTo>
                <a:cubicBezTo>
                  <a:pt x="0" y="44749"/>
                  <a:pt x="44749" y="0"/>
                  <a:pt x="99868" y="0"/>
                </a:cubicBezTo>
                <a:close/>
              </a:path>
            </a:pathLst>
          </a:custGeom>
          <a:gradFill rotWithShape="1" flip="none">
            <a:gsLst>
              <a:gs pos="0">
                <a:srgbClr val="AD46FF"/>
              </a:gs>
              <a:gs pos="100000">
                <a:srgbClr val="E60076"/>
              </a:gs>
            </a:gsLst>
            <a:lin ang="2700000" scaled="1"/>
          </a:gradFill>
          <a:ln/>
        </p:spPr>
      </p:sp>
      <p:sp>
        <p:nvSpPr>
          <p:cNvPr id="50" name="Shape 48"/>
          <p:cNvSpPr/>
          <p:nvPr/>
        </p:nvSpPr>
        <p:spPr>
          <a:xfrm>
            <a:off x="8414378" y="1531282"/>
            <a:ext cx="224699" cy="199732"/>
          </a:xfrm>
          <a:custGeom>
            <a:avLst/>
            <a:gdLst/>
            <a:ahLst/>
            <a:cxnLst/>
            <a:rect l="l" t="t" r="r" b="b"/>
            <a:pathLst>
              <a:path w="224699" h="199732">
                <a:moveTo>
                  <a:pt x="120737" y="-7373"/>
                </a:moveTo>
                <a:cubicBezTo>
                  <a:pt x="119137" y="-10494"/>
                  <a:pt x="115899" y="-12483"/>
                  <a:pt x="112388" y="-12483"/>
                </a:cubicBezTo>
                <a:cubicBezTo>
                  <a:pt x="108878" y="-12483"/>
                  <a:pt x="105640" y="-10494"/>
                  <a:pt x="104040" y="-7373"/>
                </a:cubicBezTo>
                <a:lnTo>
                  <a:pt x="75329" y="48880"/>
                </a:lnTo>
                <a:lnTo>
                  <a:pt x="12951" y="58788"/>
                </a:lnTo>
                <a:cubicBezTo>
                  <a:pt x="9479" y="59335"/>
                  <a:pt x="6593" y="61792"/>
                  <a:pt x="5500" y="65147"/>
                </a:cubicBezTo>
                <a:cubicBezTo>
                  <a:pt x="4408" y="68502"/>
                  <a:pt x="5305" y="72169"/>
                  <a:pt x="7763" y="74666"/>
                </a:cubicBezTo>
                <a:lnTo>
                  <a:pt x="52391" y="119332"/>
                </a:lnTo>
                <a:lnTo>
                  <a:pt x="42560" y="181710"/>
                </a:lnTo>
                <a:cubicBezTo>
                  <a:pt x="42014" y="185182"/>
                  <a:pt x="43457" y="188693"/>
                  <a:pt x="46305" y="190760"/>
                </a:cubicBezTo>
                <a:cubicBezTo>
                  <a:pt x="49153" y="192828"/>
                  <a:pt x="52898" y="193140"/>
                  <a:pt x="56058" y="191540"/>
                </a:cubicBezTo>
                <a:lnTo>
                  <a:pt x="112388" y="162907"/>
                </a:lnTo>
                <a:lnTo>
                  <a:pt x="168680" y="191540"/>
                </a:lnTo>
                <a:cubicBezTo>
                  <a:pt x="171801" y="193140"/>
                  <a:pt x="175585" y="192828"/>
                  <a:pt x="178433" y="190760"/>
                </a:cubicBezTo>
                <a:cubicBezTo>
                  <a:pt x="181281" y="188693"/>
                  <a:pt x="182724" y="185221"/>
                  <a:pt x="182178" y="181710"/>
                </a:cubicBezTo>
                <a:lnTo>
                  <a:pt x="172308" y="119332"/>
                </a:lnTo>
                <a:lnTo>
                  <a:pt x="216936" y="74666"/>
                </a:lnTo>
                <a:cubicBezTo>
                  <a:pt x="219433" y="72169"/>
                  <a:pt x="220291" y="68502"/>
                  <a:pt x="219199" y="65147"/>
                </a:cubicBezTo>
                <a:cubicBezTo>
                  <a:pt x="218106" y="61792"/>
                  <a:pt x="215258" y="59335"/>
                  <a:pt x="211748" y="58788"/>
                </a:cubicBezTo>
                <a:lnTo>
                  <a:pt x="149409" y="48880"/>
                </a:lnTo>
                <a:lnTo>
                  <a:pt x="120737" y="-7373"/>
                </a:lnTo>
                <a:close/>
              </a:path>
            </a:pathLst>
          </a:custGeom>
          <a:solidFill>
            <a:srgbClr val="FFFFFF"/>
          </a:solidFill>
          <a:ln/>
        </p:spPr>
      </p:sp>
      <p:sp>
        <p:nvSpPr>
          <p:cNvPr id="51" name="Text 49"/>
          <p:cNvSpPr/>
          <p:nvPr/>
        </p:nvSpPr>
        <p:spPr>
          <a:xfrm>
            <a:off x="8293707" y="1997324"/>
            <a:ext cx="3478673" cy="233021"/>
          </a:xfrm>
          <a:prstGeom prst="rect">
            <a:avLst/>
          </a:prstGeom>
          <a:noFill/>
          <a:ln/>
        </p:spPr>
        <p:txBody>
          <a:bodyPr wrap="square" lIns="0" tIns="0" rIns="0" bIns="0" rtlCol="0" anchor="ctr"/>
          <a:lstStyle/>
          <a:p>
            <a:pPr>
              <a:lnSpc>
                <a:spcPct val="120000"/>
              </a:lnSpc>
            </a:pPr>
            <a:r>
              <a:rPr lang="en-US" sz="1311" b="1" dirty="0">
                <a:solidFill>
                  <a:srgbClr val="1D293D"/>
                </a:solidFill>
                <a:latin typeface="Noto Sans SC" pitchFamily="34" charset="0"/>
                <a:ea typeface="Noto Sans SC" pitchFamily="34" charset="-122"/>
                <a:cs typeface="Noto Sans SC" pitchFamily="34" charset="-120"/>
              </a:rPr>
              <a:t>Novelty &amp; Innovation</a:t>
            </a:r>
            <a:endParaRPr lang="en-US" sz="1600" dirty="0"/>
          </a:p>
        </p:txBody>
      </p:sp>
      <p:sp>
        <p:nvSpPr>
          <p:cNvPr id="52" name="Shape 50"/>
          <p:cNvSpPr/>
          <p:nvPr/>
        </p:nvSpPr>
        <p:spPr>
          <a:xfrm>
            <a:off x="8293707" y="2330212"/>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53" name="Shape 51"/>
          <p:cNvSpPr/>
          <p:nvPr/>
        </p:nvSpPr>
        <p:spPr>
          <a:xfrm>
            <a:off x="8406056" y="2463367"/>
            <a:ext cx="99866" cy="133155"/>
          </a:xfrm>
          <a:custGeom>
            <a:avLst/>
            <a:gdLst/>
            <a:ahLst/>
            <a:cxnLst/>
            <a:rect l="l" t="t" r="r" b="b"/>
            <a:pathLst>
              <a:path w="99866" h="133155">
                <a:moveTo>
                  <a:pt x="76174" y="99866"/>
                </a:moveTo>
                <a:cubicBezTo>
                  <a:pt x="78072" y="94067"/>
                  <a:pt x="81869" y="88813"/>
                  <a:pt x="86161" y="84288"/>
                </a:cubicBezTo>
                <a:cubicBezTo>
                  <a:pt x="94665" y="75342"/>
                  <a:pt x="99866" y="63249"/>
                  <a:pt x="99866" y="49933"/>
                </a:cubicBezTo>
                <a:cubicBezTo>
                  <a:pt x="99866" y="22366"/>
                  <a:pt x="77500" y="0"/>
                  <a:pt x="49933" y="0"/>
                </a:cubicBezTo>
                <a:cubicBezTo>
                  <a:pt x="22366" y="0"/>
                  <a:pt x="0" y="22366"/>
                  <a:pt x="0" y="49933"/>
                </a:cubicBezTo>
                <a:cubicBezTo>
                  <a:pt x="0" y="63249"/>
                  <a:pt x="5201" y="75342"/>
                  <a:pt x="13706" y="84288"/>
                </a:cubicBezTo>
                <a:cubicBezTo>
                  <a:pt x="17997" y="88813"/>
                  <a:pt x="21820" y="94067"/>
                  <a:pt x="23692" y="99866"/>
                </a:cubicBezTo>
                <a:lnTo>
                  <a:pt x="76148" y="99866"/>
                </a:lnTo>
                <a:close/>
                <a:moveTo>
                  <a:pt x="74900" y="112349"/>
                </a:moveTo>
                <a:lnTo>
                  <a:pt x="24967" y="112349"/>
                </a:lnTo>
                <a:lnTo>
                  <a:pt x="24967" y="116511"/>
                </a:lnTo>
                <a:cubicBezTo>
                  <a:pt x="24967" y="128006"/>
                  <a:pt x="34277" y="137316"/>
                  <a:pt x="45772" y="137316"/>
                </a:cubicBezTo>
                <a:lnTo>
                  <a:pt x="54094" y="137316"/>
                </a:lnTo>
                <a:cubicBezTo>
                  <a:pt x="65589" y="137316"/>
                  <a:pt x="74900" y="128006"/>
                  <a:pt x="74900" y="116511"/>
                </a:cubicBezTo>
                <a:lnTo>
                  <a:pt x="74900" y="112349"/>
                </a:lnTo>
                <a:close/>
                <a:moveTo>
                  <a:pt x="47853" y="29128"/>
                </a:moveTo>
                <a:cubicBezTo>
                  <a:pt x="37502" y="29128"/>
                  <a:pt x="29128" y="37502"/>
                  <a:pt x="29128" y="47853"/>
                </a:cubicBezTo>
                <a:cubicBezTo>
                  <a:pt x="29128" y="51311"/>
                  <a:pt x="26345" y="54094"/>
                  <a:pt x="22886" y="54094"/>
                </a:cubicBezTo>
                <a:cubicBezTo>
                  <a:pt x="19427" y="54094"/>
                  <a:pt x="16644" y="51311"/>
                  <a:pt x="16644" y="47853"/>
                </a:cubicBezTo>
                <a:cubicBezTo>
                  <a:pt x="16644" y="30610"/>
                  <a:pt x="30610" y="16644"/>
                  <a:pt x="47853" y="16644"/>
                </a:cubicBezTo>
                <a:cubicBezTo>
                  <a:pt x="51311" y="16644"/>
                  <a:pt x="54094" y="19427"/>
                  <a:pt x="54094" y="22886"/>
                </a:cubicBezTo>
                <a:cubicBezTo>
                  <a:pt x="54094" y="26345"/>
                  <a:pt x="51311" y="29128"/>
                  <a:pt x="47853" y="29128"/>
                </a:cubicBezTo>
                <a:close/>
              </a:path>
            </a:pathLst>
          </a:custGeom>
          <a:solidFill>
            <a:srgbClr val="AD46FF"/>
          </a:solidFill>
          <a:ln/>
        </p:spPr>
      </p:sp>
      <p:sp>
        <p:nvSpPr>
          <p:cNvPr id="54" name="Text 52"/>
          <p:cNvSpPr/>
          <p:nvPr/>
        </p:nvSpPr>
        <p:spPr>
          <a:xfrm>
            <a:off x="8582383" y="2430078"/>
            <a:ext cx="3079208"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Comprehensive Comparison:</a:t>
            </a:r>
            <a:pPr>
              <a:lnSpc>
                <a:spcPct val="130000"/>
              </a:lnSpc>
            </a:pPr>
            <a:r>
              <a:rPr lang="en-US" sz="1048" dirty="0">
                <a:solidFill>
                  <a:srgbClr val="314158"/>
                </a:solidFill>
                <a:latin typeface="MiSans" pitchFamily="34" charset="0"/>
                <a:ea typeface="MiSans" pitchFamily="34" charset="-122"/>
                <a:cs typeface="MiSans" pitchFamily="34" charset="-120"/>
              </a:rPr>
              <a:t> Systematic evaluation of 5 algorithms</a:t>
            </a:r>
            <a:endParaRPr lang="en-US" sz="1600" dirty="0"/>
          </a:p>
        </p:txBody>
      </p:sp>
      <p:sp>
        <p:nvSpPr>
          <p:cNvPr id="55" name="Shape 53"/>
          <p:cNvSpPr/>
          <p:nvPr/>
        </p:nvSpPr>
        <p:spPr>
          <a:xfrm>
            <a:off x="8293707" y="3029275"/>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56" name="Shape 54"/>
          <p:cNvSpPr/>
          <p:nvPr/>
        </p:nvSpPr>
        <p:spPr>
          <a:xfrm>
            <a:off x="8401895" y="3162430"/>
            <a:ext cx="99866" cy="133155"/>
          </a:xfrm>
          <a:custGeom>
            <a:avLst/>
            <a:gdLst/>
            <a:ahLst/>
            <a:cxnLst/>
            <a:rect l="l" t="t" r="r" b="b"/>
            <a:pathLst>
              <a:path w="99866" h="133155">
                <a:moveTo>
                  <a:pt x="76174" y="99866"/>
                </a:moveTo>
                <a:cubicBezTo>
                  <a:pt x="78072" y="94067"/>
                  <a:pt x="81869" y="88813"/>
                  <a:pt x="86161" y="84288"/>
                </a:cubicBezTo>
                <a:cubicBezTo>
                  <a:pt x="94665" y="75342"/>
                  <a:pt x="99866" y="63249"/>
                  <a:pt x="99866" y="49933"/>
                </a:cubicBezTo>
                <a:cubicBezTo>
                  <a:pt x="99866" y="22366"/>
                  <a:pt x="77500" y="0"/>
                  <a:pt x="49933" y="0"/>
                </a:cubicBezTo>
                <a:cubicBezTo>
                  <a:pt x="22366" y="0"/>
                  <a:pt x="0" y="22366"/>
                  <a:pt x="0" y="49933"/>
                </a:cubicBezTo>
                <a:cubicBezTo>
                  <a:pt x="0" y="63249"/>
                  <a:pt x="5201" y="75342"/>
                  <a:pt x="13706" y="84288"/>
                </a:cubicBezTo>
                <a:cubicBezTo>
                  <a:pt x="17997" y="88813"/>
                  <a:pt x="21820" y="94067"/>
                  <a:pt x="23692" y="99866"/>
                </a:cubicBezTo>
                <a:lnTo>
                  <a:pt x="76148" y="99866"/>
                </a:lnTo>
                <a:close/>
                <a:moveTo>
                  <a:pt x="74900" y="112349"/>
                </a:moveTo>
                <a:lnTo>
                  <a:pt x="24967" y="112349"/>
                </a:lnTo>
                <a:lnTo>
                  <a:pt x="24967" y="116511"/>
                </a:lnTo>
                <a:cubicBezTo>
                  <a:pt x="24967" y="128006"/>
                  <a:pt x="34277" y="137316"/>
                  <a:pt x="45772" y="137316"/>
                </a:cubicBezTo>
                <a:lnTo>
                  <a:pt x="54094" y="137316"/>
                </a:lnTo>
                <a:cubicBezTo>
                  <a:pt x="65589" y="137316"/>
                  <a:pt x="74900" y="128006"/>
                  <a:pt x="74900" y="116511"/>
                </a:cubicBezTo>
                <a:lnTo>
                  <a:pt x="74900" y="112349"/>
                </a:lnTo>
                <a:close/>
                <a:moveTo>
                  <a:pt x="47853" y="29128"/>
                </a:moveTo>
                <a:cubicBezTo>
                  <a:pt x="37502" y="29128"/>
                  <a:pt x="29128" y="37502"/>
                  <a:pt x="29128" y="47853"/>
                </a:cubicBezTo>
                <a:cubicBezTo>
                  <a:pt x="29128" y="51311"/>
                  <a:pt x="26345" y="54094"/>
                  <a:pt x="22886" y="54094"/>
                </a:cubicBezTo>
                <a:cubicBezTo>
                  <a:pt x="19427" y="54094"/>
                  <a:pt x="16644" y="51311"/>
                  <a:pt x="16644" y="47853"/>
                </a:cubicBezTo>
                <a:cubicBezTo>
                  <a:pt x="16644" y="30610"/>
                  <a:pt x="30610" y="16644"/>
                  <a:pt x="47853" y="16644"/>
                </a:cubicBezTo>
                <a:cubicBezTo>
                  <a:pt x="51311" y="16644"/>
                  <a:pt x="54094" y="19427"/>
                  <a:pt x="54094" y="22886"/>
                </a:cubicBezTo>
                <a:cubicBezTo>
                  <a:pt x="54094" y="26345"/>
                  <a:pt x="51311" y="29128"/>
                  <a:pt x="47853" y="29128"/>
                </a:cubicBezTo>
                <a:close/>
              </a:path>
            </a:pathLst>
          </a:custGeom>
          <a:solidFill>
            <a:srgbClr val="AD46FF"/>
          </a:solidFill>
          <a:ln/>
        </p:spPr>
      </p:sp>
      <p:sp>
        <p:nvSpPr>
          <p:cNvPr id="57" name="Text 55"/>
          <p:cNvSpPr/>
          <p:nvPr/>
        </p:nvSpPr>
        <p:spPr>
          <a:xfrm>
            <a:off x="8576661" y="3129141"/>
            <a:ext cx="3079208"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Actionable Insights:</a:t>
            </a:r>
            <a:pPr>
              <a:lnSpc>
                <a:spcPct val="130000"/>
              </a:lnSpc>
            </a:pPr>
            <a:r>
              <a:rPr lang="en-US" sz="1048" dirty="0">
                <a:solidFill>
                  <a:srgbClr val="314158"/>
                </a:solidFill>
                <a:latin typeface="MiSans" pitchFamily="34" charset="0"/>
                <a:ea typeface="MiSans" pitchFamily="34" charset="-122"/>
                <a:cs typeface="MiSans" pitchFamily="34" charset="-120"/>
              </a:rPr>
              <a:t> SHAP analysis provides specific recommendations</a:t>
            </a:r>
            <a:endParaRPr lang="en-US" sz="1600" dirty="0"/>
          </a:p>
        </p:txBody>
      </p:sp>
      <p:sp>
        <p:nvSpPr>
          <p:cNvPr id="58" name="Shape 56"/>
          <p:cNvSpPr/>
          <p:nvPr/>
        </p:nvSpPr>
        <p:spPr>
          <a:xfrm>
            <a:off x="8293707" y="3728339"/>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59" name="Shape 57"/>
          <p:cNvSpPr/>
          <p:nvPr/>
        </p:nvSpPr>
        <p:spPr>
          <a:xfrm>
            <a:off x="8410217" y="3861494"/>
            <a:ext cx="99866" cy="133155"/>
          </a:xfrm>
          <a:custGeom>
            <a:avLst/>
            <a:gdLst/>
            <a:ahLst/>
            <a:cxnLst/>
            <a:rect l="l" t="t" r="r" b="b"/>
            <a:pathLst>
              <a:path w="99866" h="133155">
                <a:moveTo>
                  <a:pt x="76174" y="99866"/>
                </a:moveTo>
                <a:cubicBezTo>
                  <a:pt x="78072" y="94067"/>
                  <a:pt x="81869" y="88813"/>
                  <a:pt x="86161" y="84288"/>
                </a:cubicBezTo>
                <a:cubicBezTo>
                  <a:pt x="94665" y="75342"/>
                  <a:pt x="99866" y="63249"/>
                  <a:pt x="99866" y="49933"/>
                </a:cubicBezTo>
                <a:cubicBezTo>
                  <a:pt x="99866" y="22366"/>
                  <a:pt x="77500" y="0"/>
                  <a:pt x="49933" y="0"/>
                </a:cubicBezTo>
                <a:cubicBezTo>
                  <a:pt x="22366" y="0"/>
                  <a:pt x="0" y="22366"/>
                  <a:pt x="0" y="49933"/>
                </a:cubicBezTo>
                <a:cubicBezTo>
                  <a:pt x="0" y="63249"/>
                  <a:pt x="5201" y="75342"/>
                  <a:pt x="13706" y="84288"/>
                </a:cubicBezTo>
                <a:cubicBezTo>
                  <a:pt x="17997" y="88813"/>
                  <a:pt x="21820" y="94067"/>
                  <a:pt x="23692" y="99866"/>
                </a:cubicBezTo>
                <a:lnTo>
                  <a:pt x="76148" y="99866"/>
                </a:lnTo>
                <a:close/>
                <a:moveTo>
                  <a:pt x="74900" y="112349"/>
                </a:moveTo>
                <a:lnTo>
                  <a:pt x="24967" y="112349"/>
                </a:lnTo>
                <a:lnTo>
                  <a:pt x="24967" y="116511"/>
                </a:lnTo>
                <a:cubicBezTo>
                  <a:pt x="24967" y="128006"/>
                  <a:pt x="34277" y="137316"/>
                  <a:pt x="45772" y="137316"/>
                </a:cubicBezTo>
                <a:lnTo>
                  <a:pt x="54094" y="137316"/>
                </a:lnTo>
                <a:cubicBezTo>
                  <a:pt x="65589" y="137316"/>
                  <a:pt x="74900" y="128006"/>
                  <a:pt x="74900" y="116511"/>
                </a:cubicBezTo>
                <a:lnTo>
                  <a:pt x="74900" y="112349"/>
                </a:lnTo>
                <a:close/>
                <a:moveTo>
                  <a:pt x="47853" y="29128"/>
                </a:moveTo>
                <a:cubicBezTo>
                  <a:pt x="37502" y="29128"/>
                  <a:pt x="29128" y="37502"/>
                  <a:pt x="29128" y="47853"/>
                </a:cubicBezTo>
                <a:cubicBezTo>
                  <a:pt x="29128" y="51311"/>
                  <a:pt x="26345" y="54094"/>
                  <a:pt x="22886" y="54094"/>
                </a:cubicBezTo>
                <a:cubicBezTo>
                  <a:pt x="19427" y="54094"/>
                  <a:pt x="16644" y="51311"/>
                  <a:pt x="16644" y="47853"/>
                </a:cubicBezTo>
                <a:cubicBezTo>
                  <a:pt x="16644" y="30610"/>
                  <a:pt x="30610" y="16644"/>
                  <a:pt x="47853" y="16644"/>
                </a:cubicBezTo>
                <a:cubicBezTo>
                  <a:pt x="51311" y="16644"/>
                  <a:pt x="54094" y="19427"/>
                  <a:pt x="54094" y="22886"/>
                </a:cubicBezTo>
                <a:cubicBezTo>
                  <a:pt x="54094" y="26345"/>
                  <a:pt x="51311" y="29128"/>
                  <a:pt x="47853" y="29128"/>
                </a:cubicBezTo>
                <a:close/>
              </a:path>
            </a:pathLst>
          </a:custGeom>
          <a:solidFill>
            <a:srgbClr val="AD46FF"/>
          </a:solidFill>
          <a:ln/>
        </p:spPr>
      </p:sp>
      <p:sp>
        <p:nvSpPr>
          <p:cNvPr id="60" name="Text 58"/>
          <p:cNvSpPr/>
          <p:nvPr/>
        </p:nvSpPr>
        <p:spPr>
          <a:xfrm>
            <a:off x="8592655" y="3828205"/>
            <a:ext cx="3062564"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Interactive Dashboard:</a:t>
            </a:r>
            <a:pPr>
              <a:lnSpc>
                <a:spcPct val="130000"/>
              </a:lnSpc>
            </a:pPr>
            <a:r>
              <a:rPr lang="en-US" sz="1048" dirty="0">
                <a:solidFill>
                  <a:srgbClr val="314158"/>
                </a:solidFill>
                <a:latin typeface="MiSans" pitchFamily="34" charset="0"/>
                <a:ea typeface="MiSans" pitchFamily="34" charset="-122"/>
                <a:cs typeface="MiSans" pitchFamily="34" charset="-120"/>
              </a:rPr>
              <a:t> Real-time predictions with visualization</a:t>
            </a:r>
            <a:endParaRPr lang="en-US" sz="1600" dirty="0"/>
          </a:p>
        </p:txBody>
      </p:sp>
      <p:sp>
        <p:nvSpPr>
          <p:cNvPr id="61" name="Shape 59"/>
          <p:cNvSpPr/>
          <p:nvPr/>
        </p:nvSpPr>
        <p:spPr>
          <a:xfrm>
            <a:off x="8293707" y="4427402"/>
            <a:ext cx="3395451" cy="599197"/>
          </a:xfrm>
          <a:custGeom>
            <a:avLst/>
            <a:gdLst/>
            <a:ahLst/>
            <a:cxnLst/>
            <a:rect l="l" t="t" r="r" b="b"/>
            <a:pathLst>
              <a:path w="3395451" h="599197">
                <a:moveTo>
                  <a:pt x="66577" y="0"/>
                </a:moveTo>
                <a:lnTo>
                  <a:pt x="3328874" y="0"/>
                </a:lnTo>
                <a:cubicBezTo>
                  <a:pt x="3365644" y="0"/>
                  <a:pt x="3395451" y="29807"/>
                  <a:pt x="3395451" y="66577"/>
                </a:cubicBezTo>
                <a:lnTo>
                  <a:pt x="3395451" y="532620"/>
                </a:lnTo>
                <a:cubicBezTo>
                  <a:pt x="3395451" y="569390"/>
                  <a:pt x="3365644" y="599197"/>
                  <a:pt x="3328874" y="599197"/>
                </a:cubicBezTo>
                <a:lnTo>
                  <a:pt x="66577" y="599197"/>
                </a:lnTo>
                <a:cubicBezTo>
                  <a:pt x="29807" y="599197"/>
                  <a:pt x="0" y="569390"/>
                  <a:pt x="0" y="532620"/>
                </a:cubicBezTo>
                <a:lnTo>
                  <a:pt x="0" y="66577"/>
                </a:lnTo>
                <a:cubicBezTo>
                  <a:pt x="0" y="29832"/>
                  <a:pt x="29832" y="0"/>
                  <a:pt x="66577" y="0"/>
                </a:cubicBezTo>
                <a:close/>
              </a:path>
            </a:pathLst>
          </a:custGeom>
          <a:solidFill>
            <a:srgbClr val="FFFFFF"/>
          </a:solidFill>
          <a:ln/>
          <a:effectLst>
            <a:outerShdw sx="100000" sy="100000" kx="0" ky="0" algn="bl" rotWithShape="0" blurRad="24967" dist="8322" dir="5400000">
              <a:srgbClr val="000000">
                <a:alpha val="10196"/>
              </a:srgbClr>
            </a:outerShdw>
          </a:effectLst>
        </p:spPr>
      </p:sp>
      <p:sp>
        <p:nvSpPr>
          <p:cNvPr id="62" name="Shape 60"/>
          <p:cNvSpPr/>
          <p:nvPr/>
        </p:nvSpPr>
        <p:spPr>
          <a:xfrm>
            <a:off x="8418540" y="4560557"/>
            <a:ext cx="99866" cy="133155"/>
          </a:xfrm>
          <a:custGeom>
            <a:avLst/>
            <a:gdLst/>
            <a:ahLst/>
            <a:cxnLst/>
            <a:rect l="l" t="t" r="r" b="b"/>
            <a:pathLst>
              <a:path w="99866" h="133155">
                <a:moveTo>
                  <a:pt x="76174" y="99866"/>
                </a:moveTo>
                <a:cubicBezTo>
                  <a:pt x="78072" y="94067"/>
                  <a:pt x="81869" y="88813"/>
                  <a:pt x="86161" y="84288"/>
                </a:cubicBezTo>
                <a:cubicBezTo>
                  <a:pt x="94665" y="75342"/>
                  <a:pt x="99866" y="63249"/>
                  <a:pt x="99866" y="49933"/>
                </a:cubicBezTo>
                <a:cubicBezTo>
                  <a:pt x="99866" y="22366"/>
                  <a:pt x="77500" y="0"/>
                  <a:pt x="49933" y="0"/>
                </a:cubicBezTo>
                <a:cubicBezTo>
                  <a:pt x="22366" y="0"/>
                  <a:pt x="0" y="22366"/>
                  <a:pt x="0" y="49933"/>
                </a:cubicBezTo>
                <a:cubicBezTo>
                  <a:pt x="0" y="63249"/>
                  <a:pt x="5201" y="75342"/>
                  <a:pt x="13706" y="84288"/>
                </a:cubicBezTo>
                <a:cubicBezTo>
                  <a:pt x="17997" y="88813"/>
                  <a:pt x="21820" y="94067"/>
                  <a:pt x="23692" y="99866"/>
                </a:cubicBezTo>
                <a:lnTo>
                  <a:pt x="76148" y="99866"/>
                </a:lnTo>
                <a:close/>
                <a:moveTo>
                  <a:pt x="74900" y="112349"/>
                </a:moveTo>
                <a:lnTo>
                  <a:pt x="24967" y="112349"/>
                </a:lnTo>
                <a:lnTo>
                  <a:pt x="24967" y="116511"/>
                </a:lnTo>
                <a:cubicBezTo>
                  <a:pt x="24967" y="128006"/>
                  <a:pt x="34277" y="137316"/>
                  <a:pt x="45772" y="137316"/>
                </a:cubicBezTo>
                <a:lnTo>
                  <a:pt x="54094" y="137316"/>
                </a:lnTo>
                <a:cubicBezTo>
                  <a:pt x="65589" y="137316"/>
                  <a:pt x="74900" y="128006"/>
                  <a:pt x="74900" y="116511"/>
                </a:cubicBezTo>
                <a:lnTo>
                  <a:pt x="74900" y="112349"/>
                </a:lnTo>
                <a:close/>
                <a:moveTo>
                  <a:pt x="47853" y="29128"/>
                </a:moveTo>
                <a:cubicBezTo>
                  <a:pt x="37502" y="29128"/>
                  <a:pt x="29128" y="37502"/>
                  <a:pt x="29128" y="47853"/>
                </a:cubicBezTo>
                <a:cubicBezTo>
                  <a:pt x="29128" y="51311"/>
                  <a:pt x="26345" y="54094"/>
                  <a:pt x="22886" y="54094"/>
                </a:cubicBezTo>
                <a:cubicBezTo>
                  <a:pt x="19427" y="54094"/>
                  <a:pt x="16644" y="51311"/>
                  <a:pt x="16644" y="47853"/>
                </a:cubicBezTo>
                <a:cubicBezTo>
                  <a:pt x="16644" y="30610"/>
                  <a:pt x="30610" y="16644"/>
                  <a:pt x="47853" y="16644"/>
                </a:cubicBezTo>
                <a:cubicBezTo>
                  <a:pt x="51311" y="16644"/>
                  <a:pt x="54094" y="19427"/>
                  <a:pt x="54094" y="22886"/>
                </a:cubicBezTo>
                <a:cubicBezTo>
                  <a:pt x="54094" y="26345"/>
                  <a:pt x="51311" y="29128"/>
                  <a:pt x="47853" y="29128"/>
                </a:cubicBezTo>
                <a:close/>
              </a:path>
            </a:pathLst>
          </a:custGeom>
          <a:solidFill>
            <a:srgbClr val="AD46FF"/>
          </a:solidFill>
          <a:ln/>
        </p:spPr>
      </p:sp>
      <p:sp>
        <p:nvSpPr>
          <p:cNvPr id="63" name="Text 61"/>
          <p:cNvSpPr/>
          <p:nvPr/>
        </p:nvSpPr>
        <p:spPr>
          <a:xfrm>
            <a:off x="8609820" y="4527268"/>
            <a:ext cx="3045919" cy="399465"/>
          </a:xfrm>
          <a:prstGeom prst="rect">
            <a:avLst/>
          </a:prstGeom>
          <a:noFill/>
          <a:ln/>
        </p:spPr>
        <p:txBody>
          <a:bodyPr wrap="square" lIns="0" tIns="0" rIns="0" bIns="0" rtlCol="0" anchor="ctr"/>
          <a:lstStyle/>
          <a:p>
            <a:pPr>
              <a:lnSpc>
                <a:spcPct val="130000"/>
              </a:lnSpc>
            </a:pPr>
            <a:r>
              <a:rPr lang="en-US" sz="1048" b="1" dirty="0">
                <a:solidFill>
                  <a:srgbClr val="314158"/>
                </a:solidFill>
                <a:latin typeface="MiSans" pitchFamily="34" charset="0"/>
                <a:ea typeface="MiSans" pitchFamily="34" charset="-122"/>
                <a:cs typeface="MiSans" pitchFamily="34" charset="-120"/>
              </a:rPr>
              <a:t>Feature Engineering:</a:t>
            </a:r>
            <a:pPr>
              <a:lnSpc>
                <a:spcPct val="130000"/>
              </a:lnSpc>
            </a:pPr>
            <a:r>
              <a:rPr lang="en-US" sz="1048" dirty="0">
                <a:solidFill>
                  <a:srgbClr val="314158"/>
                </a:solidFill>
                <a:latin typeface="MiSans" pitchFamily="34" charset="0"/>
                <a:ea typeface="MiSans" pitchFamily="34" charset="-122"/>
                <a:cs typeface="MiSans" pitchFamily="34" charset="-120"/>
              </a:rPr>
              <a:t> Derived meaningful new features</a:t>
            </a:r>
            <a:endParaRPr lang="en-US" sz="1600" dirty="0"/>
          </a:p>
        </p:txBody>
      </p:sp>
      <p:sp>
        <p:nvSpPr>
          <p:cNvPr id="64" name="Shape 62"/>
          <p:cNvSpPr/>
          <p:nvPr/>
        </p:nvSpPr>
        <p:spPr>
          <a:xfrm>
            <a:off x="341210" y="5367809"/>
            <a:ext cx="11509581" cy="1148461"/>
          </a:xfrm>
          <a:custGeom>
            <a:avLst/>
            <a:gdLst/>
            <a:ahLst/>
            <a:cxnLst/>
            <a:rect l="l" t="t" r="r" b="b"/>
            <a:pathLst>
              <a:path w="11509581" h="1148461">
                <a:moveTo>
                  <a:pt x="99870" y="0"/>
                </a:moveTo>
                <a:lnTo>
                  <a:pt x="11409711" y="0"/>
                </a:lnTo>
                <a:cubicBezTo>
                  <a:pt x="11464867" y="0"/>
                  <a:pt x="11509581" y="44713"/>
                  <a:pt x="11509581" y="99870"/>
                </a:cubicBezTo>
                <a:lnTo>
                  <a:pt x="11509581" y="1048591"/>
                </a:lnTo>
                <a:cubicBezTo>
                  <a:pt x="11509581" y="1103748"/>
                  <a:pt x="11464867" y="1148461"/>
                  <a:pt x="11409711" y="1148461"/>
                </a:cubicBezTo>
                <a:lnTo>
                  <a:pt x="99870" y="1148461"/>
                </a:lnTo>
                <a:cubicBezTo>
                  <a:pt x="44713" y="1148461"/>
                  <a:pt x="0" y="1103748"/>
                  <a:pt x="0" y="1048591"/>
                </a:cubicBezTo>
                <a:lnTo>
                  <a:pt x="0" y="99870"/>
                </a:lnTo>
                <a:cubicBezTo>
                  <a:pt x="0" y="44750"/>
                  <a:pt x="44750" y="0"/>
                  <a:pt x="99870" y="0"/>
                </a:cubicBezTo>
                <a:close/>
              </a:path>
            </a:pathLst>
          </a:custGeom>
          <a:gradFill rotWithShape="1" flip="none">
            <a:gsLst>
              <a:gs pos="0">
                <a:srgbClr val="FFFBEB"/>
              </a:gs>
              <a:gs pos="100000">
                <a:srgbClr val="FFF7ED"/>
              </a:gs>
            </a:gsLst>
            <a:lin ang="0" scaled="1"/>
          </a:gradFill>
          <a:ln w="25400">
            <a:solidFill>
              <a:srgbClr val="FFD230"/>
            </a:solidFill>
            <a:prstDash val="solid"/>
          </a:ln>
        </p:spPr>
      </p:sp>
      <p:sp>
        <p:nvSpPr>
          <p:cNvPr id="65" name="Shape 63"/>
          <p:cNvSpPr/>
          <p:nvPr/>
        </p:nvSpPr>
        <p:spPr>
          <a:xfrm>
            <a:off x="515975" y="5709018"/>
            <a:ext cx="466042" cy="466042"/>
          </a:xfrm>
          <a:custGeom>
            <a:avLst/>
            <a:gdLst/>
            <a:ahLst/>
            <a:cxnLst/>
            <a:rect l="l" t="t" r="r" b="b"/>
            <a:pathLst>
              <a:path w="466042" h="466042">
                <a:moveTo>
                  <a:pt x="99868" y="0"/>
                </a:moveTo>
                <a:lnTo>
                  <a:pt x="366174" y="0"/>
                </a:lnTo>
                <a:cubicBezTo>
                  <a:pt x="421293" y="0"/>
                  <a:pt x="466042" y="44749"/>
                  <a:pt x="466042" y="99868"/>
                </a:cubicBezTo>
                <a:lnTo>
                  <a:pt x="466042" y="366174"/>
                </a:lnTo>
                <a:cubicBezTo>
                  <a:pt x="466042" y="421330"/>
                  <a:pt x="421330" y="466042"/>
                  <a:pt x="366174" y="466042"/>
                </a:cubicBezTo>
                <a:lnTo>
                  <a:pt x="99868" y="466042"/>
                </a:lnTo>
                <a:cubicBezTo>
                  <a:pt x="44749" y="466042"/>
                  <a:pt x="0" y="421293"/>
                  <a:pt x="0" y="366174"/>
                </a:cubicBezTo>
                <a:lnTo>
                  <a:pt x="0" y="99868"/>
                </a:lnTo>
                <a:cubicBezTo>
                  <a:pt x="0" y="44749"/>
                  <a:pt x="44749" y="0"/>
                  <a:pt x="99868" y="0"/>
                </a:cubicBezTo>
                <a:close/>
              </a:path>
            </a:pathLst>
          </a:custGeom>
          <a:gradFill rotWithShape="1" flip="none">
            <a:gsLst>
              <a:gs pos="0">
                <a:srgbClr val="FE9A00"/>
              </a:gs>
              <a:gs pos="100000">
                <a:srgbClr val="F54900"/>
              </a:gs>
            </a:gsLst>
            <a:lin ang="2700000" scaled="1"/>
          </a:gradFill>
          <a:ln/>
        </p:spPr>
      </p:sp>
      <p:sp>
        <p:nvSpPr>
          <p:cNvPr id="66" name="Shape 64"/>
          <p:cNvSpPr/>
          <p:nvPr/>
        </p:nvSpPr>
        <p:spPr>
          <a:xfrm>
            <a:off x="649130" y="5842173"/>
            <a:ext cx="199732" cy="199732"/>
          </a:xfrm>
          <a:custGeom>
            <a:avLst/>
            <a:gdLst/>
            <a:ahLst/>
            <a:cxnLst/>
            <a:rect l="l" t="t" r="r" b="b"/>
            <a:pathLst>
              <a:path w="199732" h="199732">
                <a:moveTo>
                  <a:pt x="49933" y="124833"/>
                </a:moveTo>
                <a:lnTo>
                  <a:pt x="9558" y="124833"/>
                </a:lnTo>
                <a:cubicBezTo>
                  <a:pt x="-156" y="124833"/>
                  <a:pt x="-6125" y="114261"/>
                  <a:pt x="-1131" y="105913"/>
                </a:cubicBezTo>
                <a:lnTo>
                  <a:pt x="19505" y="71506"/>
                </a:lnTo>
                <a:cubicBezTo>
                  <a:pt x="22899" y="65849"/>
                  <a:pt x="28985" y="62416"/>
                  <a:pt x="35577" y="62416"/>
                </a:cubicBezTo>
                <a:lnTo>
                  <a:pt x="72637" y="62416"/>
                </a:lnTo>
                <a:cubicBezTo>
                  <a:pt x="102324" y="12132"/>
                  <a:pt x="146600" y="9597"/>
                  <a:pt x="176209" y="13927"/>
                </a:cubicBezTo>
                <a:cubicBezTo>
                  <a:pt x="181203" y="14668"/>
                  <a:pt x="185104" y="18569"/>
                  <a:pt x="185806" y="23523"/>
                </a:cubicBezTo>
                <a:cubicBezTo>
                  <a:pt x="190136" y="53132"/>
                  <a:pt x="187600" y="97409"/>
                  <a:pt x="137316" y="127095"/>
                </a:cubicBezTo>
                <a:lnTo>
                  <a:pt x="137316" y="164155"/>
                </a:lnTo>
                <a:cubicBezTo>
                  <a:pt x="137316" y="170748"/>
                  <a:pt x="133883" y="176833"/>
                  <a:pt x="128227" y="180227"/>
                </a:cubicBezTo>
                <a:lnTo>
                  <a:pt x="93820" y="200864"/>
                </a:lnTo>
                <a:cubicBezTo>
                  <a:pt x="85510" y="205857"/>
                  <a:pt x="74900" y="199849"/>
                  <a:pt x="74900" y="190175"/>
                </a:cubicBezTo>
                <a:lnTo>
                  <a:pt x="74900" y="149799"/>
                </a:lnTo>
                <a:cubicBezTo>
                  <a:pt x="74900" y="136029"/>
                  <a:pt x="63704" y="124833"/>
                  <a:pt x="49933" y="124833"/>
                </a:cubicBezTo>
                <a:lnTo>
                  <a:pt x="49894" y="124833"/>
                </a:lnTo>
                <a:close/>
                <a:moveTo>
                  <a:pt x="156041" y="62416"/>
                </a:moveTo>
                <a:cubicBezTo>
                  <a:pt x="156041" y="52082"/>
                  <a:pt x="147651" y="43691"/>
                  <a:pt x="137316" y="43691"/>
                </a:cubicBezTo>
                <a:cubicBezTo>
                  <a:pt x="126981" y="43691"/>
                  <a:pt x="118591" y="52082"/>
                  <a:pt x="118591" y="62416"/>
                </a:cubicBezTo>
                <a:cubicBezTo>
                  <a:pt x="118591" y="72751"/>
                  <a:pt x="126981" y="81141"/>
                  <a:pt x="137316" y="81141"/>
                </a:cubicBezTo>
                <a:cubicBezTo>
                  <a:pt x="147651" y="81141"/>
                  <a:pt x="156041" y="72751"/>
                  <a:pt x="156041" y="62416"/>
                </a:cubicBezTo>
                <a:close/>
              </a:path>
            </a:pathLst>
          </a:custGeom>
          <a:solidFill>
            <a:srgbClr val="FFFFFF"/>
          </a:solidFill>
          <a:ln/>
        </p:spPr>
      </p:sp>
      <p:sp>
        <p:nvSpPr>
          <p:cNvPr id="67" name="Text 65"/>
          <p:cNvSpPr/>
          <p:nvPr/>
        </p:nvSpPr>
        <p:spPr>
          <a:xfrm>
            <a:off x="1115173" y="5542575"/>
            <a:ext cx="10660718" cy="266310"/>
          </a:xfrm>
          <a:prstGeom prst="rect">
            <a:avLst/>
          </a:prstGeom>
          <a:noFill/>
          <a:ln/>
        </p:spPr>
        <p:txBody>
          <a:bodyPr wrap="square" lIns="0" tIns="0" rIns="0" bIns="0" rtlCol="0" anchor="ctr"/>
          <a:lstStyle/>
          <a:p>
            <a:pPr>
              <a:lnSpc>
                <a:spcPct val="110000"/>
              </a:lnSpc>
            </a:pPr>
            <a:r>
              <a:rPr lang="en-US" sz="1573" b="1" dirty="0">
                <a:solidFill>
                  <a:srgbClr val="1D293D"/>
                </a:solidFill>
                <a:latin typeface="Noto Sans SC" pitchFamily="34" charset="0"/>
                <a:ea typeface="Noto Sans SC" pitchFamily="34" charset="-122"/>
                <a:cs typeface="Noto Sans SC" pitchFamily="34" charset="-120"/>
              </a:rPr>
              <a:t>Key Innovation</a:t>
            </a:r>
            <a:endParaRPr lang="en-US" sz="1600" dirty="0"/>
          </a:p>
        </p:txBody>
      </p:sp>
      <p:sp>
        <p:nvSpPr>
          <p:cNvPr id="68" name="Text 66"/>
          <p:cNvSpPr/>
          <p:nvPr/>
        </p:nvSpPr>
        <p:spPr>
          <a:xfrm>
            <a:off x="1115173" y="5875462"/>
            <a:ext cx="10635752" cy="466042"/>
          </a:xfrm>
          <a:prstGeom prst="rect">
            <a:avLst/>
          </a:prstGeom>
          <a:noFill/>
          <a:ln/>
        </p:spPr>
        <p:txBody>
          <a:bodyPr wrap="square" lIns="0" tIns="0" rIns="0" bIns="0" rtlCol="0" anchor="ctr"/>
          <a:lstStyle/>
          <a:p>
            <a:pPr>
              <a:lnSpc>
                <a:spcPct val="130000"/>
              </a:lnSpc>
            </a:pPr>
            <a:r>
              <a:rPr lang="en-US" sz="1180" dirty="0">
                <a:solidFill>
                  <a:srgbClr val="45556C"/>
                </a:solidFill>
                <a:latin typeface="MiSans" pitchFamily="34" charset="0"/>
                <a:ea typeface="MiSans" pitchFamily="34" charset="-122"/>
                <a:cs typeface="MiSans" pitchFamily="34" charset="-120"/>
              </a:rPr>
              <a:t>Combining </a:t>
            </a:r>
            <a:pPr>
              <a:lnSpc>
                <a:spcPct val="130000"/>
              </a:lnSpc>
            </a:pPr>
            <a:r>
              <a:rPr lang="en-US" sz="1180" b="1" dirty="0">
                <a:solidFill>
                  <a:srgbClr val="BB4D00"/>
                </a:solidFill>
                <a:latin typeface="MiSans" pitchFamily="34" charset="0"/>
                <a:ea typeface="MiSans" pitchFamily="34" charset="-122"/>
                <a:cs typeface="MiSans" pitchFamily="34" charset="-120"/>
              </a:rPr>
              <a:t>high predictive accuracy</a:t>
            </a:r>
            <a:pPr>
              <a:lnSpc>
                <a:spcPct val="130000"/>
              </a:lnSpc>
            </a:pPr>
            <a:r>
              <a:rPr lang="en-US" sz="1180" dirty="0">
                <a:solidFill>
                  <a:srgbClr val="45556C"/>
                </a:solidFill>
                <a:latin typeface="MiSans" pitchFamily="34" charset="0"/>
                <a:ea typeface="MiSans" pitchFamily="34" charset="-122"/>
                <a:cs typeface="MiSans" pitchFamily="34" charset="-120"/>
              </a:rPr>
              <a:t> with </a:t>
            </a:r>
            <a:pPr>
              <a:lnSpc>
                <a:spcPct val="130000"/>
              </a:lnSpc>
            </a:pPr>
            <a:r>
              <a:rPr lang="en-US" sz="1180" b="1" dirty="0">
                <a:solidFill>
                  <a:srgbClr val="BB4D00"/>
                </a:solidFill>
                <a:latin typeface="MiSans" pitchFamily="34" charset="0"/>
                <a:ea typeface="MiSans" pitchFamily="34" charset="-122"/>
                <a:cs typeface="MiSans" pitchFamily="34" charset="-120"/>
              </a:rPr>
              <a:t>interpretable insights</a:t>
            </a:r>
            <a:pPr>
              <a:lnSpc>
                <a:spcPct val="130000"/>
              </a:lnSpc>
            </a:pPr>
            <a:r>
              <a:rPr lang="en-US" sz="1180" dirty="0">
                <a:solidFill>
                  <a:srgbClr val="45556C"/>
                </a:solidFill>
                <a:latin typeface="MiSans" pitchFamily="34" charset="0"/>
                <a:ea typeface="MiSans" pitchFamily="34" charset="-122"/>
                <a:cs typeface="MiSans" pitchFamily="34" charset="-120"/>
              </a:rPr>
              <a:t> through SHAP analysis, enabling HR managers to understand not just who might leave, but why they might leave.</a:t>
            </a:r>
            <a:endParaRPr lang="en-US" sz="1600" dirty="0"/>
          </a:p>
        </p:txBody>
      </p:sp>
    </p:spTree>
  </p:cSld>
  <p:clrMapOvr>
    <a:masterClrMapping/>
  </p:clrMapOvr>
  <p:transition>
    <p:fade/>
    <p:spd val="med"/>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381000" y="381000"/>
            <a:ext cx="11506200" cy="228600"/>
          </a:xfrm>
          <a:prstGeom prst="rect">
            <a:avLst/>
          </a:prstGeom>
          <a:noFill/>
          <a:ln/>
        </p:spPr>
        <p:txBody>
          <a:bodyPr wrap="square" lIns="0" tIns="0" rIns="0" bIns="0" rtlCol="0" anchor="ctr"/>
          <a:lstStyle/>
          <a:p>
            <a:pPr>
              <a:lnSpc>
                <a:spcPct val="130000"/>
              </a:lnSpc>
            </a:pPr>
            <a:r>
              <a:rPr lang="en-US" sz="1200" b="1" spc="60" kern="0" dirty="0">
                <a:solidFill>
                  <a:srgbClr val="155DFC"/>
                </a:solidFill>
                <a:latin typeface="MiSans" pitchFamily="34" charset="0"/>
                <a:ea typeface="MiSans" pitchFamily="34" charset="-122"/>
                <a:cs typeface="MiSans" pitchFamily="34" charset="-120"/>
              </a:rPr>
              <a:t>SYSTEM ARCHITECTURE</a:t>
            </a:r>
            <a:endParaRPr lang="en-US" sz="1600" dirty="0"/>
          </a:p>
        </p:txBody>
      </p:sp>
      <p:sp>
        <p:nvSpPr>
          <p:cNvPr id="3" name="Text 1"/>
          <p:cNvSpPr/>
          <p:nvPr/>
        </p:nvSpPr>
        <p:spPr>
          <a:xfrm>
            <a:off x="381000" y="685800"/>
            <a:ext cx="11658600" cy="457200"/>
          </a:xfrm>
          <a:prstGeom prst="rect">
            <a:avLst/>
          </a:prstGeom>
          <a:noFill/>
          <a:ln/>
        </p:spPr>
        <p:txBody>
          <a:bodyPr wrap="square" lIns="0" tIns="0" rIns="0" bIns="0" rtlCol="0" anchor="ctr"/>
          <a:lstStyle/>
          <a:p>
            <a:pPr>
              <a:lnSpc>
                <a:spcPct val="80000"/>
              </a:lnSpc>
            </a:pPr>
            <a:r>
              <a:rPr lang="en-US" sz="3600" b="1" dirty="0">
                <a:solidFill>
                  <a:srgbClr val="0F172B"/>
                </a:solidFill>
                <a:latin typeface="Noto Sans SC" pitchFamily="34" charset="0"/>
                <a:ea typeface="Noto Sans SC" pitchFamily="34" charset="-122"/>
                <a:cs typeface="Noto Sans SC" pitchFamily="34" charset="-120"/>
              </a:rPr>
              <a:t>Architecture &amp; Data Flow</a:t>
            </a:r>
            <a:endParaRPr lang="en-US" sz="1600" dirty="0"/>
          </a:p>
        </p:txBody>
      </p:sp>
      <p:sp>
        <p:nvSpPr>
          <p:cNvPr id="4" name="Shape 2"/>
          <p:cNvSpPr/>
          <p:nvPr/>
        </p:nvSpPr>
        <p:spPr>
          <a:xfrm>
            <a:off x="390525" y="1304925"/>
            <a:ext cx="2724150" cy="2000250"/>
          </a:xfrm>
          <a:custGeom>
            <a:avLst/>
            <a:gdLst/>
            <a:ahLst/>
            <a:cxnLst/>
            <a:rect l="l" t="t" r="r" b="b"/>
            <a:pathLst>
              <a:path w="2724150" h="2000250">
                <a:moveTo>
                  <a:pt x="114294" y="0"/>
                </a:moveTo>
                <a:lnTo>
                  <a:pt x="2609856" y="0"/>
                </a:lnTo>
                <a:cubicBezTo>
                  <a:pt x="2672936" y="0"/>
                  <a:pt x="2724150" y="51214"/>
                  <a:pt x="2724150" y="114294"/>
                </a:cubicBezTo>
                <a:lnTo>
                  <a:pt x="2724150" y="1885956"/>
                </a:lnTo>
                <a:cubicBezTo>
                  <a:pt x="2724150" y="1949036"/>
                  <a:pt x="2672936" y="2000250"/>
                  <a:pt x="2609856" y="2000250"/>
                </a:cubicBezTo>
                <a:lnTo>
                  <a:pt x="114294" y="2000250"/>
                </a:lnTo>
                <a:cubicBezTo>
                  <a:pt x="51214" y="2000250"/>
                  <a:pt x="0" y="1949036"/>
                  <a:pt x="0" y="1885956"/>
                </a:cubicBezTo>
                <a:lnTo>
                  <a:pt x="0" y="114294"/>
                </a:lnTo>
                <a:cubicBezTo>
                  <a:pt x="0" y="51214"/>
                  <a:pt x="51214" y="0"/>
                  <a:pt x="114294" y="0"/>
                </a:cubicBezTo>
                <a:close/>
              </a:path>
            </a:pathLst>
          </a:custGeom>
          <a:gradFill rotWithShape="1" flip="none">
            <a:gsLst>
              <a:gs pos="0">
                <a:srgbClr val="EFF6FF"/>
              </a:gs>
              <a:gs pos="100000">
                <a:srgbClr val="EEF2FF"/>
              </a:gs>
            </a:gsLst>
            <a:lin ang="2700000" scaled="1"/>
          </a:gradFill>
          <a:ln w="25400">
            <a:solidFill>
              <a:srgbClr val="8EC5FF"/>
            </a:solidFill>
            <a:prstDash val="solid"/>
          </a:ln>
        </p:spPr>
      </p:sp>
      <p:sp>
        <p:nvSpPr>
          <p:cNvPr id="5" name="Shape 3"/>
          <p:cNvSpPr/>
          <p:nvPr/>
        </p:nvSpPr>
        <p:spPr>
          <a:xfrm>
            <a:off x="1485900" y="14668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3B82F6"/>
              </a:gs>
              <a:gs pos="100000">
                <a:srgbClr val="1E40AF"/>
              </a:gs>
            </a:gsLst>
            <a:lin ang="2700000" scaled="1"/>
          </a:gradFill>
          <a:ln/>
        </p:spPr>
      </p:sp>
      <p:sp>
        <p:nvSpPr>
          <p:cNvPr id="6" name="Shape 4"/>
          <p:cNvSpPr/>
          <p:nvPr/>
        </p:nvSpPr>
        <p:spPr>
          <a:xfrm>
            <a:off x="1669256" y="1638300"/>
            <a:ext cx="166688" cy="190500"/>
          </a:xfrm>
          <a:custGeom>
            <a:avLst/>
            <a:gdLst/>
            <a:ahLst/>
            <a:cxnLst/>
            <a:rect l="l" t="t" r="r" b="b"/>
            <a:pathLst>
              <a:path w="166688" h="190500">
                <a:moveTo>
                  <a:pt x="166688" y="76572"/>
                </a:moveTo>
                <a:cubicBezTo>
                  <a:pt x="161181" y="80218"/>
                  <a:pt x="154856" y="83158"/>
                  <a:pt x="148270" y="85502"/>
                </a:cubicBezTo>
                <a:cubicBezTo>
                  <a:pt x="130783" y="91753"/>
                  <a:pt x="107826" y="95250"/>
                  <a:pt x="83344" y="95250"/>
                </a:cubicBezTo>
                <a:cubicBezTo>
                  <a:pt x="58862" y="95250"/>
                  <a:pt x="35868" y="91715"/>
                  <a:pt x="18417" y="85502"/>
                </a:cubicBezTo>
                <a:cubicBezTo>
                  <a:pt x="11869" y="83158"/>
                  <a:pt x="5507" y="80218"/>
                  <a:pt x="0" y="76572"/>
                </a:cubicBezTo>
                <a:lnTo>
                  <a:pt x="0" y="107156"/>
                </a:lnTo>
                <a:cubicBezTo>
                  <a:pt x="0" y="123602"/>
                  <a:pt x="37319" y="136922"/>
                  <a:pt x="83344" y="136922"/>
                </a:cubicBezTo>
                <a:cubicBezTo>
                  <a:pt x="129369" y="136922"/>
                  <a:pt x="166688" y="123602"/>
                  <a:pt x="166688" y="107156"/>
                </a:cubicBezTo>
                <a:lnTo>
                  <a:pt x="166688" y="76572"/>
                </a:lnTo>
                <a:close/>
                <a:moveTo>
                  <a:pt x="166688" y="47625"/>
                </a:moveTo>
                <a:lnTo>
                  <a:pt x="166688" y="29766"/>
                </a:lnTo>
                <a:cubicBezTo>
                  <a:pt x="166688" y="13320"/>
                  <a:pt x="129369" y="0"/>
                  <a:pt x="83344" y="0"/>
                </a:cubicBezTo>
                <a:cubicBezTo>
                  <a:pt x="37319" y="0"/>
                  <a:pt x="0" y="13320"/>
                  <a:pt x="0" y="29766"/>
                </a:cubicBezTo>
                <a:lnTo>
                  <a:pt x="0" y="47625"/>
                </a:lnTo>
                <a:cubicBezTo>
                  <a:pt x="0" y="64071"/>
                  <a:pt x="37319" y="77391"/>
                  <a:pt x="83344" y="77391"/>
                </a:cubicBezTo>
                <a:cubicBezTo>
                  <a:pt x="129369" y="77391"/>
                  <a:pt x="166688" y="64071"/>
                  <a:pt x="166688" y="47625"/>
                </a:cubicBezTo>
                <a:close/>
                <a:moveTo>
                  <a:pt x="148270" y="145033"/>
                </a:moveTo>
                <a:cubicBezTo>
                  <a:pt x="130820" y="151247"/>
                  <a:pt x="107863" y="154781"/>
                  <a:pt x="83344" y="154781"/>
                </a:cubicBezTo>
                <a:cubicBezTo>
                  <a:pt x="58824" y="154781"/>
                  <a:pt x="35868" y="151247"/>
                  <a:pt x="18417" y="145033"/>
                </a:cubicBezTo>
                <a:cubicBezTo>
                  <a:pt x="11869" y="142689"/>
                  <a:pt x="5507" y="139750"/>
                  <a:pt x="0" y="136103"/>
                </a:cubicBezTo>
                <a:lnTo>
                  <a:pt x="0" y="160734"/>
                </a:lnTo>
                <a:cubicBezTo>
                  <a:pt x="0" y="177180"/>
                  <a:pt x="37319" y="190500"/>
                  <a:pt x="83344" y="190500"/>
                </a:cubicBezTo>
                <a:cubicBezTo>
                  <a:pt x="129369" y="190500"/>
                  <a:pt x="166688" y="177180"/>
                  <a:pt x="166688" y="160734"/>
                </a:cubicBezTo>
                <a:lnTo>
                  <a:pt x="166688" y="136103"/>
                </a:lnTo>
                <a:cubicBezTo>
                  <a:pt x="161181" y="139750"/>
                  <a:pt x="154856" y="142689"/>
                  <a:pt x="148270" y="145033"/>
                </a:cubicBezTo>
                <a:close/>
              </a:path>
            </a:pathLst>
          </a:custGeom>
          <a:solidFill>
            <a:srgbClr val="FFFFFF"/>
          </a:solidFill>
          <a:ln/>
        </p:spPr>
      </p:sp>
      <p:sp>
        <p:nvSpPr>
          <p:cNvPr id="7" name="Text 5"/>
          <p:cNvSpPr/>
          <p:nvPr/>
        </p:nvSpPr>
        <p:spPr>
          <a:xfrm>
            <a:off x="1119039" y="2114550"/>
            <a:ext cx="1266825"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Data Ingestion</a:t>
            </a:r>
            <a:endParaRPr lang="en-US" sz="1600" dirty="0"/>
          </a:p>
        </p:txBody>
      </p:sp>
      <p:sp>
        <p:nvSpPr>
          <p:cNvPr id="8" name="Text 6"/>
          <p:cNvSpPr/>
          <p:nvPr/>
        </p:nvSpPr>
        <p:spPr>
          <a:xfrm>
            <a:off x="514350" y="2457450"/>
            <a:ext cx="2476500"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Load employee data from CSV files and perform initial validation</a:t>
            </a:r>
            <a:endParaRPr lang="en-US" sz="1600" dirty="0"/>
          </a:p>
        </p:txBody>
      </p:sp>
      <p:sp>
        <p:nvSpPr>
          <p:cNvPr id="9" name="Shape 7"/>
          <p:cNvSpPr/>
          <p:nvPr/>
        </p:nvSpPr>
        <p:spPr>
          <a:xfrm>
            <a:off x="3286125" y="1304925"/>
            <a:ext cx="2724150" cy="2000250"/>
          </a:xfrm>
          <a:custGeom>
            <a:avLst/>
            <a:gdLst/>
            <a:ahLst/>
            <a:cxnLst/>
            <a:rect l="l" t="t" r="r" b="b"/>
            <a:pathLst>
              <a:path w="2724150" h="2000250">
                <a:moveTo>
                  <a:pt x="114294" y="0"/>
                </a:moveTo>
                <a:lnTo>
                  <a:pt x="2609856" y="0"/>
                </a:lnTo>
                <a:cubicBezTo>
                  <a:pt x="2672936" y="0"/>
                  <a:pt x="2724150" y="51214"/>
                  <a:pt x="2724150" y="114294"/>
                </a:cubicBezTo>
                <a:lnTo>
                  <a:pt x="2724150" y="1885956"/>
                </a:lnTo>
                <a:cubicBezTo>
                  <a:pt x="2724150" y="1949036"/>
                  <a:pt x="2672936" y="2000250"/>
                  <a:pt x="2609856" y="2000250"/>
                </a:cubicBezTo>
                <a:lnTo>
                  <a:pt x="114294" y="2000250"/>
                </a:lnTo>
                <a:cubicBezTo>
                  <a:pt x="51214" y="2000250"/>
                  <a:pt x="0" y="1949036"/>
                  <a:pt x="0" y="1885956"/>
                </a:cubicBezTo>
                <a:lnTo>
                  <a:pt x="0" y="114294"/>
                </a:lnTo>
                <a:cubicBezTo>
                  <a:pt x="0" y="51214"/>
                  <a:pt x="51214" y="0"/>
                  <a:pt x="114294" y="0"/>
                </a:cubicBezTo>
                <a:close/>
              </a:path>
            </a:pathLst>
          </a:custGeom>
          <a:gradFill rotWithShape="1" flip="none">
            <a:gsLst>
              <a:gs pos="0">
                <a:srgbClr val="ECFDF5"/>
              </a:gs>
              <a:gs pos="100000">
                <a:srgbClr val="F0FDFA"/>
              </a:gs>
            </a:gsLst>
            <a:lin ang="2700000" scaled="1"/>
          </a:gradFill>
          <a:ln w="25400">
            <a:solidFill>
              <a:srgbClr val="5EE9B5"/>
            </a:solidFill>
            <a:prstDash val="solid"/>
          </a:ln>
        </p:spPr>
      </p:sp>
      <p:sp>
        <p:nvSpPr>
          <p:cNvPr id="10" name="Shape 8"/>
          <p:cNvSpPr/>
          <p:nvPr/>
        </p:nvSpPr>
        <p:spPr>
          <a:xfrm>
            <a:off x="4381500" y="14668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00BC7D"/>
              </a:gs>
              <a:gs pos="100000">
                <a:srgbClr val="009689"/>
              </a:gs>
            </a:gsLst>
            <a:lin ang="2700000" scaled="1"/>
          </a:gradFill>
          <a:ln/>
        </p:spPr>
      </p:sp>
      <p:sp>
        <p:nvSpPr>
          <p:cNvPr id="11" name="Shape 9"/>
          <p:cNvSpPr/>
          <p:nvPr/>
        </p:nvSpPr>
        <p:spPr>
          <a:xfrm>
            <a:off x="4529138" y="1638300"/>
            <a:ext cx="238125" cy="190500"/>
          </a:xfrm>
          <a:custGeom>
            <a:avLst/>
            <a:gdLst/>
            <a:ahLst/>
            <a:cxnLst/>
            <a:rect l="l" t="t" r="r" b="b"/>
            <a:pathLst>
              <a:path w="238125" h="190500">
                <a:moveTo>
                  <a:pt x="154744" y="78321"/>
                </a:moveTo>
                <a:cubicBezTo>
                  <a:pt x="159283" y="77093"/>
                  <a:pt x="164046" y="79251"/>
                  <a:pt x="166092" y="83455"/>
                </a:cubicBezTo>
                <a:lnTo>
                  <a:pt x="173013" y="97445"/>
                </a:lnTo>
                <a:cubicBezTo>
                  <a:pt x="176845" y="97966"/>
                  <a:pt x="180603" y="99008"/>
                  <a:pt x="184138" y="100459"/>
                </a:cubicBezTo>
                <a:lnTo>
                  <a:pt x="197160" y="91790"/>
                </a:lnTo>
                <a:cubicBezTo>
                  <a:pt x="201067" y="89185"/>
                  <a:pt x="206239" y="89706"/>
                  <a:pt x="209550" y="93018"/>
                </a:cubicBezTo>
                <a:lnTo>
                  <a:pt x="216694" y="100161"/>
                </a:lnTo>
                <a:cubicBezTo>
                  <a:pt x="220005" y="103473"/>
                  <a:pt x="220526" y="108682"/>
                  <a:pt x="217922" y="112551"/>
                </a:cubicBezTo>
                <a:lnTo>
                  <a:pt x="209252" y="125537"/>
                </a:lnTo>
                <a:cubicBezTo>
                  <a:pt x="209959" y="127285"/>
                  <a:pt x="210592" y="129108"/>
                  <a:pt x="211113" y="131006"/>
                </a:cubicBezTo>
                <a:cubicBezTo>
                  <a:pt x="211634" y="132904"/>
                  <a:pt x="211968" y="134764"/>
                  <a:pt x="212229" y="136661"/>
                </a:cubicBezTo>
                <a:lnTo>
                  <a:pt x="226256" y="143582"/>
                </a:lnTo>
                <a:cubicBezTo>
                  <a:pt x="230460" y="145666"/>
                  <a:pt x="232618" y="150428"/>
                  <a:pt x="231391" y="154930"/>
                </a:cubicBezTo>
                <a:lnTo>
                  <a:pt x="228786" y="164678"/>
                </a:lnTo>
                <a:cubicBezTo>
                  <a:pt x="227558" y="169180"/>
                  <a:pt x="223354" y="172231"/>
                  <a:pt x="218666" y="171934"/>
                </a:cubicBezTo>
                <a:lnTo>
                  <a:pt x="203039" y="170929"/>
                </a:lnTo>
                <a:cubicBezTo>
                  <a:pt x="200695" y="173943"/>
                  <a:pt x="197979" y="176733"/>
                  <a:pt x="194890" y="179115"/>
                </a:cubicBezTo>
                <a:lnTo>
                  <a:pt x="195895" y="194704"/>
                </a:lnTo>
                <a:cubicBezTo>
                  <a:pt x="196193" y="199392"/>
                  <a:pt x="193142" y="203634"/>
                  <a:pt x="188640" y="204825"/>
                </a:cubicBezTo>
                <a:lnTo>
                  <a:pt x="178891" y="207429"/>
                </a:lnTo>
                <a:cubicBezTo>
                  <a:pt x="174352" y="208657"/>
                  <a:pt x="169627" y="206499"/>
                  <a:pt x="167543" y="202295"/>
                </a:cubicBezTo>
                <a:lnTo>
                  <a:pt x="160623" y="188305"/>
                </a:lnTo>
                <a:cubicBezTo>
                  <a:pt x="156790" y="187784"/>
                  <a:pt x="153033" y="186742"/>
                  <a:pt x="149498" y="185291"/>
                </a:cubicBezTo>
                <a:lnTo>
                  <a:pt x="136475" y="193960"/>
                </a:lnTo>
                <a:cubicBezTo>
                  <a:pt x="132569" y="196565"/>
                  <a:pt x="127397" y="196044"/>
                  <a:pt x="124085" y="192732"/>
                </a:cubicBezTo>
                <a:lnTo>
                  <a:pt x="116942" y="185589"/>
                </a:lnTo>
                <a:cubicBezTo>
                  <a:pt x="113630" y="182277"/>
                  <a:pt x="113109" y="177105"/>
                  <a:pt x="115714" y="173199"/>
                </a:cubicBezTo>
                <a:lnTo>
                  <a:pt x="124383" y="160176"/>
                </a:lnTo>
                <a:cubicBezTo>
                  <a:pt x="123676" y="158428"/>
                  <a:pt x="123044" y="156604"/>
                  <a:pt x="122523" y="154707"/>
                </a:cubicBezTo>
                <a:cubicBezTo>
                  <a:pt x="122002" y="152809"/>
                  <a:pt x="121667" y="150912"/>
                  <a:pt x="121407" y="149051"/>
                </a:cubicBezTo>
                <a:lnTo>
                  <a:pt x="107379" y="142131"/>
                </a:lnTo>
                <a:cubicBezTo>
                  <a:pt x="103175" y="140047"/>
                  <a:pt x="101054" y="135285"/>
                  <a:pt x="102245" y="130783"/>
                </a:cubicBezTo>
                <a:lnTo>
                  <a:pt x="104849" y="121034"/>
                </a:lnTo>
                <a:cubicBezTo>
                  <a:pt x="106077" y="116532"/>
                  <a:pt x="110282" y="113481"/>
                  <a:pt x="114970" y="113779"/>
                </a:cubicBezTo>
                <a:lnTo>
                  <a:pt x="130559" y="114784"/>
                </a:lnTo>
                <a:cubicBezTo>
                  <a:pt x="132904" y="111770"/>
                  <a:pt x="135620" y="108979"/>
                  <a:pt x="138708" y="106598"/>
                </a:cubicBezTo>
                <a:lnTo>
                  <a:pt x="137703" y="91046"/>
                </a:lnTo>
                <a:cubicBezTo>
                  <a:pt x="137406" y="86358"/>
                  <a:pt x="140457" y="82116"/>
                  <a:pt x="144959" y="80925"/>
                </a:cubicBezTo>
                <a:lnTo>
                  <a:pt x="154707" y="78321"/>
                </a:lnTo>
                <a:close/>
                <a:moveTo>
                  <a:pt x="166836" y="126504"/>
                </a:moveTo>
                <a:cubicBezTo>
                  <a:pt x="157801" y="126514"/>
                  <a:pt x="150474" y="133858"/>
                  <a:pt x="150484" y="142894"/>
                </a:cubicBezTo>
                <a:cubicBezTo>
                  <a:pt x="150494" y="151929"/>
                  <a:pt x="157838" y="159256"/>
                  <a:pt x="166874" y="159246"/>
                </a:cubicBezTo>
                <a:cubicBezTo>
                  <a:pt x="175909" y="159236"/>
                  <a:pt x="183236" y="151892"/>
                  <a:pt x="183226" y="142856"/>
                </a:cubicBezTo>
                <a:cubicBezTo>
                  <a:pt x="183216" y="133821"/>
                  <a:pt x="175872" y="126494"/>
                  <a:pt x="166836" y="126504"/>
                </a:cubicBezTo>
                <a:close/>
                <a:moveTo>
                  <a:pt x="83679" y="-16929"/>
                </a:moveTo>
                <a:lnTo>
                  <a:pt x="93427" y="-14325"/>
                </a:lnTo>
                <a:cubicBezTo>
                  <a:pt x="97929" y="-13097"/>
                  <a:pt x="100980" y="-8855"/>
                  <a:pt x="100682" y="-4204"/>
                </a:cubicBezTo>
                <a:lnTo>
                  <a:pt x="99678" y="11348"/>
                </a:lnTo>
                <a:cubicBezTo>
                  <a:pt x="102766" y="13729"/>
                  <a:pt x="105482" y="16483"/>
                  <a:pt x="107826" y="19534"/>
                </a:cubicBezTo>
                <a:lnTo>
                  <a:pt x="123453" y="18529"/>
                </a:lnTo>
                <a:cubicBezTo>
                  <a:pt x="128104" y="18231"/>
                  <a:pt x="132345" y="21282"/>
                  <a:pt x="133573" y="25784"/>
                </a:cubicBezTo>
                <a:lnTo>
                  <a:pt x="136178" y="35533"/>
                </a:lnTo>
                <a:cubicBezTo>
                  <a:pt x="137368" y="40035"/>
                  <a:pt x="135248" y="44797"/>
                  <a:pt x="131043" y="46881"/>
                </a:cubicBezTo>
                <a:lnTo>
                  <a:pt x="117016" y="53801"/>
                </a:lnTo>
                <a:cubicBezTo>
                  <a:pt x="116756" y="55699"/>
                  <a:pt x="116384" y="57596"/>
                  <a:pt x="115900" y="59457"/>
                </a:cubicBezTo>
                <a:cubicBezTo>
                  <a:pt x="115416" y="61317"/>
                  <a:pt x="114746" y="63178"/>
                  <a:pt x="114040" y="64926"/>
                </a:cubicBezTo>
                <a:lnTo>
                  <a:pt x="122709" y="77949"/>
                </a:lnTo>
                <a:cubicBezTo>
                  <a:pt x="125313" y="81855"/>
                  <a:pt x="124792" y="87027"/>
                  <a:pt x="121481" y="90339"/>
                </a:cubicBezTo>
                <a:lnTo>
                  <a:pt x="114337" y="97482"/>
                </a:lnTo>
                <a:cubicBezTo>
                  <a:pt x="111026" y="100794"/>
                  <a:pt x="105854" y="101315"/>
                  <a:pt x="101947" y="98710"/>
                </a:cubicBezTo>
                <a:lnTo>
                  <a:pt x="88925" y="90041"/>
                </a:lnTo>
                <a:cubicBezTo>
                  <a:pt x="85390" y="91492"/>
                  <a:pt x="81632" y="92534"/>
                  <a:pt x="77800" y="93055"/>
                </a:cubicBezTo>
                <a:lnTo>
                  <a:pt x="70879" y="107045"/>
                </a:lnTo>
                <a:cubicBezTo>
                  <a:pt x="68796" y="111249"/>
                  <a:pt x="64033" y="113370"/>
                  <a:pt x="59531" y="112179"/>
                </a:cubicBezTo>
                <a:lnTo>
                  <a:pt x="49783" y="109575"/>
                </a:lnTo>
                <a:cubicBezTo>
                  <a:pt x="45244" y="108347"/>
                  <a:pt x="42230" y="104105"/>
                  <a:pt x="42528" y="99454"/>
                </a:cubicBezTo>
                <a:lnTo>
                  <a:pt x="43532" y="83865"/>
                </a:lnTo>
                <a:cubicBezTo>
                  <a:pt x="40444" y="81483"/>
                  <a:pt x="37728" y="78730"/>
                  <a:pt x="35384" y="75679"/>
                </a:cubicBezTo>
                <a:lnTo>
                  <a:pt x="19757" y="76684"/>
                </a:lnTo>
                <a:cubicBezTo>
                  <a:pt x="15106" y="76981"/>
                  <a:pt x="10864" y="73930"/>
                  <a:pt x="9637" y="69428"/>
                </a:cubicBezTo>
                <a:lnTo>
                  <a:pt x="7032" y="59680"/>
                </a:lnTo>
                <a:cubicBezTo>
                  <a:pt x="5842" y="55178"/>
                  <a:pt x="7962" y="50416"/>
                  <a:pt x="12167" y="48332"/>
                </a:cubicBezTo>
                <a:lnTo>
                  <a:pt x="26194" y="41411"/>
                </a:lnTo>
                <a:cubicBezTo>
                  <a:pt x="26454" y="39514"/>
                  <a:pt x="26826" y="37654"/>
                  <a:pt x="27310" y="35756"/>
                </a:cubicBezTo>
                <a:cubicBezTo>
                  <a:pt x="27831" y="33858"/>
                  <a:pt x="28426" y="32035"/>
                  <a:pt x="29170" y="30287"/>
                </a:cubicBezTo>
                <a:lnTo>
                  <a:pt x="20501" y="17301"/>
                </a:lnTo>
                <a:cubicBezTo>
                  <a:pt x="17897" y="13395"/>
                  <a:pt x="18417" y="8223"/>
                  <a:pt x="21729" y="4911"/>
                </a:cubicBezTo>
                <a:lnTo>
                  <a:pt x="28873" y="-2232"/>
                </a:lnTo>
                <a:cubicBezTo>
                  <a:pt x="32184" y="-5544"/>
                  <a:pt x="37356" y="-6065"/>
                  <a:pt x="41263" y="-3460"/>
                </a:cubicBezTo>
                <a:lnTo>
                  <a:pt x="54285" y="5209"/>
                </a:lnTo>
                <a:cubicBezTo>
                  <a:pt x="57820" y="3758"/>
                  <a:pt x="61578" y="2716"/>
                  <a:pt x="65410" y="2195"/>
                </a:cubicBezTo>
                <a:lnTo>
                  <a:pt x="72330" y="-11795"/>
                </a:lnTo>
                <a:cubicBezTo>
                  <a:pt x="74414" y="-15999"/>
                  <a:pt x="79139" y="-18120"/>
                  <a:pt x="83679" y="-16929"/>
                </a:cubicBezTo>
                <a:close/>
                <a:moveTo>
                  <a:pt x="71586" y="31254"/>
                </a:moveTo>
                <a:cubicBezTo>
                  <a:pt x="62551" y="31254"/>
                  <a:pt x="55215" y="38590"/>
                  <a:pt x="55215" y="47625"/>
                </a:cubicBezTo>
                <a:cubicBezTo>
                  <a:pt x="55215" y="56660"/>
                  <a:pt x="62551" y="63996"/>
                  <a:pt x="71586" y="63996"/>
                </a:cubicBezTo>
                <a:cubicBezTo>
                  <a:pt x="80622" y="63996"/>
                  <a:pt x="87957" y="56660"/>
                  <a:pt x="87957" y="47625"/>
                </a:cubicBezTo>
                <a:cubicBezTo>
                  <a:pt x="87957" y="38590"/>
                  <a:pt x="80622" y="31254"/>
                  <a:pt x="71586" y="31254"/>
                </a:cubicBezTo>
                <a:close/>
              </a:path>
            </a:pathLst>
          </a:custGeom>
          <a:solidFill>
            <a:srgbClr val="FFFFFF"/>
          </a:solidFill>
          <a:ln/>
        </p:spPr>
      </p:sp>
      <p:sp>
        <p:nvSpPr>
          <p:cNvPr id="12" name="Text 10"/>
          <p:cNvSpPr/>
          <p:nvPr/>
        </p:nvSpPr>
        <p:spPr>
          <a:xfrm>
            <a:off x="4009727" y="2114550"/>
            <a:ext cx="1276350"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Preprocessing</a:t>
            </a:r>
            <a:endParaRPr lang="en-US" sz="1600" dirty="0"/>
          </a:p>
        </p:txBody>
      </p:sp>
      <p:sp>
        <p:nvSpPr>
          <p:cNvPr id="13" name="Text 11"/>
          <p:cNvSpPr/>
          <p:nvPr/>
        </p:nvSpPr>
        <p:spPr>
          <a:xfrm>
            <a:off x="3409950" y="2457450"/>
            <a:ext cx="2476500"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Handle missing values, encode categories, scale features</a:t>
            </a:r>
            <a:endParaRPr lang="en-US" sz="1600" dirty="0"/>
          </a:p>
        </p:txBody>
      </p:sp>
      <p:sp>
        <p:nvSpPr>
          <p:cNvPr id="14" name="Shape 12"/>
          <p:cNvSpPr/>
          <p:nvPr/>
        </p:nvSpPr>
        <p:spPr>
          <a:xfrm>
            <a:off x="6181725" y="1304925"/>
            <a:ext cx="2724150" cy="2000250"/>
          </a:xfrm>
          <a:custGeom>
            <a:avLst/>
            <a:gdLst/>
            <a:ahLst/>
            <a:cxnLst/>
            <a:rect l="l" t="t" r="r" b="b"/>
            <a:pathLst>
              <a:path w="2724150" h="2000250">
                <a:moveTo>
                  <a:pt x="114294" y="0"/>
                </a:moveTo>
                <a:lnTo>
                  <a:pt x="2609856" y="0"/>
                </a:lnTo>
                <a:cubicBezTo>
                  <a:pt x="2672936" y="0"/>
                  <a:pt x="2724150" y="51214"/>
                  <a:pt x="2724150" y="114294"/>
                </a:cubicBezTo>
                <a:lnTo>
                  <a:pt x="2724150" y="1885956"/>
                </a:lnTo>
                <a:cubicBezTo>
                  <a:pt x="2724150" y="1949036"/>
                  <a:pt x="2672936" y="2000250"/>
                  <a:pt x="2609856" y="2000250"/>
                </a:cubicBezTo>
                <a:lnTo>
                  <a:pt x="114294" y="2000250"/>
                </a:lnTo>
                <a:cubicBezTo>
                  <a:pt x="51214" y="2000250"/>
                  <a:pt x="0" y="1949036"/>
                  <a:pt x="0" y="1885956"/>
                </a:cubicBezTo>
                <a:lnTo>
                  <a:pt x="0" y="114294"/>
                </a:lnTo>
                <a:cubicBezTo>
                  <a:pt x="0" y="51214"/>
                  <a:pt x="51214" y="0"/>
                  <a:pt x="114294" y="0"/>
                </a:cubicBezTo>
                <a:close/>
              </a:path>
            </a:pathLst>
          </a:custGeom>
          <a:gradFill rotWithShape="1" flip="none">
            <a:gsLst>
              <a:gs pos="0">
                <a:srgbClr val="FAF5FF"/>
              </a:gs>
              <a:gs pos="100000">
                <a:srgbClr val="FDF2F8"/>
              </a:gs>
            </a:gsLst>
            <a:lin ang="2700000" scaled="1"/>
          </a:gradFill>
          <a:ln w="25400">
            <a:solidFill>
              <a:srgbClr val="DAB2FF"/>
            </a:solidFill>
            <a:prstDash val="solid"/>
          </a:ln>
        </p:spPr>
      </p:sp>
      <p:sp>
        <p:nvSpPr>
          <p:cNvPr id="15" name="Shape 13"/>
          <p:cNvSpPr/>
          <p:nvPr/>
        </p:nvSpPr>
        <p:spPr>
          <a:xfrm>
            <a:off x="7277100" y="14668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AD46FF"/>
              </a:gs>
              <a:gs pos="100000">
                <a:srgbClr val="E60076"/>
              </a:gs>
            </a:gsLst>
            <a:lin ang="2700000" scaled="1"/>
          </a:gradFill>
          <a:ln/>
        </p:spPr>
      </p:sp>
      <p:sp>
        <p:nvSpPr>
          <p:cNvPr id="16" name="Shape 14"/>
          <p:cNvSpPr/>
          <p:nvPr/>
        </p:nvSpPr>
        <p:spPr>
          <a:xfrm>
            <a:off x="7448550" y="1638300"/>
            <a:ext cx="190500" cy="190500"/>
          </a:xfrm>
          <a:custGeom>
            <a:avLst/>
            <a:gdLst/>
            <a:ahLst/>
            <a:cxnLst/>
            <a:rect l="l" t="t" r="r" b="b"/>
            <a:pathLst>
              <a:path w="190500" h="190500">
                <a:moveTo>
                  <a:pt x="0" y="29766"/>
                </a:moveTo>
                <a:cubicBezTo>
                  <a:pt x="0" y="19906"/>
                  <a:pt x="8000" y="11906"/>
                  <a:pt x="17859" y="11906"/>
                </a:cubicBezTo>
                <a:lnTo>
                  <a:pt x="53578" y="11906"/>
                </a:lnTo>
                <a:cubicBezTo>
                  <a:pt x="63438" y="11906"/>
                  <a:pt x="71438" y="19906"/>
                  <a:pt x="71438" y="29766"/>
                </a:cubicBezTo>
                <a:lnTo>
                  <a:pt x="71438" y="35719"/>
                </a:lnTo>
                <a:lnTo>
                  <a:pt x="119063" y="35719"/>
                </a:lnTo>
                <a:lnTo>
                  <a:pt x="119063" y="29766"/>
                </a:lnTo>
                <a:cubicBezTo>
                  <a:pt x="119063" y="19906"/>
                  <a:pt x="127062" y="11906"/>
                  <a:pt x="136922" y="11906"/>
                </a:cubicBezTo>
                <a:lnTo>
                  <a:pt x="172641" y="11906"/>
                </a:lnTo>
                <a:cubicBezTo>
                  <a:pt x="182500" y="11906"/>
                  <a:pt x="190500" y="19906"/>
                  <a:pt x="190500" y="29766"/>
                </a:cubicBezTo>
                <a:lnTo>
                  <a:pt x="190500" y="65484"/>
                </a:lnTo>
                <a:cubicBezTo>
                  <a:pt x="190500" y="75344"/>
                  <a:pt x="182500" y="83344"/>
                  <a:pt x="172641" y="83344"/>
                </a:cubicBezTo>
                <a:lnTo>
                  <a:pt x="136922" y="83344"/>
                </a:lnTo>
                <a:cubicBezTo>
                  <a:pt x="127062" y="83344"/>
                  <a:pt x="119063" y="75344"/>
                  <a:pt x="119063" y="65484"/>
                </a:cubicBezTo>
                <a:lnTo>
                  <a:pt x="119063" y="59531"/>
                </a:lnTo>
                <a:lnTo>
                  <a:pt x="71438" y="59531"/>
                </a:lnTo>
                <a:lnTo>
                  <a:pt x="71438" y="65484"/>
                </a:lnTo>
                <a:cubicBezTo>
                  <a:pt x="71438" y="68200"/>
                  <a:pt x="70805" y="70805"/>
                  <a:pt x="69726" y="73112"/>
                </a:cubicBezTo>
                <a:lnTo>
                  <a:pt x="95250" y="107156"/>
                </a:lnTo>
                <a:lnTo>
                  <a:pt x="125016" y="107156"/>
                </a:lnTo>
                <a:cubicBezTo>
                  <a:pt x="134875" y="107156"/>
                  <a:pt x="142875" y="115156"/>
                  <a:pt x="142875" y="125016"/>
                </a:cubicBezTo>
                <a:lnTo>
                  <a:pt x="142875" y="160734"/>
                </a:lnTo>
                <a:cubicBezTo>
                  <a:pt x="142875" y="170594"/>
                  <a:pt x="134875" y="178594"/>
                  <a:pt x="125016" y="178594"/>
                </a:cubicBezTo>
                <a:lnTo>
                  <a:pt x="89297" y="178594"/>
                </a:lnTo>
                <a:cubicBezTo>
                  <a:pt x="79437" y="178594"/>
                  <a:pt x="71438" y="170594"/>
                  <a:pt x="71438" y="160734"/>
                </a:cubicBezTo>
                <a:lnTo>
                  <a:pt x="71438" y="125016"/>
                </a:lnTo>
                <a:cubicBezTo>
                  <a:pt x="71438" y="122300"/>
                  <a:pt x="72070" y="119695"/>
                  <a:pt x="73149" y="117388"/>
                </a:cubicBezTo>
                <a:lnTo>
                  <a:pt x="47625" y="83344"/>
                </a:lnTo>
                <a:lnTo>
                  <a:pt x="17859" y="83344"/>
                </a:lnTo>
                <a:cubicBezTo>
                  <a:pt x="8000" y="83344"/>
                  <a:pt x="0" y="75344"/>
                  <a:pt x="0" y="65484"/>
                </a:cubicBezTo>
                <a:lnTo>
                  <a:pt x="0" y="29766"/>
                </a:lnTo>
                <a:close/>
              </a:path>
            </a:pathLst>
          </a:custGeom>
          <a:solidFill>
            <a:srgbClr val="FFFFFF"/>
          </a:solidFill>
          <a:ln/>
        </p:spPr>
      </p:sp>
      <p:sp>
        <p:nvSpPr>
          <p:cNvPr id="17" name="Text 15"/>
          <p:cNvSpPr/>
          <p:nvPr/>
        </p:nvSpPr>
        <p:spPr>
          <a:xfrm>
            <a:off x="6671965" y="2114550"/>
            <a:ext cx="1743075"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Feature Engineering</a:t>
            </a:r>
            <a:endParaRPr lang="en-US" sz="1600" dirty="0"/>
          </a:p>
        </p:txBody>
      </p:sp>
      <p:sp>
        <p:nvSpPr>
          <p:cNvPr id="18" name="Text 16"/>
          <p:cNvSpPr/>
          <p:nvPr/>
        </p:nvSpPr>
        <p:spPr>
          <a:xfrm>
            <a:off x="6305550" y="2457450"/>
            <a:ext cx="2476500"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Create new features and perform dimensionality reduction</a:t>
            </a:r>
            <a:endParaRPr lang="en-US" sz="1600" dirty="0"/>
          </a:p>
        </p:txBody>
      </p:sp>
      <p:sp>
        <p:nvSpPr>
          <p:cNvPr id="19" name="Shape 17"/>
          <p:cNvSpPr/>
          <p:nvPr/>
        </p:nvSpPr>
        <p:spPr>
          <a:xfrm>
            <a:off x="9077325" y="1304925"/>
            <a:ext cx="2724150" cy="2000250"/>
          </a:xfrm>
          <a:custGeom>
            <a:avLst/>
            <a:gdLst/>
            <a:ahLst/>
            <a:cxnLst/>
            <a:rect l="l" t="t" r="r" b="b"/>
            <a:pathLst>
              <a:path w="2724150" h="2000250">
                <a:moveTo>
                  <a:pt x="114294" y="0"/>
                </a:moveTo>
                <a:lnTo>
                  <a:pt x="2609856" y="0"/>
                </a:lnTo>
                <a:cubicBezTo>
                  <a:pt x="2672936" y="0"/>
                  <a:pt x="2724150" y="51214"/>
                  <a:pt x="2724150" y="114294"/>
                </a:cubicBezTo>
                <a:lnTo>
                  <a:pt x="2724150" y="1885956"/>
                </a:lnTo>
                <a:cubicBezTo>
                  <a:pt x="2724150" y="1949036"/>
                  <a:pt x="2672936" y="2000250"/>
                  <a:pt x="2609856" y="2000250"/>
                </a:cubicBezTo>
                <a:lnTo>
                  <a:pt x="114294" y="2000250"/>
                </a:lnTo>
                <a:cubicBezTo>
                  <a:pt x="51214" y="2000250"/>
                  <a:pt x="0" y="1949036"/>
                  <a:pt x="0" y="1885956"/>
                </a:cubicBezTo>
                <a:lnTo>
                  <a:pt x="0" y="114294"/>
                </a:lnTo>
                <a:cubicBezTo>
                  <a:pt x="0" y="51214"/>
                  <a:pt x="51214" y="0"/>
                  <a:pt x="114294" y="0"/>
                </a:cubicBezTo>
                <a:close/>
              </a:path>
            </a:pathLst>
          </a:custGeom>
          <a:gradFill rotWithShape="1" flip="none">
            <a:gsLst>
              <a:gs pos="0">
                <a:srgbClr val="FFFBEB"/>
              </a:gs>
              <a:gs pos="100000">
                <a:srgbClr val="FFF7ED"/>
              </a:gs>
            </a:gsLst>
            <a:lin ang="2700000" scaled="1"/>
          </a:gradFill>
          <a:ln w="25400">
            <a:solidFill>
              <a:srgbClr val="FFD230"/>
            </a:solidFill>
            <a:prstDash val="solid"/>
          </a:ln>
        </p:spPr>
      </p:sp>
      <p:sp>
        <p:nvSpPr>
          <p:cNvPr id="20" name="Shape 18"/>
          <p:cNvSpPr/>
          <p:nvPr/>
        </p:nvSpPr>
        <p:spPr>
          <a:xfrm>
            <a:off x="10172700" y="14668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FE9A00"/>
              </a:gs>
              <a:gs pos="100000">
                <a:srgbClr val="F54900"/>
              </a:gs>
            </a:gsLst>
            <a:lin ang="2700000" scaled="1"/>
          </a:gradFill>
          <a:ln/>
        </p:spPr>
      </p:sp>
      <p:sp>
        <p:nvSpPr>
          <p:cNvPr id="21" name="Shape 19"/>
          <p:cNvSpPr/>
          <p:nvPr/>
        </p:nvSpPr>
        <p:spPr>
          <a:xfrm>
            <a:off x="10344150" y="1638300"/>
            <a:ext cx="190500" cy="190500"/>
          </a:xfrm>
          <a:custGeom>
            <a:avLst/>
            <a:gdLst/>
            <a:ahLst/>
            <a:cxnLst/>
            <a:rect l="l" t="t" r="r" b="b"/>
            <a:pathLst>
              <a:path w="190500" h="190500">
                <a:moveTo>
                  <a:pt x="44648" y="20836"/>
                </a:moveTo>
                <a:cubicBezTo>
                  <a:pt x="44648" y="9339"/>
                  <a:pt x="53987" y="0"/>
                  <a:pt x="65484" y="0"/>
                </a:cubicBezTo>
                <a:lnTo>
                  <a:pt x="74414" y="0"/>
                </a:lnTo>
                <a:cubicBezTo>
                  <a:pt x="81000" y="0"/>
                  <a:pt x="86320" y="5321"/>
                  <a:pt x="86320" y="11906"/>
                </a:cubicBezTo>
                <a:lnTo>
                  <a:pt x="86320" y="178594"/>
                </a:lnTo>
                <a:cubicBezTo>
                  <a:pt x="86320" y="185179"/>
                  <a:pt x="81000" y="190500"/>
                  <a:pt x="74414" y="190500"/>
                </a:cubicBezTo>
                <a:lnTo>
                  <a:pt x="62508" y="190500"/>
                </a:lnTo>
                <a:cubicBezTo>
                  <a:pt x="51420" y="190500"/>
                  <a:pt x="42081" y="182910"/>
                  <a:pt x="39439" y="172641"/>
                </a:cubicBezTo>
                <a:cubicBezTo>
                  <a:pt x="39179" y="172641"/>
                  <a:pt x="38956" y="172641"/>
                  <a:pt x="38695" y="172641"/>
                </a:cubicBezTo>
                <a:cubicBezTo>
                  <a:pt x="22250" y="172641"/>
                  <a:pt x="8930" y="159321"/>
                  <a:pt x="8930" y="142875"/>
                </a:cubicBezTo>
                <a:cubicBezTo>
                  <a:pt x="8930" y="136178"/>
                  <a:pt x="11162" y="130001"/>
                  <a:pt x="14883" y="125016"/>
                </a:cubicBezTo>
                <a:cubicBezTo>
                  <a:pt x="7665" y="119583"/>
                  <a:pt x="2977" y="110951"/>
                  <a:pt x="2977" y="101203"/>
                </a:cubicBezTo>
                <a:cubicBezTo>
                  <a:pt x="2977" y="89706"/>
                  <a:pt x="9525" y="79697"/>
                  <a:pt x="19050" y="74749"/>
                </a:cubicBezTo>
                <a:cubicBezTo>
                  <a:pt x="16408" y="70284"/>
                  <a:pt x="14883" y="65075"/>
                  <a:pt x="14883" y="59531"/>
                </a:cubicBezTo>
                <a:cubicBezTo>
                  <a:pt x="14883" y="43086"/>
                  <a:pt x="28203" y="29766"/>
                  <a:pt x="44648" y="29766"/>
                </a:cubicBezTo>
                <a:lnTo>
                  <a:pt x="44648" y="20836"/>
                </a:lnTo>
                <a:close/>
                <a:moveTo>
                  <a:pt x="145852" y="20836"/>
                </a:moveTo>
                <a:lnTo>
                  <a:pt x="145852" y="29766"/>
                </a:lnTo>
                <a:cubicBezTo>
                  <a:pt x="162297" y="29766"/>
                  <a:pt x="175617" y="43086"/>
                  <a:pt x="175617" y="59531"/>
                </a:cubicBezTo>
                <a:cubicBezTo>
                  <a:pt x="175617" y="65112"/>
                  <a:pt x="174092" y="70321"/>
                  <a:pt x="171450" y="74749"/>
                </a:cubicBezTo>
                <a:cubicBezTo>
                  <a:pt x="181012" y="79697"/>
                  <a:pt x="187523" y="89669"/>
                  <a:pt x="187523" y="101203"/>
                </a:cubicBezTo>
                <a:cubicBezTo>
                  <a:pt x="187523" y="110951"/>
                  <a:pt x="182835" y="119583"/>
                  <a:pt x="175617" y="125016"/>
                </a:cubicBezTo>
                <a:cubicBezTo>
                  <a:pt x="179338" y="130001"/>
                  <a:pt x="181570" y="136178"/>
                  <a:pt x="181570" y="142875"/>
                </a:cubicBezTo>
                <a:cubicBezTo>
                  <a:pt x="181570" y="159321"/>
                  <a:pt x="168250" y="172641"/>
                  <a:pt x="151805" y="172641"/>
                </a:cubicBezTo>
                <a:cubicBezTo>
                  <a:pt x="151544" y="172641"/>
                  <a:pt x="151321" y="172641"/>
                  <a:pt x="151061" y="172641"/>
                </a:cubicBezTo>
                <a:cubicBezTo>
                  <a:pt x="148419" y="182910"/>
                  <a:pt x="139080" y="190500"/>
                  <a:pt x="127992" y="190500"/>
                </a:cubicBezTo>
                <a:lnTo>
                  <a:pt x="116086" y="190500"/>
                </a:lnTo>
                <a:cubicBezTo>
                  <a:pt x="109500" y="190500"/>
                  <a:pt x="104180" y="185179"/>
                  <a:pt x="104180" y="178594"/>
                </a:cubicBezTo>
                <a:lnTo>
                  <a:pt x="104180" y="11906"/>
                </a:lnTo>
                <a:cubicBezTo>
                  <a:pt x="104180" y="5321"/>
                  <a:pt x="109500" y="0"/>
                  <a:pt x="116086" y="0"/>
                </a:cubicBezTo>
                <a:lnTo>
                  <a:pt x="125016" y="0"/>
                </a:lnTo>
                <a:cubicBezTo>
                  <a:pt x="136513" y="0"/>
                  <a:pt x="145852" y="9339"/>
                  <a:pt x="145852" y="20836"/>
                </a:cubicBezTo>
                <a:close/>
              </a:path>
            </a:pathLst>
          </a:custGeom>
          <a:solidFill>
            <a:srgbClr val="FFFFFF"/>
          </a:solidFill>
          <a:ln/>
        </p:spPr>
      </p:sp>
      <p:sp>
        <p:nvSpPr>
          <p:cNvPr id="22" name="Text 20"/>
          <p:cNvSpPr/>
          <p:nvPr/>
        </p:nvSpPr>
        <p:spPr>
          <a:xfrm>
            <a:off x="9786938" y="2114550"/>
            <a:ext cx="1304925"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Model Training</a:t>
            </a:r>
            <a:endParaRPr lang="en-US" sz="1600" dirty="0"/>
          </a:p>
        </p:txBody>
      </p:sp>
      <p:sp>
        <p:nvSpPr>
          <p:cNvPr id="23" name="Text 21"/>
          <p:cNvSpPr/>
          <p:nvPr/>
        </p:nvSpPr>
        <p:spPr>
          <a:xfrm>
            <a:off x="9201150" y="2457450"/>
            <a:ext cx="2476500" cy="6858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Train multiple classification algorithms with hyperparameter tuning</a:t>
            </a:r>
            <a:endParaRPr lang="en-US" sz="1600" dirty="0"/>
          </a:p>
        </p:txBody>
      </p:sp>
      <p:sp>
        <p:nvSpPr>
          <p:cNvPr id="24" name="Shape 22"/>
          <p:cNvSpPr/>
          <p:nvPr/>
        </p:nvSpPr>
        <p:spPr>
          <a:xfrm>
            <a:off x="390525" y="3476625"/>
            <a:ext cx="3686175" cy="1771650"/>
          </a:xfrm>
          <a:custGeom>
            <a:avLst/>
            <a:gdLst/>
            <a:ahLst/>
            <a:cxnLst/>
            <a:rect l="l" t="t" r="r" b="b"/>
            <a:pathLst>
              <a:path w="3686175" h="1771650">
                <a:moveTo>
                  <a:pt x="114307" y="0"/>
                </a:moveTo>
                <a:lnTo>
                  <a:pt x="3571868" y="0"/>
                </a:lnTo>
                <a:cubicBezTo>
                  <a:pt x="3634956" y="0"/>
                  <a:pt x="3686175" y="51219"/>
                  <a:pt x="3686175" y="114307"/>
                </a:cubicBezTo>
                <a:lnTo>
                  <a:pt x="3686175" y="1657343"/>
                </a:lnTo>
                <a:cubicBezTo>
                  <a:pt x="3686175" y="1720431"/>
                  <a:pt x="3634956" y="1771650"/>
                  <a:pt x="3571868" y="1771650"/>
                </a:cubicBezTo>
                <a:lnTo>
                  <a:pt x="114307" y="1771650"/>
                </a:lnTo>
                <a:cubicBezTo>
                  <a:pt x="51219" y="1771650"/>
                  <a:pt x="0" y="1720431"/>
                  <a:pt x="0" y="1657343"/>
                </a:cubicBezTo>
                <a:lnTo>
                  <a:pt x="0" y="114307"/>
                </a:lnTo>
                <a:cubicBezTo>
                  <a:pt x="0" y="51219"/>
                  <a:pt x="51219" y="0"/>
                  <a:pt x="114307" y="0"/>
                </a:cubicBezTo>
                <a:close/>
              </a:path>
            </a:pathLst>
          </a:custGeom>
          <a:gradFill rotWithShape="1" flip="none">
            <a:gsLst>
              <a:gs pos="0">
                <a:srgbClr val="ECFEFF"/>
              </a:gs>
              <a:gs pos="100000">
                <a:srgbClr val="EFF6FF"/>
              </a:gs>
            </a:gsLst>
            <a:lin ang="2700000" scaled="1"/>
          </a:gradFill>
          <a:ln w="25400">
            <a:solidFill>
              <a:srgbClr val="53EAFD"/>
            </a:solidFill>
            <a:prstDash val="solid"/>
          </a:ln>
        </p:spPr>
      </p:sp>
      <p:sp>
        <p:nvSpPr>
          <p:cNvPr id="25" name="Shape 23"/>
          <p:cNvSpPr/>
          <p:nvPr/>
        </p:nvSpPr>
        <p:spPr>
          <a:xfrm>
            <a:off x="1968401" y="36385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00B8DB"/>
              </a:gs>
              <a:gs pos="100000">
                <a:srgbClr val="155DFC"/>
              </a:gs>
            </a:gsLst>
            <a:lin ang="2700000" scaled="1"/>
          </a:gradFill>
          <a:ln/>
        </p:spPr>
      </p:sp>
      <p:sp>
        <p:nvSpPr>
          <p:cNvPr id="26" name="Shape 24"/>
          <p:cNvSpPr/>
          <p:nvPr/>
        </p:nvSpPr>
        <p:spPr>
          <a:xfrm>
            <a:off x="2139851" y="3810000"/>
            <a:ext cx="190500" cy="190500"/>
          </a:xfrm>
          <a:custGeom>
            <a:avLst/>
            <a:gdLst/>
            <a:ahLst/>
            <a:cxnLst/>
            <a:rect l="l" t="t" r="r" b="b"/>
            <a:pathLst>
              <a:path w="190500" h="190500">
                <a:moveTo>
                  <a:pt x="23812" y="23812"/>
                </a:moveTo>
                <a:cubicBezTo>
                  <a:pt x="23812" y="17227"/>
                  <a:pt x="18492" y="11906"/>
                  <a:pt x="11906" y="11906"/>
                </a:cubicBezTo>
                <a:cubicBezTo>
                  <a:pt x="5321" y="11906"/>
                  <a:pt x="0" y="17227"/>
                  <a:pt x="0" y="23812"/>
                </a:cubicBezTo>
                <a:lnTo>
                  <a:pt x="0" y="148828"/>
                </a:lnTo>
                <a:cubicBezTo>
                  <a:pt x="0" y="165274"/>
                  <a:pt x="13320" y="178594"/>
                  <a:pt x="29766" y="178594"/>
                </a:cubicBezTo>
                <a:lnTo>
                  <a:pt x="178594" y="178594"/>
                </a:lnTo>
                <a:cubicBezTo>
                  <a:pt x="185179" y="178594"/>
                  <a:pt x="190500" y="173273"/>
                  <a:pt x="190500" y="166688"/>
                </a:cubicBezTo>
                <a:cubicBezTo>
                  <a:pt x="190500" y="160102"/>
                  <a:pt x="185179" y="154781"/>
                  <a:pt x="178594" y="154781"/>
                </a:cubicBezTo>
                <a:lnTo>
                  <a:pt x="29766" y="154781"/>
                </a:lnTo>
                <a:cubicBezTo>
                  <a:pt x="26491" y="154781"/>
                  <a:pt x="23812" y="152102"/>
                  <a:pt x="23812" y="148828"/>
                </a:cubicBezTo>
                <a:lnTo>
                  <a:pt x="23812" y="23812"/>
                </a:lnTo>
                <a:close/>
                <a:moveTo>
                  <a:pt x="175096" y="56034"/>
                </a:moveTo>
                <a:cubicBezTo>
                  <a:pt x="179747" y="51383"/>
                  <a:pt x="179747" y="43830"/>
                  <a:pt x="175096" y="39179"/>
                </a:cubicBezTo>
                <a:cubicBezTo>
                  <a:pt x="170445" y="34528"/>
                  <a:pt x="162892" y="34528"/>
                  <a:pt x="158242" y="39179"/>
                </a:cubicBezTo>
                <a:lnTo>
                  <a:pt x="119063" y="78395"/>
                </a:lnTo>
                <a:lnTo>
                  <a:pt x="97706" y="57076"/>
                </a:lnTo>
                <a:cubicBezTo>
                  <a:pt x="93055" y="52425"/>
                  <a:pt x="85502" y="52425"/>
                  <a:pt x="80851" y="57076"/>
                </a:cubicBezTo>
                <a:lnTo>
                  <a:pt x="45132" y="92794"/>
                </a:lnTo>
                <a:cubicBezTo>
                  <a:pt x="40481" y="97445"/>
                  <a:pt x="40481" y="104998"/>
                  <a:pt x="45132" y="109649"/>
                </a:cubicBezTo>
                <a:cubicBezTo>
                  <a:pt x="49783" y="114300"/>
                  <a:pt x="57336" y="114300"/>
                  <a:pt x="61987" y="109649"/>
                </a:cubicBezTo>
                <a:lnTo>
                  <a:pt x="89297" y="82339"/>
                </a:lnTo>
                <a:lnTo>
                  <a:pt x="110654" y="103696"/>
                </a:lnTo>
                <a:cubicBezTo>
                  <a:pt x="115305" y="108347"/>
                  <a:pt x="122858" y="108347"/>
                  <a:pt x="127508" y="103696"/>
                </a:cubicBezTo>
                <a:lnTo>
                  <a:pt x="175133" y="56071"/>
                </a:lnTo>
                <a:close/>
              </a:path>
            </a:pathLst>
          </a:custGeom>
          <a:solidFill>
            <a:srgbClr val="FFFFFF"/>
          </a:solidFill>
          <a:ln/>
        </p:spPr>
      </p:sp>
      <p:sp>
        <p:nvSpPr>
          <p:cNvPr id="27" name="Text 25"/>
          <p:cNvSpPr/>
          <p:nvPr/>
        </p:nvSpPr>
        <p:spPr>
          <a:xfrm>
            <a:off x="1758702" y="4286250"/>
            <a:ext cx="952500"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Evaluation</a:t>
            </a:r>
            <a:endParaRPr lang="en-US" sz="1600" dirty="0"/>
          </a:p>
        </p:txBody>
      </p:sp>
      <p:sp>
        <p:nvSpPr>
          <p:cNvPr id="28" name="Text 26"/>
          <p:cNvSpPr/>
          <p:nvPr/>
        </p:nvSpPr>
        <p:spPr>
          <a:xfrm>
            <a:off x="514350" y="4629150"/>
            <a:ext cx="3438525"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Compute performance metrics and generate evaluation reports</a:t>
            </a:r>
            <a:endParaRPr lang="en-US" sz="1600" dirty="0"/>
          </a:p>
        </p:txBody>
      </p:sp>
      <p:sp>
        <p:nvSpPr>
          <p:cNvPr id="29" name="Shape 27"/>
          <p:cNvSpPr/>
          <p:nvPr/>
        </p:nvSpPr>
        <p:spPr>
          <a:xfrm>
            <a:off x="4251275" y="3476625"/>
            <a:ext cx="3686175" cy="1771650"/>
          </a:xfrm>
          <a:custGeom>
            <a:avLst/>
            <a:gdLst/>
            <a:ahLst/>
            <a:cxnLst/>
            <a:rect l="l" t="t" r="r" b="b"/>
            <a:pathLst>
              <a:path w="3686175" h="1771650">
                <a:moveTo>
                  <a:pt x="114307" y="0"/>
                </a:moveTo>
                <a:lnTo>
                  <a:pt x="3571868" y="0"/>
                </a:lnTo>
                <a:cubicBezTo>
                  <a:pt x="3634956" y="0"/>
                  <a:pt x="3686175" y="51219"/>
                  <a:pt x="3686175" y="114307"/>
                </a:cubicBezTo>
                <a:lnTo>
                  <a:pt x="3686175" y="1657343"/>
                </a:lnTo>
                <a:cubicBezTo>
                  <a:pt x="3686175" y="1720431"/>
                  <a:pt x="3634956" y="1771650"/>
                  <a:pt x="3571868" y="1771650"/>
                </a:cubicBezTo>
                <a:lnTo>
                  <a:pt x="114307" y="1771650"/>
                </a:lnTo>
                <a:cubicBezTo>
                  <a:pt x="51219" y="1771650"/>
                  <a:pt x="0" y="1720431"/>
                  <a:pt x="0" y="1657343"/>
                </a:cubicBezTo>
                <a:lnTo>
                  <a:pt x="0" y="114307"/>
                </a:lnTo>
                <a:cubicBezTo>
                  <a:pt x="0" y="51219"/>
                  <a:pt x="51219" y="0"/>
                  <a:pt x="114307" y="0"/>
                </a:cubicBezTo>
                <a:close/>
              </a:path>
            </a:pathLst>
          </a:custGeom>
          <a:gradFill rotWithShape="1" flip="none">
            <a:gsLst>
              <a:gs pos="0">
                <a:srgbClr val="FFF1F2"/>
              </a:gs>
              <a:gs pos="100000">
                <a:srgbClr val="FEF2F2"/>
              </a:gs>
            </a:gsLst>
            <a:lin ang="2700000" scaled="1"/>
          </a:gradFill>
          <a:ln w="25400">
            <a:solidFill>
              <a:srgbClr val="FFA1AD"/>
            </a:solidFill>
            <a:prstDash val="solid"/>
          </a:ln>
        </p:spPr>
      </p:sp>
      <p:sp>
        <p:nvSpPr>
          <p:cNvPr id="30" name="Shape 28"/>
          <p:cNvSpPr/>
          <p:nvPr/>
        </p:nvSpPr>
        <p:spPr>
          <a:xfrm>
            <a:off x="5829151" y="36385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FF2056"/>
              </a:gs>
              <a:gs pos="100000">
                <a:srgbClr val="E7000B"/>
              </a:gs>
            </a:gsLst>
            <a:lin ang="2700000" scaled="1"/>
          </a:gradFill>
          <a:ln/>
        </p:spPr>
      </p:sp>
      <p:sp>
        <p:nvSpPr>
          <p:cNvPr id="31" name="Shape 29"/>
          <p:cNvSpPr/>
          <p:nvPr/>
        </p:nvSpPr>
        <p:spPr>
          <a:xfrm>
            <a:off x="6024414" y="3810000"/>
            <a:ext cx="142875" cy="190500"/>
          </a:xfrm>
          <a:custGeom>
            <a:avLst/>
            <a:gdLst/>
            <a:ahLst/>
            <a:cxnLst/>
            <a:rect l="l" t="t" r="r" b="b"/>
            <a:pathLst>
              <a:path w="142875" h="190500">
                <a:moveTo>
                  <a:pt x="108979" y="142875"/>
                </a:moveTo>
                <a:cubicBezTo>
                  <a:pt x="111696" y="134578"/>
                  <a:pt x="117128" y="127062"/>
                  <a:pt x="123267" y="120588"/>
                </a:cubicBezTo>
                <a:cubicBezTo>
                  <a:pt x="135434" y="107789"/>
                  <a:pt x="142875" y="90488"/>
                  <a:pt x="142875" y="71438"/>
                </a:cubicBezTo>
                <a:cubicBezTo>
                  <a:pt x="142875" y="31998"/>
                  <a:pt x="110877" y="0"/>
                  <a:pt x="71437" y="0"/>
                </a:cubicBezTo>
                <a:cubicBezTo>
                  <a:pt x="31998" y="0"/>
                  <a:pt x="0" y="31998"/>
                  <a:pt x="0" y="71438"/>
                </a:cubicBezTo>
                <a:cubicBezTo>
                  <a:pt x="0" y="90488"/>
                  <a:pt x="7441" y="107789"/>
                  <a:pt x="19608" y="120588"/>
                </a:cubicBezTo>
                <a:cubicBezTo>
                  <a:pt x="25747" y="127062"/>
                  <a:pt x="31217" y="134578"/>
                  <a:pt x="33896" y="142875"/>
                </a:cubicBezTo>
                <a:lnTo>
                  <a:pt x="108942" y="142875"/>
                </a:lnTo>
                <a:close/>
                <a:moveTo>
                  <a:pt x="107156" y="160734"/>
                </a:moveTo>
                <a:lnTo>
                  <a:pt x="35719" y="160734"/>
                </a:lnTo>
                <a:lnTo>
                  <a:pt x="35719" y="166688"/>
                </a:lnTo>
                <a:cubicBezTo>
                  <a:pt x="35719" y="183133"/>
                  <a:pt x="49039" y="196453"/>
                  <a:pt x="65484" y="196453"/>
                </a:cubicBezTo>
                <a:lnTo>
                  <a:pt x="77391" y="196453"/>
                </a:lnTo>
                <a:cubicBezTo>
                  <a:pt x="93836" y="196453"/>
                  <a:pt x="107156" y="183133"/>
                  <a:pt x="107156" y="166688"/>
                </a:cubicBezTo>
                <a:lnTo>
                  <a:pt x="107156" y="160734"/>
                </a:lnTo>
                <a:close/>
                <a:moveTo>
                  <a:pt x="68461" y="41672"/>
                </a:moveTo>
                <a:cubicBezTo>
                  <a:pt x="53653" y="41672"/>
                  <a:pt x="41672" y="53653"/>
                  <a:pt x="41672" y="68461"/>
                </a:cubicBezTo>
                <a:cubicBezTo>
                  <a:pt x="41672" y="73409"/>
                  <a:pt x="37691" y="77391"/>
                  <a:pt x="32742" y="77391"/>
                </a:cubicBezTo>
                <a:cubicBezTo>
                  <a:pt x="27794" y="77391"/>
                  <a:pt x="23812" y="73409"/>
                  <a:pt x="23812" y="68461"/>
                </a:cubicBezTo>
                <a:cubicBezTo>
                  <a:pt x="23812" y="43793"/>
                  <a:pt x="43793" y="23812"/>
                  <a:pt x="68461" y="23812"/>
                </a:cubicBezTo>
                <a:cubicBezTo>
                  <a:pt x="73409" y="23812"/>
                  <a:pt x="77391" y="27794"/>
                  <a:pt x="77391" y="32742"/>
                </a:cubicBezTo>
                <a:cubicBezTo>
                  <a:pt x="77391" y="37691"/>
                  <a:pt x="73409" y="41672"/>
                  <a:pt x="68461" y="41672"/>
                </a:cubicBezTo>
                <a:close/>
              </a:path>
            </a:pathLst>
          </a:custGeom>
          <a:solidFill>
            <a:srgbClr val="FFFFFF"/>
          </a:solidFill>
          <a:ln/>
        </p:spPr>
      </p:sp>
      <p:sp>
        <p:nvSpPr>
          <p:cNvPr id="32" name="Text 30"/>
          <p:cNvSpPr/>
          <p:nvPr/>
        </p:nvSpPr>
        <p:spPr>
          <a:xfrm>
            <a:off x="5500390" y="4286250"/>
            <a:ext cx="1190625"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Explainability</a:t>
            </a:r>
            <a:endParaRPr lang="en-US" sz="1600" dirty="0"/>
          </a:p>
        </p:txBody>
      </p:sp>
      <p:sp>
        <p:nvSpPr>
          <p:cNvPr id="33" name="Text 31"/>
          <p:cNvSpPr/>
          <p:nvPr/>
        </p:nvSpPr>
        <p:spPr>
          <a:xfrm>
            <a:off x="4375100" y="4629150"/>
            <a:ext cx="3438525"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Generate SHAP values for model interpretation and insights</a:t>
            </a:r>
            <a:endParaRPr lang="en-US" sz="1600" dirty="0"/>
          </a:p>
        </p:txBody>
      </p:sp>
      <p:sp>
        <p:nvSpPr>
          <p:cNvPr id="34" name="Shape 32"/>
          <p:cNvSpPr/>
          <p:nvPr/>
        </p:nvSpPr>
        <p:spPr>
          <a:xfrm>
            <a:off x="8112026" y="3476625"/>
            <a:ext cx="3686175" cy="1771650"/>
          </a:xfrm>
          <a:custGeom>
            <a:avLst/>
            <a:gdLst/>
            <a:ahLst/>
            <a:cxnLst/>
            <a:rect l="l" t="t" r="r" b="b"/>
            <a:pathLst>
              <a:path w="3686175" h="1771650">
                <a:moveTo>
                  <a:pt x="114307" y="0"/>
                </a:moveTo>
                <a:lnTo>
                  <a:pt x="3571868" y="0"/>
                </a:lnTo>
                <a:cubicBezTo>
                  <a:pt x="3634956" y="0"/>
                  <a:pt x="3686175" y="51219"/>
                  <a:pt x="3686175" y="114307"/>
                </a:cubicBezTo>
                <a:lnTo>
                  <a:pt x="3686175" y="1657343"/>
                </a:lnTo>
                <a:cubicBezTo>
                  <a:pt x="3686175" y="1720431"/>
                  <a:pt x="3634956" y="1771650"/>
                  <a:pt x="3571868" y="1771650"/>
                </a:cubicBezTo>
                <a:lnTo>
                  <a:pt x="114307" y="1771650"/>
                </a:lnTo>
                <a:cubicBezTo>
                  <a:pt x="51219" y="1771650"/>
                  <a:pt x="0" y="1720431"/>
                  <a:pt x="0" y="1657343"/>
                </a:cubicBezTo>
                <a:lnTo>
                  <a:pt x="0" y="114307"/>
                </a:lnTo>
                <a:cubicBezTo>
                  <a:pt x="0" y="51219"/>
                  <a:pt x="51219" y="0"/>
                  <a:pt x="114307" y="0"/>
                </a:cubicBezTo>
                <a:close/>
              </a:path>
            </a:pathLst>
          </a:custGeom>
          <a:gradFill rotWithShape="1" flip="none">
            <a:gsLst>
              <a:gs pos="0">
                <a:srgbClr val="F0FDF4"/>
              </a:gs>
              <a:gs pos="100000">
                <a:srgbClr val="ECFDF5"/>
              </a:gs>
            </a:gsLst>
            <a:lin ang="2700000" scaled="1"/>
          </a:gradFill>
          <a:ln w="25400">
            <a:solidFill>
              <a:srgbClr val="7BF1A8"/>
            </a:solidFill>
            <a:prstDash val="solid"/>
          </a:ln>
        </p:spPr>
      </p:sp>
      <p:sp>
        <p:nvSpPr>
          <p:cNvPr id="35" name="Shape 33"/>
          <p:cNvSpPr/>
          <p:nvPr/>
        </p:nvSpPr>
        <p:spPr>
          <a:xfrm>
            <a:off x="9690050" y="3638550"/>
            <a:ext cx="533400" cy="533400"/>
          </a:xfrm>
          <a:custGeom>
            <a:avLst/>
            <a:gdLst/>
            <a:ahLst/>
            <a:cxnLst/>
            <a:rect l="l" t="t" r="r" b="b"/>
            <a:pathLst>
              <a:path w="533400" h="533400">
                <a:moveTo>
                  <a:pt x="114302" y="0"/>
                </a:moveTo>
                <a:lnTo>
                  <a:pt x="419098" y="0"/>
                </a:lnTo>
                <a:cubicBezTo>
                  <a:pt x="482183" y="0"/>
                  <a:pt x="533400" y="51217"/>
                  <a:pt x="533400" y="114302"/>
                </a:cubicBezTo>
                <a:lnTo>
                  <a:pt x="533400" y="419098"/>
                </a:lnTo>
                <a:cubicBezTo>
                  <a:pt x="533400" y="482183"/>
                  <a:pt x="482183" y="533400"/>
                  <a:pt x="419098" y="533400"/>
                </a:cubicBezTo>
                <a:lnTo>
                  <a:pt x="114302" y="533400"/>
                </a:lnTo>
                <a:cubicBezTo>
                  <a:pt x="51217" y="533400"/>
                  <a:pt x="0" y="482183"/>
                  <a:pt x="0" y="419098"/>
                </a:cubicBezTo>
                <a:lnTo>
                  <a:pt x="0" y="114302"/>
                </a:lnTo>
                <a:cubicBezTo>
                  <a:pt x="0" y="51217"/>
                  <a:pt x="51217" y="0"/>
                  <a:pt x="114302" y="0"/>
                </a:cubicBezTo>
                <a:close/>
              </a:path>
            </a:pathLst>
          </a:custGeom>
          <a:gradFill rotWithShape="1" flip="none">
            <a:gsLst>
              <a:gs pos="0">
                <a:srgbClr val="00C950"/>
              </a:gs>
              <a:gs pos="100000">
                <a:srgbClr val="009966"/>
              </a:gs>
            </a:gsLst>
            <a:lin ang="2700000" scaled="1"/>
          </a:gradFill>
          <a:ln/>
        </p:spPr>
      </p:sp>
      <p:sp>
        <p:nvSpPr>
          <p:cNvPr id="36" name="Shape 34"/>
          <p:cNvSpPr/>
          <p:nvPr/>
        </p:nvSpPr>
        <p:spPr>
          <a:xfrm>
            <a:off x="9861500" y="3810000"/>
            <a:ext cx="190500" cy="190500"/>
          </a:xfrm>
          <a:custGeom>
            <a:avLst/>
            <a:gdLst/>
            <a:ahLst/>
            <a:cxnLst/>
            <a:rect l="l" t="t" r="r" b="b"/>
            <a:pathLst>
              <a:path w="190500" h="190500">
                <a:moveTo>
                  <a:pt x="23812" y="11906"/>
                </a:moveTo>
                <a:cubicBezTo>
                  <a:pt x="10678" y="11906"/>
                  <a:pt x="0" y="22585"/>
                  <a:pt x="0" y="35719"/>
                </a:cubicBezTo>
                <a:lnTo>
                  <a:pt x="0" y="130969"/>
                </a:lnTo>
                <a:cubicBezTo>
                  <a:pt x="0" y="144103"/>
                  <a:pt x="10678" y="154781"/>
                  <a:pt x="23812" y="154781"/>
                </a:cubicBezTo>
                <a:lnTo>
                  <a:pt x="77391" y="154781"/>
                </a:lnTo>
                <a:lnTo>
                  <a:pt x="71438" y="172641"/>
                </a:lnTo>
                <a:lnTo>
                  <a:pt x="44648" y="172641"/>
                </a:lnTo>
                <a:cubicBezTo>
                  <a:pt x="39700" y="172641"/>
                  <a:pt x="35719" y="176622"/>
                  <a:pt x="35719" y="181570"/>
                </a:cubicBezTo>
                <a:cubicBezTo>
                  <a:pt x="35719" y="186519"/>
                  <a:pt x="39700" y="190500"/>
                  <a:pt x="44648" y="190500"/>
                </a:cubicBezTo>
                <a:lnTo>
                  <a:pt x="145852" y="190500"/>
                </a:lnTo>
                <a:cubicBezTo>
                  <a:pt x="150800" y="190500"/>
                  <a:pt x="154781" y="186519"/>
                  <a:pt x="154781" y="181570"/>
                </a:cubicBezTo>
                <a:cubicBezTo>
                  <a:pt x="154781" y="176622"/>
                  <a:pt x="150800" y="172641"/>
                  <a:pt x="145852" y="172641"/>
                </a:cubicBezTo>
                <a:lnTo>
                  <a:pt x="119063" y="172641"/>
                </a:lnTo>
                <a:lnTo>
                  <a:pt x="113109" y="154781"/>
                </a:lnTo>
                <a:lnTo>
                  <a:pt x="166688" y="154781"/>
                </a:lnTo>
                <a:cubicBezTo>
                  <a:pt x="179822" y="154781"/>
                  <a:pt x="190500" y="144103"/>
                  <a:pt x="190500" y="130969"/>
                </a:cubicBezTo>
                <a:lnTo>
                  <a:pt x="190500" y="35719"/>
                </a:lnTo>
                <a:cubicBezTo>
                  <a:pt x="190500" y="22585"/>
                  <a:pt x="179822" y="11906"/>
                  <a:pt x="166688" y="11906"/>
                </a:cubicBezTo>
                <a:lnTo>
                  <a:pt x="23812" y="11906"/>
                </a:lnTo>
                <a:close/>
                <a:moveTo>
                  <a:pt x="35719" y="35719"/>
                </a:moveTo>
                <a:lnTo>
                  <a:pt x="154781" y="35719"/>
                </a:lnTo>
                <a:cubicBezTo>
                  <a:pt x="161367" y="35719"/>
                  <a:pt x="166688" y="41039"/>
                  <a:pt x="166688" y="47625"/>
                </a:cubicBezTo>
                <a:lnTo>
                  <a:pt x="166688" y="107156"/>
                </a:lnTo>
                <a:cubicBezTo>
                  <a:pt x="166688" y="113742"/>
                  <a:pt x="161367" y="119063"/>
                  <a:pt x="154781" y="119063"/>
                </a:cubicBezTo>
                <a:lnTo>
                  <a:pt x="35719" y="119063"/>
                </a:lnTo>
                <a:cubicBezTo>
                  <a:pt x="29133" y="119063"/>
                  <a:pt x="23812" y="113742"/>
                  <a:pt x="23812" y="107156"/>
                </a:cubicBezTo>
                <a:lnTo>
                  <a:pt x="23812" y="47625"/>
                </a:lnTo>
                <a:cubicBezTo>
                  <a:pt x="23812" y="41039"/>
                  <a:pt x="29133" y="35719"/>
                  <a:pt x="35719" y="35719"/>
                </a:cubicBezTo>
                <a:close/>
              </a:path>
            </a:pathLst>
          </a:custGeom>
          <a:solidFill>
            <a:srgbClr val="FFFFFF"/>
          </a:solidFill>
          <a:ln/>
        </p:spPr>
      </p:sp>
      <p:sp>
        <p:nvSpPr>
          <p:cNvPr id="37" name="Text 35"/>
          <p:cNvSpPr/>
          <p:nvPr/>
        </p:nvSpPr>
        <p:spPr>
          <a:xfrm>
            <a:off x="9466064" y="4286250"/>
            <a:ext cx="981075" cy="266700"/>
          </a:xfrm>
          <a:prstGeom prst="rect">
            <a:avLst/>
          </a:prstGeom>
          <a:noFill/>
          <a:ln/>
        </p:spPr>
        <p:txBody>
          <a:bodyPr wrap="square" lIns="0" tIns="0" rIns="0" bIns="0" rtlCol="0" anchor="ctr"/>
          <a:lstStyle/>
          <a:p>
            <a:pPr algn="ctr">
              <a:lnSpc>
                <a:spcPct val="130000"/>
              </a:lnSpc>
            </a:pPr>
            <a:r>
              <a:rPr lang="en-US" sz="1350" b="1" dirty="0">
                <a:solidFill>
                  <a:srgbClr val="1D293D"/>
                </a:solidFill>
                <a:latin typeface="MiSans" pitchFamily="34" charset="0"/>
                <a:ea typeface="MiSans" pitchFamily="34" charset="-122"/>
                <a:cs typeface="MiSans" pitchFamily="34" charset="-120"/>
              </a:rPr>
              <a:t>Dashboard</a:t>
            </a:r>
            <a:endParaRPr lang="en-US" sz="1600" dirty="0"/>
          </a:p>
        </p:txBody>
      </p:sp>
      <p:sp>
        <p:nvSpPr>
          <p:cNvPr id="38" name="Text 36"/>
          <p:cNvSpPr/>
          <p:nvPr/>
        </p:nvSpPr>
        <p:spPr>
          <a:xfrm>
            <a:off x="8235851" y="4629150"/>
            <a:ext cx="3438525" cy="457200"/>
          </a:xfrm>
          <a:prstGeom prst="rect">
            <a:avLst/>
          </a:prstGeom>
          <a:noFill/>
          <a:ln/>
        </p:spPr>
        <p:txBody>
          <a:bodyPr wrap="square" lIns="0" tIns="0" rIns="0" bIns="0" rtlCol="0" anchor="ctr"/>
          <a:lstStyle/>
          <a:p>
            <a:pPr algn="ctr">
              <a:lnSpc>
                <a:spcPct val="130000"/>
              </a:lnSpc>
            </a:pPr>
            <a:r>
              <a:rPr lang="en-US" sz="1200" dirty="0">
                <a:solidFill>
                  <a:srgbClr val="45556C"/>
                </a:solidFill>
                <a:latin typeface="MiSans" pitchFamily="34" charset="0"/>
                <a:ea typeface="MiSans" pitchFamily="34" charset="-122"/>
                <a:cs typeface="MiSans" pitchFamily="34" charset="-120"/>
              </a:rPr>
              <a:t>Provide interactive visualization through Streamlit interface</a:t>
            </a:r>
            <a:endParaRPr lang="en-US" sz="1600" dirty="0"/>
          </a:p>
        </p:txBody>
      </p:sp>
      <p:sp>
        <p:nvSpPr>
          <p:cNvPr id="39" name="Shape 37"/>
          <p:cNvSpPr/>
          <p:nvPr/>
        </p:nvSpPr>
        <p:spPr>
          <a:xfrm>
            <a:off x="3741241"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
        <p:nvSpPr>
          <p:cNvPr id="40" name="Shape 38"/>
          <p:cNvSpPr/>
          <p:nvPr/>
        </p:nvSpPr>
        <p:spPr>
          <a:xfrm>
            <a:off x="4179391"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
        <p:nvSpPr>
          <p:cNvPr id="41" name="Shape 39"/>
          <p:cNvSpPr/>
          <p:nvPr/>
        </p:nvSpPr>
        <p:spPr>
          <a:xfrm>
            <a:off x="4617541"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
        <p:nvSpPr>
          <p:cNvPr id="42" name="Text 40"/>
          <p:cNvSpPr/>
          <p:nvPr/>
        </p:nvSpPr>
        <p:spPr>
          <a:xfrm>
            <a:off x="5027116" y="5410200"/>
            <a:ext cx="2228850" cy="266700"/>
          </a:xfrm>
          <a:prstGeom prst="rect">
            <a:avLst/>
          </a:prstGeom>
          <a:noFill/>
          <a:ln/>
        </p:spPr>
        <p:txBody>
          <a:bodyPr wrap="square" lIns="0" tIns="0" rIns="0" bIns="0" rtlCol="0" anchor="ctr"/>
          <a:lstStyle/>
          <a:p>
            <a:pPr>
              <a:lnSpc>
                <a:spcPct val="120000"/>
              </a:lnSpc>
            </a:pPr>
            <a:r>
              <a:rPr lang="en-US" sz="1500" b="1" dirty="0">
                <a:solidFill>
                  <a:srgbClr val="314158"/>
                </a:solidFill>
                <a:latin typeface="Noto Sans SC" pitchFamily="34" charset="0"/>
                <a:ea typeface="Noto Sans SC" pitchFamily="34" charset="-122"/>
                <a:cs typeface="Noto Sans SC" pitchFamily="34" charset="-120"/>
              </a:rPr>
              <a:t>End-to-End ML Pipeline</a:t>
            </a:r>
            <a:endParaRPr lang="en-US" sz="1600" dirty="0"/>
          </a:p>
        </p:txBody>
      </p:sp>
      <p:sp>
        <p:nvSpPr>
          <p:cNvPr id="43" name="Shape 41"/>
          <p:cNvSpPr/>
          <p:nvPr/>
        </p:nvSpPr>
        <p:spPr>
          <a:xfrm>
            <a:off x="7345859"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
        <p:nvSpPr>
          <p:cNvPr id="44" name="Shape 42"/>
          <p:cNvSpPr/>
          <p:nvPr/>
        </p:nvSpPr>
        <p:spPr>
          <a:xfrm>
            <a:off x="7784009"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
        <p:nvSpPr>
          <p:cNvPr id="45" name="Shape 43"/>
          <p:cNvSpPr/>
          <p:nvPr/>
        </p:nvSpPr>
        <p:spPr>
          <a:xfrm>
            <a:off x="8222159" y="5429250"/>
            <a:ext cx="228600" cy="228600"/>
          </a:xfrm>
          <a:custGeom>
            <a:avLst/>
            <a:gdLst/>
            <a:ahLst/>
            <a:cxnLst/>
            <a:rect l="l" t="t" r="r" b="b"/>
            <a:pathLst>
              <a:path w="228600" h="228600">
                <a:moveTo>
                  <a:pt x="224403" y="124391"/>
                </a:moveTo>
                <a:cubicBezTo>
                  <a:pt x="229984" y="118809"/>
                  <a:pt x="229984" y="109746"/>
                  <a:pt x="224403" y="104165"/>
                </a:cubicBezTo>
                <a:lnTo>
                  <a:pt x="152966" y="32727"/>
                </a:lnTo>
                <a:cubicBezTo>
                  <a:pt x="147384" y="27146"/>
                  <a:pt x="138321" y="27146"/>
                  <a:pt x="132740" y="32727"/>
                </a:cubicBezTo>
                <a:cubicBezTo>
                  <a:pt x="127159" y="38308"/>
                  <a:pt x="127159" y="47372"/>
                  <a:pt x="132740" y="52953"/>
                </a:cubicBezTo>
                <a:lnTo>
                  <a:pt x="179799" y="100013"/>
                </a:lnTo>
                <a:lnTo>
                  <a:pt x="14288" y="100013"/>
                </a:lnTo>
                <a:cubicBezTo>
                  <a:pt x="6385" y="100013"/>
                  <a:pt x="0" y="106397"/>
                  <a:pt x="0" y="114300"/>
                </a:cubicBezTo>
                <a:cubicBezTo>
                  <a:pt x="0" y="122203"/>
                  <a:pt x="6385" y="128588"/>
                  <a:pt x="14288" y="128588"/>
                </a:cubicBezTo>
                <a:lnTo>
                  <a:pt x="179799" y="128588"/>
                </a:lnTo>
                <a:lnTo>
                  <a:pt x="132740" y="175647"/>
                </a:lnTo>
                <a:cubicBezTo>
                  <a:pt x="127159" y="181228"/>
                  <a:pt x="127159" y="190292"/>
                  <a:pt x="132740" y="195873"/>
                </a:cubicBezTo>
                <a:cubicBezTo>
                  <a:pt x="138321" y="201454"/>
                  <a:pt x="147384" y="201454"/>
                  <a:pt x="152966" y="195873"/>
                </a:cubicBezTo>
                <a:lnTo>
                  <a:pt x="224403" y="124435"/>
                </a:lnTo>
                <a:close/>
              </a:path>
            </a:pathLst>
          </a:custGeom>
          <a:solidFill>
            <a:srgbClr val="2B7FFF"/>
          </a:solidFill>
          <a:ln/>
        </p:spPr>
      </p:sp>
    </p:spTree>
  </p:cSld>
  <p:clrMapOvr>
    <a:masterClrMapping/>
  </p:clrMapOvr>
  <p:transition>
    <p:fade/>
    <p:spd val="med"/>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Attrition Prediction - Presentation</dc:title>
  <dc:subject>Employee Attrition Prediction - Presentation</dc:subject>
  <dc:creator>Kimi</dc:creator>
  <cp:lastModifiedBy>Kimi</cp:lastModifiedBy>
  <cp:revision>1</cp:revision>
  <dcterms:created xsi:type="dcterms:W3CDTF">2026-02-01T14:41:22Z</dcterms:created>
  <dcterms:modified xsi:type="dcterms:W3CDTF">2026-02-01T14:41:22Z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4" name="AIGC">
    <vt:lpwstr>{"Label":"Employee Attrition Prediction - Presentation","ContentProducer":"001191110108MACG2KBH8F10000","ProduceID":"19c197be-cef2-869f-8000-00001ee6619a","ReservedCode1":"","ContentPropagator":"001191110108MACG2KBH8F20000","PropagateID":"19c197be-cef2-869f-8000-00001ee6619a","ReservedCode2":""}</vt:lpwstr>
  </property>
</Properties>
</file>